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96" r:id="rId2"/>
    <p:sldMasterId id="2147483703" r:id="rId3"/>
    <p:sldMasterId id="2147483684" r:id="rId4"/>
  </p:sldMasterIdLst>
  <p:notesMasterIdLst>
    <p:notesMasterId r:id="rId21"/>
  </p:notesMasterIdLst>
  <p:handoutMasterIdLst>
    <p:handoutMasterId r:id="rId22"/>
  </p:handoutMasterIdLst>
  <p:sldIdLst>
    <p:sldId id="294" r:id="rId5"/>
    <p:sldId id="287" r:id="rId6"/>
    <p:sldId id="314" r:id="rId7"/>
    <p:sldId id="319" r:id="rId8"/>
    <p:sldId id="296" r:id="rId9"/>
    <p:sldId id="310" r:id="rId10"/>
    <p:sldId id="302" r:id="rId11"/>
    <p:sldId id="320" r:id="rId12"/>
    <p:sldId id="312" r:id="rId13"/>
    <p:sldId id="315" r:id="rId14"/>
    <p:sldId id="316" r:id="rId15"/>
    <p:sldId id="318" r:id="rId16"/>
    <p:sldId id="317" r:id="rId17"/>
    <p:sldId id="307" r:id="rId18"/>
    <p:sldId id="309" r:id="rId19"/>
    <p:sldId id="303" r:id="rId20"/>
  </p:sldIdLst>
  <p:sldSz cx="9144000" cy="5143500" type="screen16x9"/>
  <p:notesSz cx="9928225" cy="6797675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13" userDrawn="1">
          <p15:clr>
            <a:srgbClr val="A4A3A4"/>
          </p15:clr>
        </p15:guide>
        <p15:guide id="2" orient="horz" pos="2781" userDrawn="1">
          <p15:clr>
            <a:srgbClr val="A4A3A4"/>
          </p15:clr>
        </p15:guide>
        <p15:guide id="3" pos="226" userDrawn="1">
          <p15:clr>
            <a:srgbClr val="A4A3A4"/>
          </p15:clr>
        </p15:guide>
        <p15:guide id="4" pos="5534" userDrawn="1">
          <p15:clr>
            <a:srgbClr val="A4A3A4"/>
          </p15:clr>
        </p15:guide>
        <p15:guide id="5" orient="horz" pos="711">
          <p15:clr>
            <a:srgbClr val="A4A3A4"/>
          </p15:clr>
        </p15:guide>
        <p15:guide id="6" orient="horz" pos="2785">
          <p15:clr>
            <a:srgbClr val="A4A3A4"/>
          </p15:clr>
        </p15:guide>
        <p15:guide id="7" pos="23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0219"/>
    <a:srgbClr val="00A0FF"/>
    <a:srgbClr val="E17D00"/>
    <a:srgbClr val="EEB500"/>
    <a:srgbClr val="CC0066"/>
    <a:srgbClr val="DAA600"/>
    <a:srgbClr val="FF0066"/>
    <a:srgbClr val="008CD2"/>
    <a:srgbClr val="00AAAA"/>
    <a:srgbClr val="AF0A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ittlere Formatvorlage 2 - Akz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525" autoAdjust="0"/>
  </p:normalViewPr>
  <p:slideViewPr>
    <p:cSldViewPr snapToGrid="0" snapToObjects="1">
      <p:cViewPr varScale="1">
        <p:scale>
          <a:sx n="161" d="100"/>
          <a:sy n="161" d="100"/>
        </p:scale>
        <p:origin x="210" y="132"/>
      </p:cViewPr>
      <p:guideLst>
        <p:guide orient="horz" pos="713"/>
        <p:guide orient="horz" pos="2781"/>
        <p:guide pos="226"/>
        <p:guide pos="5534"/>
        <p:guide orient="horz" pos="711"/>
        <p:guide orient="horz" pos="2785"/>
        <p:guide pos="230"/>
      </p:guideLst>
    </p:cSldViewPr>
  </p:slideViewPr>
  <p:outlineViewPr>
    <p:cViewPr>
      <p:scale>
        <a:sx n="33" d="100"/>
        <a:sy n="33" d="100"/>
      </p:scale>
      <p:origin x="0" y="14357"/>
    </p:cViewPr>
  </p:outlineViewPr>
  <p:notesTextViewPr>
    <p:cViewPr>
      <p:scale>
        <a:sx n="100" d="100"/>
        <a:sy n="100" d="100"/>
      </p:scale>
      <p:origin x="0" y="-84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D722E9-6DCE-4201-8B95-B327C6EEA894}" type="datetimeFigureOut">
              <a:rPr lang="de-DE" smtClean="0"/>
              <a:t>12.04.2023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249CB-3283-4D88-99A9-2A3951E5F0E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59047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5623697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E26D7E-6EA3-4F2D-BE94-EAA87D4EB8CD}" type="datetimeFigureOut">
              <a:rPr lang="de-DE" smtClean="0"/>
              <a:pPr/>
              <a:t>12.04.2023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39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5623697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562C-CF5F-498A-A34C-F7FA980437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151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930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62765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Unterschiede: 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Wg. Baumartengruppen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535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de-DE" dirty="0"/>
              <a:t>Wenn </a:t>
            </a:r>
            <a:r>
              <a:rPr lang="de-DE" dirty="0" err="1"/>
              <a:t>TapeS</a:t>
            </a:r>
            <a:r>
              <a:rPr lang="de-DE" dirty="0"/>
              <a:t> &amp; GHGI für Kohlenstoff und nur </a:t>
            </a:r>
            <a:r>
              <a:rPr lang="de-DE" dirty="0" err="1"/>
              <a:t>TapeS</a:t>
            </a:r>
            <a:r>
              <a:rPr lang="de-DE" dirty="0"/>
              <a:t> für Stickstoff kann man die Gesamtbiomassen nicht miteinander vergleichen, es würde aber auch nicht zu einer unter-/</a:t>
            </a:r>
            <a:r>
              <a:rPr lang="de-DE" dirty="0" err="1"/>
              <a:t>überschätzubng</a:t>
            </a:r>
            <a:r>
              <a:rPr lang="de-DE" dirty="0"/>
              <a:t> eines Kompartimentes durch die Kombination aus </a:t>
            </a:r>
            <a:r>
              <a:rPr lang="de-DE" dirty="0" err="1"/>
              <a:t>TapeS</a:t>
            </a:r>
            <a:r>
              <a:rPr lang="de-DE" dirty="0"/>
              <a:t> &amp; GHGI kommen</a:t>
            </a:r>
          </a:p>
          <a:p>
            <a:pPr marL="628650" lvl="1" indent="-171450">
              <a:buFontTx/>
              <a:buChar char="-"/>
            </a:pPr>
            <a:r>
              <a:rPr lang="de-DE" dirty="0"/>
              <a:t>Würde aber keine C:N </a:t>
            </a:r>
            <a:r>
              <a:rPr lang="de-DE" dirty="0" err="1"/>
              <a:t>ratio</a:t>
            </a:r>
            <a:r>
              <a:rPr lang="de-DE" dirty="0"/>
              <a:t> erlauben</a:t>
            </a:r>
          </a:p>
          <a:p>
            <a:pPr marL="171450" lvl="0" indent="-171450">
              <a:buFontTx/>
              <a:buChar char="-"/>
            </a:pPr>
            <a:r>
              <a:rPr lang="de-DE" dirty="0" err="1"/>
              <a:t>Tendenziel</a:t>
            </a:r>
            <a:r>
              <a:rPr lang="de-DE" dirty="0"/>
              <a:t> müssen wir uns also für </a:t>
            </a:r>
            <a:r>
              <a:rPr lang="de-DE" dirty="0" err="1"/>
              <a:t>GHGI&amp;TapeS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r>
              <a:rPr lang="de-DE" dirty="0"/>
              <a:t> entscheiden, wobei die </a:t>
            </a:r>
            <a:r>
              <a:rPr lang="de-DE" dirty="0" err="1"/>
              <a:t>Verjünung</a:t>
            </a:r>
            <a:r>
              <a:rPr lang="de-DE" dirty="0"/>
              <a:t> weiterhin mit GHGI berechnet werden müsste, egal welchen Weg wir wählen</a:t>
            </a:r>
          </a:p>
          <a:p>
            <a:pPr marL="171450" lvl="0" indent="-171450">
              <a:buFontTx/>
              <a:buChar char="-"/>
            </a:pP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4684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- THG &amp; BWI erlaubt keine Kompartimentierung und schließt bei Laubholz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788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2697163" y="509588"/>
            <a:ext cx="4533900" cy="2549525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800" b="0" dirty="0"/>
              <a:t>Gründe für unterschiede in Biomasse je nach Funktion: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Baumartengruppierung der </a:t>
            </a:r>
            <a:r>
              <a:rPr lang="de-DE" sz="1500" dirty="0" err="1"/>
              <a:t>Koeffizeinten</a:t>
            </a:r>
            <a:r>
              <a:rPr lang="de-DE" sz="1500" dirty="0"/>
              <a:t> in </a:t>
            </a:r>
            <a:r>
              <a:rPr lang="de-DE" sz="1500" dirty="0" err="1"/>
              <a:t>TapeS</a:t>
            </a:r>
            <a:r>
              <a:rPr lang="de-DE" sz="1500" dirty="0"/>
              <a:t>, </a:t>
            </a:r>
            <a:r>
              <a:rPr lang="de-DE" sz="1500" dirty="0" err="1"/>
              <a:t>Vondernach</a:t>
            </a:r>
            <a:r>
              <a:rPr lang="de-DE" sz="1500" dirty="0"/>
              <a:t> und GHGI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r>
              <a:rPr lang="de-DE" sz="1500" dirty="0"/>
              <a:t>Unterschiedliche Modelle zur Biomassenberechnung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485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stw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), </a:t>
            </a:r>
            <a:r>
              <a:rPr lang="de-DE" dirty="0" err="1"/>
              <a:t>stb</a:t>
            </a:r>
            <a:r>
              <a:rPr lang="de-DE" dirty="0"/>
              <a:t> (=</a:t>
            </a:r>
            <a:r>
              <a:rPr lang="de-DE" dirty="0" err="1"/>
              <a:t>stump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</a:t>
            </a:r>
            <a:r>
              <a:rPr lang="de-DE" dirty="0" err="1"/>
              <a:t>sw</a:t>
            </a:r>
            <a:r>
              <a:rPr lang="de-DE" dirty="0"/>
              <a:t> (=solid </a:t>
            </a:r>
            <a:r>
              <a:rPr lang="de-DE" dirty="0" err="1"/>
              <a:t>wood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diameter</a:t>
            </a:r>
            <a:r>
              <a:rPr lang="de-DE" dirty="0"/>
              <a:t> </a:t>
            </a:r>
            <a:r>
              <a:rPr lang="de-DE" dirty="0" err="1"/>
              <a:t>above</a:t>
            </a:r>
            <a:r>
              <a:rPr lang="de-DE" dirty="0"/>
              <a:t> 7cm </a:t>
            </a:r>
            <a:r>
              <a:rPr lang="de-DE" dirty="0" err="1"/>
              <a:t>over</a:t>
            </a:r>
            <a:r>
              <a:rPr lang="de-DE" dirty="0"/>
              <a:t> </a:t>
            </a:r>
            <a:r>
              <a:rPr lang="de-DE" dirty="0" err="1"/>
              <a:t>bark</a:t>
            </a:r>
            <a:r>
              <a:rPr lang="de-DE" dirty="0"/>
              <a:t>), sb (=</a:t>
            </a:r>
            <a:r>
              <a:rPr lang="de-DE" dirty="0" err="1"/>
              <a:t>bark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component</a:t>
            </a:r>
            <a:r>
              <a:rPr lang="de-DE" dirty="0"/>
              <a:t> </a:t>
            </a:r>
            <a:r>
              <a:rPr lang="de-DE" dirty="0" err="1"/>
              <a:t>sw</a:t>
            </a:r>
            <a:r>
              <a:rPr lang="de-DE" dirty="0"/>
              <a:t>), </a:t>
            </a:r>
            <a:r>
              <a:rPr lang="de-DE" dirty="0" err="1"/>
              <a:t>fwb</a:t>
            </a:r>
            <a:r>
              <a:rPr lang="de-DE" dirty="0"/>
              <a:t> (=</a:t>
            </a:r>
            <a:r>
              <a:rPr lang="de-DE" dirty="0" err="1"/>
              <a:t>fine</a:t>
            </a:r>
            <a:r>
              <a:rPr lang="de-DE" dirty="0"/>
              <a:t> </a:t>
            </a:r>
            <a:r>
              <a:rPr lang="de-DE" dirty="0" err="1"/>
              <a:t>wood</a:t>
            </a:r>
            <a:r>
              <a:rPr lang="de-DE" dirty="0"/>
              <a:t> incl. </a:t>
            </a:r>
            <a:r>
              <a:rPr lang="de-DE" dirty="0" err="1"/>
              <a:t>bark</a:t>
            </a:r>
            <a:r>
              <a:rPr lang="de-DE" dirty="0"/>
              <a:t>) and </a:t>
            </a:r>
            <a:r>
              <a:rPr lang="de-DE" dirty="0" err="1"/>
              <a:t>ndl</a:t>
            </a:r>
            <a:r>
              <a:rPr lang="de-DE" dirty="0"/>
              <a:t> (=</a:t>
            </a:r>
            <a:r>
              <a:rPr lang="de-DE" dirty="0" err="1"/>
              <a:t>needles</a:t>
            </a:r>
            <a:r>
              <a:rPr lang="de-DE" dirty="0"/>
              <a:t>),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41036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0846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35316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8041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972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200" b="0" dirty="0">
                <a:solidFill>
                  <a:schemeClr val="tx1"/>
                </a:solidFill>
              </a:rPr>
              <a:t>Gesamtbiomasse setzt sich aus Masse in einzelnen Kompartimenten zusammen </a:t>
            </a:r>
          </a:p>
          <a:p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 Fehlende Kompartimente können durch abziehen „extern“/ separat berechneter </a:t>
            </a:r>
            <a:r>
              <a:rPr lang="de-DE" sz="1200" b="0" dirty="0" err="1">
                <a:solidFill>
                  <a:schemeClr val="tx1"/>
                </a:solidFill>
                <a:sym typeface="Wingdings" panose="05000000000000000000" pitchFamily="2" charset="2"/>
              </a:rPr>
              <a:t>Kompartimentmassen</a:t>
            </a:r>
            <a:r>
              <a:rPr lang="de-DE" sz="1200" b="0" dirty="0">
                <a:solidFill>
                  <a:schemeClr val="tx1"/>
                </a:solidFill>
                <a:sym typeface="Wingdings" panose="05000000000000000000" pitchFamily="2" charset="2"/>
              </a:rPr>
              <a:t> berechnet werden</a:t>
            </a:r>
            <a:endParaRPr lang="de-DE" sz="1200" b="0" dirty="0">
              <a:solidFill>
                <a:schemeClr val="tx1"/>
              </a:solidFill>
            </a:endParaRP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8A562C-CF5F-498A-A34C-F7FA9804374D}" type="slidenum">
              <a:rPr lang="de-DE" smtClean="0"/>
              <a:pPr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4576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1772309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07365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1994784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17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5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6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82353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7976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989733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endParaRPr lang="de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719460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9219906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3221965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27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14429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5419452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hteck 16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22" name="Rechteck 21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7" name="Rechteck 26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9" name="Rechteck 28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32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35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6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530315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  <a:prstGeom prst="rect">
            <a:avLst/>
          </a:prstGeo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4259516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7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8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9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34896707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  <a:prstGeom prst="rect">
            <a:avLst/>
          </a:prstGeo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4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  <a:prstGeom prst="rect">
            <a:avLst/>
          </a:prstGeo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  <a:prstGeom prst="rect">
            <a:avLst/>
          </a:prstGeom>
        </p:spPr>
        <p:txBody>
          <a:bodyPr/>
          <a:lstStyle>
            <a:lvl2pPr>
              <a:buClr>
                <a:schemeClr val="accent4"/>
              </a:buClr>
              <a:defRPr/>
            </a:lvl2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</p:txBody>
      </p:sp>
      <p:sp>
        <p:nvSpPr>
          <p:cNvPr id="16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2406424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Textfeld 23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6" name="Textfeld 25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27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28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29" name="Rechteck 28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0" name="Rechteck 29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1" name="Rechteck 30"/>
          <p:cNvSpPr/>
          <p:nvPr userDrawn="1"/>
        </p:nvSpPr>
        <p:spPr>
          <a:xfrm>
            <a:off x="5976575" y="4747544"/>
            <a:ext cx="2809069" cy="41116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32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3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  <a:prstGeom prst="rect">
            <a:avLst/>
          </a:prstGeo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544891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8" name="Rechteck 17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3" name="Rechteck 22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4" name="Rechteck 23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33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34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  <a:prstGeom prst="rect">
            <a:avLst/>
          </a:prstGeo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35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  <a:prstGeom prst="rect">
            <a:avLst/>
          </a:prstGeo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36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  <a:prstGeom prst="rect">
            <a:avLst/>
          </a:prstGeo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37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41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2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3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054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horizont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9" name="Bildplatzhalter 8"/>
          <p:cNvSpPr>
            <a:spLocks noGrp="1"/>
          </p:cNvSpPr>
          <p:nvPr>
            <p:ph type="pic" sz="quarter" idx="11"/>
          </p:nvPr>
        </p:nvSpPr>
        <p:spPr>
          <a:xfrm>
            <a:off x="360000" y="1130013"/>
            <a:ext cx="4104000" cy="20088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2"/>
          </p:nvPr>
        </p:nvSpPr>
        <p:spPr>
          <a:xfrm>
            <a:off x="4680000" y="1131095"/>
            <a:ext cx="410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60000" y="3197644"/>
            <a:ext cx="4104000" cy="166712"/>
          </a:xfrm>
        </p:spPr>
        <p:txBody>
          <a:bodyPr>
            <a:sp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762458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2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240000" y="1131095"/>
            <a:ext cx="5544000" cy="32780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3"/>
          </p:nvPr>
        </p:nvSpPr>
        <p:spPr>
          <a:xfrm>
            <a:off x="360000" y="1127397"/>
            <a:ext cx="2667600" cy="2767500"/>
          </a:xfrm>
        </p:spPr>
        <p:txBody>
          <a:bodyPr/>
          <a:lstStyle/>
          <a:p>
            <a:r>
              <a:rPr lang="de-DE"/>
              <a:t>Bild durch Klicken auf Symbol hinzufügen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360000" y="3956344"/>
            <a:ext cx="2667600" cy="540000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 stehen</a:t>
            </a:r>
          </a:p>
        </p:txBody>
      </p:sp>
    </p:spTree>
    <p:extLst>
      <p:ext uri="{BB962C8B-B14F-4D97-AF65-F5344CB8AC3E}">
        <p14:creationId xmlns:p14="http://schemas.microsoft.com/office/powerpoint/2010/main" val="466101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vertikal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60000" y="211540"/>
            <a:ext cx="8424000" cy="272956"/>
          </a:xfrm>
        </p:spPr>
        <p:txBody>
          <a:bodyPr/>
          <a:lstStyle>
            <a:lvl1pPr>
              <a:defRPr sz="2500" baseline="0"/>
            </a:lvl1pPr>
          </a:lstStyle>
          <a:p>
            <a:r>
              <a:rPr lang="de-DE" dirty="0"/>
              <a:t>Headline zweizeilig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0" y="416760"/>
            <a:ext cx="8424862" cy="320219"/>
          </a:xfrm>
        </p:spPr>
        <p:txBody>
          <a:bodyPr anchor="b" anchorCtr="0"/>
          <a:lstStyle>
            <a:lvl1pPr>
              <a:lnSpc>
                <a:spcPts val="2625"/>
              </a:lnSpc>
              <a:spcAft>
                <a:spcPts val="0"/>
              </a:spcAft>
              <a:defRPr sz="195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Hier steht die zweite Zeile der Headline</a:t>
            </a:r>
          </a:p>
        </p:txBody>
      </p:sp>
      <p:sp>
        <p:nvSpPr>
          <p:cNvPr id="17" name="Textplatzhalter 9"/>
          <p:cNvSpPr>
            <a:spLocks noGrp="1"/>
          </p:cNvSpPr>
          <p:nvPr>
            <p:ph type="body" sz="quarter" idx="16" hasCustomPrompt="1"/>
          </p:nvPr>
        </p:nvSpPr>
        <p:spPr>
          <a:xfrm>
            <a:off x="6096381" y="869912"/>
            <a:ext cx="2880928" cy="1354363"/>
          </a:xfrm>
        </p:spPr>
        <p:txBody>
          <a:bodyPr>
            <a:noAutofit/>
          </a:bodyPr>
          <a:lstStyle>
            <a:lvl1pPr>
              <a:lnSpc>
                <a:spcPts val="1275"/>
              </a:lnSpc>
              <a:spcAft>
                <a:spcPts val="0"/>
              </a:spcAft>
              <a:defRPr sz="1050" baseline="0"/>
            </a:lvl1pPr>
          </a:lstStyle>
          <a:p>
            <a:pPr lvl="0"/>
            <a:r>
              <a:rPr lang="de-DE" dirty="0"/>
              <a:t>Hier kann eine Bildunterschriftstehen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86F23AC7-3101-4C93-B94D-4036AC408DE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6095997" y="2275375"/>
            <a:ext cx="2880928" cy="1127042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8" name="Textplatzhalter 17">
            <a:extLst>
              <a:ext uri="{FF2B5EF4-FFF2-40B4-BE49-F238E27FC236}">
                <a16:creationId xmlns:a16="http://schemas.microsoft.com/office/drawing/2014/main" id="{74F1809F-D02A-4364-A9DE-4A076238D31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613" y="3474929"/>
            <a:ext cx="2881312" cy="796925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2" name="Bildplatzhalter 19">
            <a:extLst>
              <a:ext uri="{FF2B5EF4-FFF2-40B4-BE49-F238E27FC236}">
                <a16:creationId xmlns:a16="http://schemas.microsoft.com/office/drawing/2014/main" id="{359CA3EF-3B08-4111-9DB9-65861AA0F31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36525" y="855663"/>
            <a:ext cx="5845175" cy="3903662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732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folie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>
          <a:xfrm>
            <a:off x="0" y="-41076"/>
            <a:ext cx="9144000" cy="51845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Textfeld 20"/>
          <p:cNvSpPr txBox="1"/>
          <p:nvPr userDrawn="1"/>
        </p:nvSpPr>
        <p:spPr>
          <a:xfrm>
            <a:off x="385764" y="1506410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Vorname Nachname</a:t>
            </a:r>
          </a:p>
        </p:txBody>
      </p:sp>
      <p:sp>
        <p:nvSpPr>
          <p:cNvPr id="22" name="Textfeld 21"/>
          <p:cNvSpPr txBox="1"/>
          <p:nvPr userDrawn="1"/>
        </p:nvSpPr>
        <p:spPr>
          <a:xfrm>
            <a:off x="385764" y="1682517"/>
            <a:ext cx="8398237" cy="202500"/>
          </a:xfrm>
          <a:prstGeom prst="rect">
            <a:avLst/>
          </a:prstGeom>
          <a:noFill/>
        </p:spPr>
        <p:txBody>
          <a:bodyPr wrap="square" lIns="82296" tIns="0" rIns="0" bIns="0" rtlCol="0">
            <a:noAutofit/>
          </a:bodyPr>
          <a:lstStyle/>
          <a:p>
            <a:r>
              <a:rPr lang="de-DE" sz="1200" b="0" i="0" kern="1200" baseline="0" dirty="0" err="1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Thünen</a:t>
            </a:r>
            <a:r>
              <a:rPr lang="de-DE" sz="1200" b="0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rPr>
              <a:t>-Institut für XXX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53960" y="687326"/>
            <a:ext cx="8398237" cy="432197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baseline="0" dirty="0">
                <a:solidFill>
                  <a:schemeClr val="bg1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Kapitel 1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5" hasCustomPrompt="1"/>
          </p:nvPr>
        </p:nvSpPr>
        <p:spPr>
          <a:xfrm>
            <a:off x="353960" y="1031886"/>
            <a:ext cx="8398237" cy="416719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3000" kern="120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Untertitel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358775" y="4732338"/>
            <a:ext cx="2809069" cy="41116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7" name="Rechteck 16"/>
          <p:cNvSpPr/>
          <p:nvPr userDrawn="1"/>
        </p:nvSpPr>
        <p:spPr>
          <a:xfrm>
            <a:off x="3167465" y="4732338"/>
            <a:ext cx="2809069" cy="41116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9" name="Rechteck 18"/>
          <p:cNvSpPr/>
          <p:nvPr userDrawn="1"/>
        </p:nvSpPr>
        <p:spPr>
          <a:xfrm>
            <a:off x="5976575" y="4731990"/>
            <a:ext cx="2809069" cy="41116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52638"/>
            <a:ext cx="5617641" cy="2679040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4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67804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</p:spTree>
    <p:extLst>
      <p:ext uri="{BB962C8B-B14F-4D97-AF65-F5344CB8AC3E}">
        <p14:creationId xmlns:p14="http://schemas.microsoft.com/office/powerpoint/2010/main" val="2363403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6" name="Rechteck 15"/>
          <p:cNvSpPr/>
          <p:nvPr userDrawn="1"/>
        </p:nvSpPr>
        <p:spPr>
          <a:xfrm>
            <a:off x="358775" y="2052638"/>
            <a:ext cx="8426450" cy="26793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60000" y="4732338"/>
            <a:ext cx="2808000" cy="4111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8000" y="4732338"/>
            <a:ext cx="2808000" cy="41116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000" y="4732338"/>
            <a:ext cx="2808000" cy="4111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5976002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2583" y="1565650"/>
            <a:ext cx="4185564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vorname.nachname@thuenen.de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9129" y="1765772"/>
            <a:ext cx="839897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18" name="Textplatzhalter 13"/>
          <p:cNvSpPr>
            <a:spLocks noGrp="1"/>
          </p:cNvSpPr>
          <p:nvPr>
            <p:ph type="body" sz="quarter" idx="19" hasCustomPrompt="1"/>
          </p:nvPr>
        </p:nvSpPr>
        <p:spPr>
          <a:xfrm>
            <a:off x="4558063" y="1565650"/>
            <a:ext cx="4227161" cy="202406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www.thuenen.de</a:t>
            </a:r>
          </a:p>
        </p:txBody>
      </p:sp>
      <p:sp>
        <p:nvSpPr>
          <p:cNvPr id="20" name="Bildplatzhalter 14"/>
          <p:cNvSpPr>
            <a:spLocks noGrp="1"/>
          </p:cNvSpPr>
          <p:nvPr>
            <p:ph type="pic" sz="quarter" idx="20"/>
          </p:nvPr>
        </p:nvSpPr>
        <p:spPr>
          <a:xfrm>
            <a:off x="3167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1" name="Bildplatzhalter 14"/>
          <p:cNvSpPr>
            <a:spLocks noGrp="1"/>
          </p:cNvSpPr>
          <p:nvPr>
            <p:ph type="pic" sz="quarter" idx="21"/>
          </p:nvPr>
        </p:nvSpPr>
        <p:spPr>
          <a:xfrm>
            <a:off x="359427" y="2052638"/>
            <a:ext cx="2808575" cy="2679352"/>
          </a:xfrm>
        </p:spPr>
        <p:txBody>
          <a:bodyPr/>
          <a:lstStyle/>
          <a:p>
            <a:r>
              <a:rPr lang="de-DE"/>
              <a:t>Bild durch Klicken auf Symbol hinzufügen</a:t>
            </a:r>
            <a:endParaRPr lang="de-DE" dirty="0"/>
          </a:p>
        </p:txBody>
      </p:sp>
      <p:sp>
        <p:nvSpPr>
          <p:cNvPr id="22" name="Textplatzhalt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59532" y="740901"/>
            <a:ext cx="8408423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2550" b="1" kern="1200" baseline="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Dies könnte der Abschlusstext sein</a:t>
            </a:r>
          </a:p>
        </p:txBody>
      </p:sp>
      <p:sp>
        <p:nvSpPr>
          <p:cNvPr id="23" name="Textplatzhalter 16"/>
          <p:cNvSpPr>
            <a:spLocks noGrp="1"/>
          </p:cNvSpPr>
          <p:nvPr>
            <p:ph type="body" sz="quarter" idx="23" hasCustomPrompt="1"/>
          </p:nvPr>
        </p:nvSpPr>
        <p:spPr>
          <a:xfrm>
            <a:off x="354897" y="1017689"/>
            <a:ext cx="8408423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255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Hier könnte stehen: Für weitere Informationen</a:t>
            </a:r>
            <a:endParaRPr lang="de-DE" dirty="0"/>
          </a:p>
        </p:txBody>
      </p:sp>
      <p:pic>
        <p:nvPicPr>
          <p:cNvPr id="2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71584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eck 12"/>
          <p:cNvSpPr/>
          <p:nvPr userDrawn="1"/>
        </p:nvSpPr>
        <p:spPr>
          <a:xfrm>
            <a:off x="0" y="-13648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4" hasCustomPrompt="1"/>
          </p:nvPr>
        </p:nvSpPr>
        <p:spPr>
          <a:xfrm>
            <a:off x="368984" y="750426"/>
            <a:ext cx="8398971" cy="332744"/>
          </a:xfrm>
        </p:spPr>
        <p:txBody>
          <a:bodyPr lIns="109728" anchor="ctr"/>
          <a:lstStyle>
            <a:lvl1pPr marL="0" algn="l" defTabSz="685800" rtl="0" eaLnBrk="1" latinLnBrk="0" hangingPunct="1">
              <a:lnSpc>
                <a:spcPct val="100000"/>
              </a:lnSpc>
              <a:defRPr lang="de-DE" sz="3000" b="1" kern="1200" dirty="0" smtClean="0">
                <a:solidFill>
                  <a:schemeClr val="tx2"/>
                </a:solidFill>
                <a:latin typeface="Calibri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de-DE" dirty="0"/>
              <a:t>Titel des Vortrags</a:t>
            </a:r>
          </a:p>
        </p:txBody>
      </p:sp>
      <p:sp>
        <p:nvSpPr>
          <p:cNvPr id="7" name="Rechteck 6"/>
          <p:cNvSpPr/>
          <p:nvPr userDrawn="1"/>
        </p:nvSpPr>
        <p:spPr>
          <a:xfrm>
            <a:off x="358775" y="2047815"/>
            <a:ext cx="8426450" cy="270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0" name="Rechteck 9"/>
          <p:cNvSpPr/>
          <p:nvPr userDrawn="1"/>
        </p:nvSpPr>
        <p:spPr>
          <a:xfrm>
            <a:off x="358775" y="4741863"/>
            <a:ext cx="2809069" cy="411161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1" name="Rechteck 10"/>
          <p:cNvSpPr/>
          <p:nvPr userDrawn="1"/>
        </p:nvSpPr>
        <p:spPr>
          <a:xfrm>
            <a:off x="3167465" y="4741863"/>
            <a:ext cx="2809069" cy="41116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" name="Rechteck 11"/>
          <p:cNvSpPr/>
          <p:nvPr userDrawn="1"/>
        </p:nvSpPr>
        <p:spPr>
          <a:xfrm>
            <a:off x="5976575" y="4741515"/>
            <a:ext cx="2809069" cy="41116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5" name="Bildplatzhalter 14"/>
          <p:cNvSpPr>
            <a:spLocks noGrp="1"/>
          </p:cNvSpPr>
          <p:nvPr>
            <p:ph type="pic" sz="quarter" idx="13"/>
          </p:nvPr>
        </p:nvSpPr>
        <p:spPr>
          <a:xfrm>
            <a:off x="3168002" y="2047503"/>
            <a:ext cx="5617641" cy="2700000"/>
          </a:xfrm>
        </p:spPr>
        <p:txBody>
          <a:bodyPr/>
          <a:lstStyle/>
          <a:p>
            <a:endParaRPr lang="de-DE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68984" y="1572323"/>
            <a:ext cx="8416660" cy="181904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1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Vorname Nachname</a:t>
            </a:r>
          </a:p>
        </p:txBody>
      </p:sp>
      <p:sp>
        <p:nvSpPr>
          <p:cNvPr id="19" name="Textplatzhalt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68984" y="1754427"/>
            <a:ext cx="8416241" cy="154438"/>
          </a:xfrm>
        </p:spPr>
        <p:txBody>
          <a:bodyPr lIns="109728"/>
          <a:lstStyle>
            <a:lvl1pPr marL="0" algn="l" defTabSz="685800" rtl="0" eaLnBrk="1" latinLnBrk="0" hangingPunct="1">
              <a:lnSpc>
                <a:spcPct val="100000"/>
              </a:lnSpc>
              <a:def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r>
              <a:rPr lang="de-DE" sz="1200" b="0" i="0" kern="1200" baseline="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Thünen-Institut</a:t>
            </a:r>
            <a:r>
              <a:rPr lang="de-DE" sz="1200" b="0" i="0" kern="1200" baseline="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itchFamily="34" charset="0"/>
                <a:ea typeface="+mn-ea"/>
                <a:cs typeface="+mn-cs"/>
              </a:rPr>
              <a:t> für XXX</a:t>
            </a:r>
          </a:p>
        </p:txBody>
      </p:sp>
      <p:sp>
        <p:nvSpPr>
          <p:cNvPr id="23" name="Textplatzhalter 22"/>
          <p:cNvSpPr>
            <a:spLocks noGrp="1"/>
          </p:cNvSpPr>
          <p:nvPr>
            <p:ph type="body" sz="quarter" idx="18" hasCustomPrompt="1"/>
          </p:nvPr>
        </p:nvSpPr>
        <p:spPr>
          <a:xfrm>
            <a:off x="503548" y="4777329"/>
            <a:ext cx="2333563" cy="324226"/>
          </a:xfrm>
        </p:spPr>
        <p:txBody>
          <a:bodyPr/>
          <a:lstStyle>
            <a:lvl1pPr>
              <a:lnSpc>
                <a:spcPts val="1260"/>
              </a:lnSpc>
              <a:spcAft>
                <a:spcPts val="225"/>
              </a:spcAft>
              <a:defRPr lang="de-DE" sz="1050" b="1" i="0" kern="1200" baseline="0" dirty="0">
                <a:solidFill>
                  <a:schemeClr val="bg1"/>
                </a:solidFill>
                <a:latin typeface="Calibri" pitchFamily="34" charset="0"/>
                <a:ea typeface="+mn-ea"/>
                <a:cs typeface="+mn-cs"/>
              </a:defRPr>
            </a:lvl1pPr>
          </a:lstStyle>
          <a:p>
            <a:pPr marL="0" lvl="0" algn="l" defTabSz="685800" rtl="0" eaLnBrk="1" latinLnBrk="0" hangingPunct="1"/>
            <a:r>
              <a:rPr lang="de-DE" dirty="0"/>
              <a:t>Ort</a:t>
            </a:r>
            <a:br>
              <a:rPr lang="de-DE" dirty="0"/>
            </a:br>
            <a:r>
              <a:rPr lang="de-DE" dirty="0"/>
              <a:t>Datum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75784" y="-11013"/>
            <a:ext cx="1980000" cy="792001"/>
          </a:xfrm>
          <a:prstGeom prst="rect">
            <a:avLst/>
          </a:prstGeom>
          <a:noFill/>
        </p:spPr>
      </p:pic>
      <p:sp>
        <p:nvSpPr>
          <p:cNvPr id="39" name="Textplatzhalter 16"/>
          <p:cNvSpPr>
            <a:spLocks noGrp="1"/>
          </p:cNvSpPr>
          <p:nvPr>
            <p:ph type="body" sz="quarter" idx="15" hasCustomPrompt="1"/>
          </p:nvPr>
        </p:nvSpPr>
        <p:spPr>
          <a:xfrm>
            <a:off x="368983" y="1074839"/>
            <a:ext cx="8416241" cy="372721"/>
          </a:xfrm>
        </p:spPr>
        <p:txBody>
          <a:bodyPr lIns="109728"/>
          <a:lstStyle>
            <a:lvl1pPr>
              <a:lnSpc>
                <a:spcPct val="100000"/>
              </a:lnSpc>
              <a:spcAft>
                <a:spcPts val="0"/>
              </a:spcAft>
              <a:defRPr sz="3000" baseline="0"/>
            </a:lvl1pPr>
          </a:lstStyle>
          <a:p>
            <a:r>
              <a:rPr lang="de-DE" sz="2550" dirty="0">
                <a:solidFill>
                  <a:schemeClr val="tx2"/>
                </a:solidFill>
                <a:latin typeface="Calibri" pitchFamily="34" charset="0"/>
              </a:rPr>
              <a:t>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9909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-15240"/>
            <a:ext cx="9144000" cy="79787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de-DE" dirty="0"/>
              <a:t>Headline einzeilig</a:t>
            </a:r>
          </a:p>
        </p:txBody>
      </p:sp>
      <p:sp>
        <p:nvSpPr>
          <p:cNvPr id="10" name="Textplatzhalt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60001" y="1131095"/>
            <a:ext cx="8388464" cy="3278006"/>
          </a:xfrm>
        </p:spPr>
        <p:txBody>
          <a:bodyPr/>
          <a:lstStyle>
            <a:lvl1pPr>
              <a:lnSpc>
                <a:spcPct val="100000"/>
              </a:lnSpc>
              <a:defRPr sz="2100" b="1"/>
            </a:lvl1pPr>
            <a:lvl2pPr marL="324000">
              <a:lnSpc>
                <a:spcPct val="100000"/>
              </a:lnSpc>
              <a:spcAft>
                <a:spcPts val="450"/>
              </a:spcAft>
              <a:buClr>
                <a:schemeClr val="accent4"/>
              </a:buClr>
              <a:defRPr sz="1800" b="0"/>
            </a:lvl2pPr>
            <a:lvl3pPr marL="486000">
              <a:lnSpc>
                <a:spcPct val="100000"/>
              </a:lnSpc>
              <a:defRPr/>
            </a:lvl3pPr>
          </a:lstStyle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</p:spTree>
    <p:extLst>
      <p:ext uri="{BB962C8B-B14F-4D97-AF65-F5344CB8AC3E}">
        <p14:creationId xmlns:p14="http://schemas.microsoft.com/office/powerpoint/2010/main" val="3397434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gi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0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gi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16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9" Type="http://schemas.openxmlformats.org/officeDocument/2006/relationships/image" Target="../media/image1.gi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slideLayout" Target="../slideLayouts/slideLayout22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67" r:id="rId3"/>
    <p:sldLayoutId id="2147483669" r:id="rId4"/>
    <p:sldLayoutId id="2147483710" r:id="rId5"/>
    <p:sldLayoutId id="2147483668" r:id="rId6"/>
    <p:sldLayoutId id="2147483692" r:id="rId7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364594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0" name="Rechteck 9"/>
          <p:cNvSpPr/>
          <p:nvPr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" name="Titelplatzhalter 1"/>
          <p:cNvSpPr>
            <a:spLocks noGrp="1"/>
          </p:cNvSpPr>
          <p:nvPr userDrawn="1"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 userDrawn="1"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4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3" name="Gerade Verbindung 12"/>
          <p:cNvCxnSpPr/>
          <p:nvPr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16" name="Textfeld 15"/>
          <p:cNvSpPr txBox="1"/>
          <p:nvPr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12" name="Textfeld 11"/>
          <p:cNvSpPr txBox="1"/>
          <p:nvPr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2745107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2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427" y="-14126"/>
            <a:ext cx="9144000" cy="5157626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08" y="4732338"/>
            <a:ext cx="9144000" cy="4111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4" name="Titelplatzhalter 1"/>
          <p:cNvSpPr>
            <a:spLocks noGrp="1"/>
          </p:cNvSpPr>
          <p:nvPr>
            <p:ph type="title"/>
          </p:nvPr>
        </p:nvSpPr>
        <p:spPr>
          <a:xfrm>
            <a:off x="360000" y="0"/>
            <a:ext cx="8424000" cy="729000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395537" y="951570"/>
            <a:ext cx="8352928" cy="351039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>
              <a:lnSpc>
                <a:spcPct val="100000"/>
              </a:lnSpc>
            </a:pPr>
            <a:r>
              <a:rPr lang="de-DE" dirty="0"/>
              <a:t>Dieser Text steht für die erste Ebene</a:t>
            </a:r>
          </a:p>
          <a:p>
            <a:pPr lvl="1"/>
            <a:r>
              <a:rPr lang="de-DE" dirty="0"/>
              <a:t>Hier der Text für die zweite Ebene</a:t>
            </a:r>
          </a:p>
          <a:p>
            <a:pPr lvl="2"/>
            <a:r>
              <a:rPr lang="de-DE" dirty="0"/>
              <a:t>Und hier der Text für Ebene drei</a:t>
            </a:r>
          </a:p>
        </p:txBody>
      </p:sp>
      <p:pic>
        <p:nvPicPr>
          <p:cNvPr id="16" name="Picture 2" descr="C:\Dokumente und Einstellungen\Eva2\Desktop\THUENEN\THUENEN_Markenzeichen\Screen\THUENEN_Web.gif"/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830476" y="4732338"/>
            <a:ext cx="1026000" cy="410400"/>
          </a:xfrm>
          <a:prstGeom prst="rect">
            <a:avLst/>
          </a:prstGeom>
          <a:noFill/>
        </p:spPr>
      </p:pic>
      <p:cxnSp>
        <p:nvCxnSpPr>
          <p:cNvPr id="17" name="Gerade Verbindung 16"/>
          <p:cNvCxnSpPr/>
          <p:nvPr userDrawn="1"/>
        </p:nvCxnSpPr>
        <p:spPr>
          <a:xfrm>
            <a:off x="1440000" y="4802904"/>
            <a:ext cx="0" cy="27003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feld 21"/>
          <p:cNvSpPr txBox="1"/>
          <p:nvPr userDrawn="1"/>
        </p:nvSpPr>
        <p:spPr>
          <a:xfrm>
            <a:off x="359532" y="4924921"/>
            <a:ext cx="975092" cy="15569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Datum</a:t>
            </a:r>
          </a:p>
        </p:txBody>
      </p:sp>
      <p:sp>
        <p:nvSpPr>
          <p:cNvPr id="23" name="Textfeld 22"/>
          <p:cNvSpPr txBox="1"/>
          <p:nvPr userDrawn="1"/>
        </p:nvSpPr>
        <p:spPr>
          <a:xfrm>
            <a:off x="366708" y="4781571"/>
            <a:ext cx="970012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Seite </a:t>
            </a:r>
            <a:fld id="{3FE2E321-9699-4537-B4F6-C35DF19B42AC}" type="slidenum">
              <a:rPr lang="de-DE" sz="1050" b="1" kern="120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pPr/>
              <a:t>‹Nr.›</a:t>
            </a:fld>
            <a:r>
              <a:rPr lang="de-DE" sz="1050" b="1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30" name="Textfeld 29"/>
          <p:cNvSpPr txBox="1"/>
          <p:nvPr userDrawn="1"/>
        </p:nvSpPr>
        <p:spPr>
          <a:xfrm>
            <a:off x="1547664" y="4788396"/>
            <a:ext cx="6066336" cy="13760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Vorname Nachname</a:t>
            </a:r>
          </a:p>
        </p:txBody>
      </p:sp>
      <p:sp>
        <p:nvSpPr>
          <p:cNvPr id="31" name="Textfeld 30"/>
          <p:cNvSpPr txBox="1"/>
          <p:nvPr userDrawn="1"/>
        </p:nvSpPr>
        <p:spPr>
          <a:xfrm>
            <a:off x="1547664" y="4926001"/>
            <a:ext cx="6066336" cy="1614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Titel der Veranstaltung</a:t>
            </a:r>
          </a:p>
        </p:txBody>
      </p:sp>
    </p:spTree>
    <p:extLst>
      <p:ext uri="{BB962C8B-B14F-4D97-AF65-F5344CB8AC3E}">
        <p14:creationId xmlns:p14="http://schemas.microsoft.com/office/powerpoint/2010/main" val="3657533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6" r:id="rId2"/>
    <p:sldLayoutId id="2147483687" r:id="rId3"/>
    <p:sldLayoutId id="2147483688" r:id="rId4"/>
    <p:sldLayoutId id="2147483685" r:id="rId5"/>
    <p:sldLayoutId id="2147483695" r:id="rId6"/>
  </p:sldLayoutIdLst>
  <p:hf hdr="0"/>
  <p:txStyles>
    <p:titleStyle>
      <a:lvl1pPr algn="l" defTabSz="685800" rtl="0" eaLnBrk="1" latinLnBrk="0" hangingPunct="1">
        <a:lnSpc>
          <a:spcPts val="2625"/>
        </a:lnSpc>
        <a:spcBef>
          <a:spcPct val="0"/>
        </a:spcBef>
        <a:buNone/>
        <a:defRPr sz="2250" b="1" i="0" kern="1200" baseline="0">
          <a:solidFill>
            <a:schemeClr val="bg1"/>
          </a:solidFill>
          <a:latin typeface="Calibri" pitchFamily="34" charset="0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Font typeface="Arial" pitchFamily="34" charset="0"/>
        <a:buNone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1pPr>
      <a:lvl2pPr marL="162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accent3"/>
        </a:buClr>
        <a:buFont typeface="Calibri" pitchFamily="34" charset="0"/>
        <a:buChar char="•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2pPr>
      <a:lvl3pPr marL="324000" indent="-162000" algn="l" defTabSz="685800" rtl="0" eaLnBrk="1" latinLnBrk="0" hangingPunct="1">
        <a:lnSpc>
          <a:spcPts val="1800"/>
        </a:lnSpc>
        <a:spcBef>
          <a:spcPts val="0"/>
        </a:spcBef>
        <a:spcAft>
          <a:spcPts val="900"/>
        </a:spcAft>
        <a:buClr>
          <a:schemeClr val="tx2"/>
        </a:buClr>
        <a:buFont typeface="Symbol" pitchFamily="18" charset="2"/>
        <a:buChar char="-"/>
        <a:defRPr sz="1500" b="0" i="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3pPr>
      <a:lvl4pPr marL="0" indent="0" algn="l" defTabSz="685800" rtl="0" eaLnBrk="1" latinLnBrk="0" hangingPunct="1">
        <a:lnSpc>
          <a:spcPts val="1275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4pPr>
      <a:lvl5pPr marL="0" indent="0" algn="l" defTabSz="685800" rtl="0" eaLnBrk="1" latinLnBrk="0" hangingPunct="1">
        <a:lnSpc>
          <a:spcPts val="1200"/>
        </a:lnSpc>
        <a:spcBef>
          <a:spcPts val="0"/>
        </a:spcBef>
        <a:buFontTx/>
        <a:buNone/>
        <a:defRPr sz="1050" kern="1200" baseline="0">
          <a:solidFill>
            <a:schemeClr val="tx2"/>
          </a:solidFill>
          <a:latin typeface="Calibri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de-DE" dirty="0"/>
              <a:t>Berechnung Biomassen-, Kohlenstoff-, Stockstoffvorrat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8" name="Abgerundete rechteckige Legende 7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72495"/>
              <a:gd name="adj2" fmla="val -23011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Auf dieser Folie können alle Textfelder  direkt </a:t>
            </a:r>
            <a:r>
              <a:rPr lang="de-DE" b="1" dirty="0">
                <a:solidFill>
                  <a:srgbClr val="FFC000"/>
                </a:solidFill>
              </a:rPr>
              <a:t>hier</a:t>
            </a:r>
            <a:r>
              <a:rPr lang="de-DE" sz="1500" dirty="0"/>
              <a:t> </a:t>
            </a:r>
            <a:r>
              <a:rPr lang="de-DE" b="1" dirty="0">
                <a:solidFill>
                  <a:srgbClr val="FFC000"/>
                </a:solidFill>
              </a:rPr>
              <a:t>geändert</a:t>
            </a:r>
            <a:r>
              <a:rPr lang="de-DE" sz="1200" dirty="0"/>
              <a:t> werden (nicht im </a:t>
            </a:r>
            <a:r>
              <a:rPr lang="de-DE" sz="1350" dirty="0"/>
              <a:t>Master</a:t>
            </a:r>
            <a:r>
              <a:rPr lang="de-DE" sz="1200" dirty="0"/>
              <a:t>) </a:t>
            </a:r>
          </a:p>
        </p:txBody>
      </p:sp>
      <p:sp>
        <p:nvSpPr>
          <p:cNvPr id="9" name="Abgerundete rechteckige Legende 8"/>
          <p:cNvSpPr/>
          <p:nvPr/>
        </p:nvSpPr>
        <p:spPr>
          <a:xfrm>
            <a:off x="-1971600" y="1167594"/>
            <a:ext cx="1512168" cy="1871376"/>
          </a:xfrm>
          <a:prstGeom prst="wedgeRoundRectCallout">
            <a:avLst>
              <a:gd name="adj1" fmla="val 68785"/>
              <a:gd name="adj2" fmla="val 143068"/>
              <a:gd name="adj3" fmla="val 16667"/>
            </a:avLst>
          </a:prstGeom>
          <a:solidFill>
            <a:srgbClr val="CC0066"/>
          </a:solidFill>
          <a:ln w="3492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Auf dieser Folie können alle Textfelder  direkt </a:t>
            </a:r>
            <a:r>
              <a:rPr lang="de-DE" sz="1600" b="1" dirty="0">
                <a:solidFill>
                  <a:srgbClr val="FFFF00"/>
                </a:solidFill>
              </a:rPr>
              <a:t>hier geändert </a:t>
            </a:r>
            <a:r>
              <a:rPr lang="de-DE" sz="1300" b="1" dirty="0"/>
              <a:t>werden (nicht im Master) </a:t>
            </a:r>
          </a:p>
        </p:txBody>
      </p:sp>
      <p:sp>
        <p:nvSpPr>
          <p:cNvPr id="10" name="Abgerundete rechteckige Legende 9"/>
          <p:cNvSpPr/>
          <p:nvPr/>
        </p:nvSpPr>
        <p:spPr>
          <a:xfrm>
            <a:off x="9495420" y="2440014"/>
            <a:ext cx="1350150" cy="1558554"/>
          </a:xfrm>
          <a:prstGeom prst="wedgeRoundRectCallout">
            <a:avLst>
              <a:gd name="adj1" fmla="val -68359"/>
              <a:gd name="adj2" fmla="val 22327"/>
              <a:gd name="adj3" fmla="val 16667"/>
            </a:avLst>
          </a:prstGeom>
          <a:solidFill>
            <a:srgbClr val="CC0066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300" b="1" dirty="0"/>
              <a:t>Bild kann </a:t>
            </a:r>
            <a:r>
              <a:rPr lang="de-DE" sz="1600" b="1" dirty="0">
                <a:solidFill>
                  <a:srgbClr val="FFFF00"/>
                </a:solidFill>
              </a:rPr>
              <a:t>direkt durch anklicken </a:t>
            </a:r>
            <a:r>
              <a:rPr lang="de-DE" sz="1300" b="1" dirty="0"/>
              <a:t>auf das Bildsymbol eingefügt werden.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3790996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F1EE35DB-E3CD-4B1F-A1B0-C67838A2AD61}"/>
              </a:ext>
            </a:extLst>
          </p:cNvPr>
          <p:cNvCxnSpPr>
            <a:cxnSpLocks/>
          </p:cNvCxnSpPr>
          <p:nvPr/>
        </p:nvCxnSpPr>
        <p:spPr>
          <a:xfrm flipH="1">
            <a:off x="1349307" y="2440518"/>
            <a:ext cx="3014875" cy="6411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336966"/>
            <a:ext cx="8303837" cy="7600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17399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6343693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08057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3902233"/>
            <a:ext cx="8303837" cy="49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" name="Verbinder: gewinkelt 16">
            <a:extLst>
              <a:ext uri="{FF2B5EF4-FFF2-40B4-BE49-F238E27FC236}">
                <a16:creationId xmlns:a16="http://schemas.microsoft.com/office/drawing/2014/main" id="{3F3C67B8-F8A8-49A0-A3C4-43378A2FA39A}"/>
              </a:ext>
            </a:extLst>
          </p:cNvPr>
          <p:cNvCxnSpPr>
            <a:cxnSpLocks/>
          </p:cNvCxnSpPr>
          <p:nvPr/>
        </p:nvCxnSpPr>
        <p:spPr>
          <a:xfrm>
            <a:off x="932213" y="3374909"/>
            <a:ext cx="5025666" cy="236789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5968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497208"/>
              </p:ext>
            </p:extLst>
          </p:nvPr>
        </p:nvGraphicFramePr>
        <p:xfrm>
          <a:off x="404924" y="3029077"/>
          <a:ext cx="8370697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139895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40000"/>
                            <a:lumOff val="6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2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256163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AD7C52-71EB-4621-B7D6-07D8C867E976}"/>
              </a:ext>
            </a:extLst>
          </p:cNvPr>
          <p:cNvSpPr/>
          <p:nvPr/>
        </p:nvSpPr>
        <p:spPr>
          <a:xfrm>
            <a:off x="546265" y="4165354"/>
            <a:ext cx="8303837" cy="1721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5FBC07D5-3A56-494A-B8BC-B7014C33DFF6}"/>
              </a:ext>
            </a:extLst>
          </p:cNvPr>
          <p:cNvCxnSpPr>
            <a:cxnSpLocks/>
          </p:cNvCxnSpPr>
          <p:nvPr/>
        </p:nvCxnSpPr>
        <p:spPr>
          <a:xfrm>
            <a:off x="932213" y="3636173"/>
            <a:ext cx="3699164" cy="232922"/>
          </a:xfrm>
          <a:prstGeom prst="bentConnector3">
            <a:avLst>
              <a:gd name="adj1" fmla="val 10008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9840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35EF3231-1555-40CA-94A2-4352282255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8882580"/>
              </p:ext>
            </p:extLst>
          </p:nvPr>
        </p:nvGraphicFramePr>
        <p:xfrm>
          <a:off x="404924" y="3029077"/>
          <a:ext cx="8370697" cy="1371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6053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70731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78186">
                  <a:extLst>
                    <a:ext uri="{9D8B030D-6E8A-4147-A177-3AD203B41FA5}">
                      <a16:colId xmlns:a16="http://schemas.microsoft.com/office/drawing/2014/main" val="696288936"/>
                    </a:ext>
                  </a:extLst>
                </a:gridCol>
                <a:gridCol w="217283">
                  <a:extLst>
                    <a:ext uri="{9D8B030D-6E8A-4147-A177-3AD203B41FA5}">
                      <a16:colId xmlns:a16="http://schemas.microsoft.com/office/drawing/2014/main" val="2305764395"/>
                    </a:ext>
                  </a:extLst>
                </a:gridCol>
                <a:gridCol w="929098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47853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1224687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14814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31633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879714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15755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926610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swbB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fwbB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2899318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(</a:t>
                      </a:r>
                      <a:r>
                        <a:rPr lang="de-DE" sz="1200" b="1" dirty="0" err="1"/>
                        <a:t>TapeS</a:t>
                      </a:r>
                      <a:r>
                        <a:rPr lang="de-DE" sz="1200" b="1" dirty="0"/>
                        <a:t> </a:t>
                      </a:r>
                      <a:r>
                        <a:rPr lang="de-DE" sz="1200" b="1" dirty="0" err="1"/>
                        <a:t>fB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2602556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DE" sz="1200" b="1" dirty="0">
                        <a:solidFill>
                          <a:schemeClr val="accent3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128573"/>
                  </a:ext>
                </a:extLst>
              </a:tr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fB</a:t>
                      </a:r>
                      <a:endParaRPr lang="de-DE" sz="1200" b="1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GHG </a:t>
                      </a:r>
                      <a:r>
                        <a:rPr lang="de-DE" sz="1200" b="1" dirty="0" err="1"/>
                        <a:t>aB</a:t>
                      </a:r>
                      <a:endParaRPr lang="de-DE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/>
                        <a:t>(</a:t>
                      </a:r>
                      <a:r>
                        <a:rPr lang="de-DE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fwbB</a:t>
                      </a:r>
                      <a:endParaRPr lang="de-DE" sz="1200" b="1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swbB</a:t>
                      </a:r>
                      <a:endParaRPr lang="de-DE" sz="1200" b="1" dirty="0">
                        <a:solidFill>
                          <a:schemeClr val="accent4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GHG </a:t>
                      </a:r>
                      <a:r>
                        <a:rPr lang="de-DE" sz="1200" b="1" dirty="0" err="1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swb</a:t>
                      </a:r>
                      <a:r>
                        <a:rPr lang="de-DE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2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TapeS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de-DE" sz="12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r>
                        <a:rPr lang="de-DE" sz="12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724066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  <p:cxnSp>
        <p:nvCxnSpPr>
          <p:cNvPr id="16" name="Verbinder: gewinkelt 15">
            <a:extLst>
              <a:ext uri="{FF2B5EF4-FFF2-40B4-BE49-F238E27FC236}">
                <a16:creationId xmlns:a16="http://schemas.microsoft.com/office/drawing/2014/main" id="{ED1D3C4F-8C17-4611-99CD-3203C047D522}"/>
              </a:ext>
            </a:extLst>
          </p:cNvPr>
          <p:cNvCxnSpPr>
            <a:cxnSpLocks/>
          </p:cNvCxnSpPr>
          <p:nvPr/>
        </p:nvCxnSpPr>
        <p:spPr>
          <a:xfrm>
            <a:off x="979714" y="3912921"/>
            <a:ext cx="2357252" cy="201881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84064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33115-8D69-4205-810E-3D637428C7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2</a:t>
            </a:r>
            <a:r>
              <a:rPr lang="de-DE" i="1" dirty="0"/>
              <a:t>: Mean </a:t>
            </a:r>
            <a:r>
              <a:rPr lang="de-DE" i="1" dirty="0" err="1"/>
              <a:t>singel</a:t>
            </a:r>
            <a:r>
              <a:rPr lang="de-DE" i="1" dirty="0"/>
              <a:t> </a:t>
            </a:r>
            <a:r>
              <a:rPr lang="de-DE" i="1" dirty="0" err="1"/>
              <a:t>tree</a:t>
            </a:r>
            <a:r>
              <a:rPr lang="de-DE" i="1" dirty="0"/>
              <a:t> </a:t>
            </a:r>
            <a:r>
              <a:rPr lang="de-DE" i="1" dirty="0" err="1"/>
              <a:t>aboveground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(1)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and(2)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, </a:t>
            </a:r>
            <a:r>
              <a:rPr lang="de-DE" i="1" dirty="0" err="1"/>
              <a:t>yellow</a:t>
            </a:r>
            <a:r>
              <a:rPr lang="de-DE" i="1" dirty="0"/>
              <a:t> bar)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5E1D7E87-000D-4297-9E23-A331A91FD953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809254" cy="3882266"/>
          </a:xfrm>
        </p:spPr>
      </p:sp>
      <p:pic>
        <p:nvPicPr>
          <p:cNvPr id="12" name="Bildplatzhalter 11">
            <a:extLst>
              <a:ext uri="{FF2B5EF4-FFF2-40B4-BE49-F238E27FC236}">
                <a16:creationId xmlns:a16="http://schemas.microsoft.com/office/drawing/2014/main" id="{6DDCE4F3-CA0A-43DB-B6C5-5BBF00692643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3"/>
          <a:srcRect l="4507" r="4507"/>
          <a:stretch>
            <a:fillRect/>
          </a:stretch>
        </p:blipFill>
        <p:spPr>
          <a:xfrm>
            <a:off x="6087522" y="1662987"/>
            <a:ext cx="1917611" cy="1267149"/>
          </a:xfrm>
          <a:prstGeom prst="rect">
            <a:avLst/>
          </a:prstGeom>
        </p:spPr>
      </p:pic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155CE245-2A6C-4FB9-8197-474CC58557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5997" y="3650924"/>
            <a:ext cx="2688865" cy="1075816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dirty="0">
                <a:sym typeface="Wingdings" panose="05000000000000000000" pitchFamily="2" charset="2"/>
              </a:rPr>
              <a:t>Derbholz (solid </a:t>
            </a:r>
            <a:r>
              <a:rPr lang="de-DE" dirty="0" err="1">
                <a:sym typeface="Wingdings" panose="05000000000000000000" pitchFamily="2" charset="2"/>
              </a:rPr>
              <a:t>wood</a:t>
            </a:r>
            <a:r>
              <a:rPr lang="de-DE" dirty="0">
                <a:sym typeface="Wingdings" panose="05000000000000000000" pitchFamily="2" charset="2"/>
              </a:rPr>
              <a:t>, </a:t>
            </a:r>
            <a:r>
              <a:rPr lang="de-DE" dirty="0" err="1">
                <a:sym typeface="Wingdings" panose="05000000000000000000" pitchFamily="2" charset="2"/>
              </a:rPr>
              <a:t>sw</a:t>
            </a:r>
            <a:r>
              <a:rPr lang="de-DE" dirty="0">
                <a:sym typeface="Wingdings" panose="05000000000000000000" pitchFamily="2" charset="2"/>
              </a:rPr>
              <a:t>) ist das Kompartiment was sich am stärksten von </a:t>
            </a:r>
            <a:r>
              <a:rPr lang="de-DE" dirty="0" err="1">
                <a:sym typeface="Wingdings" panose="05000000000000000000" pitchFamily="2" charset="2"/>
              </a:rPr>
              <a:t>TapeS</a:t>
            </a:r>
            <a:r>
              <a:rPr lang="de-DE" dirty="0">
                <a:sym typeface="Wingdings" panose="05000000000000000000" pitchFamily="2" charset="2"/>
              </a:rPr>
              <a:t> unterscheidet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8158ECDB-0D0F-42BB-85D9-E98A75EA1AE7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16CE6C7-8567-4218-BB2F-CDC6287318C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3010"/>
          <a:stretch/>
        </p:blipFill>
        <p:spPr>
          <a:xfrm>
            <a:off x="153097" y="844473"/>
            <a:ext cx="5851463" cy="391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947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67B20B98-2210-43BE-9791-DA17BDD32D7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de-DE" b="1" i="1" dirty="0"/>
              <a:t>Fig 3</a:t>
            </a:r>
            <a:r>
              <a:rPr lang="de-DE" i="1" dirty="0"/>
              <a:t>: Mean </a:t>
            </a:r>
            <a:r>
              <a:rPr lang="de-DE" i="1" dirty="0" err="1"/>
              <a:t>biomass</a:t>
            </a:r>
            <a:r>
              <a:rPr lang="de-DE" i="1" dirty="0"/>
              <a:t> in kg per </a:t>
            </a:r>
            <a:r>
              <a:rPr lang="de-DE" i="1" dirty="0" err="1"/>
              <a:t>plot</a:t>
            </a:r>
            <a:r>
              <a:rPr lang="de-DE" i="1" dirty="0"/>
              <a:t> and </a:t>
            </a:r>
            <a:r>
              <a:rPr lang="de-DE" i="1" dirty="0" err="1"/>
              <a:t>species</a:t>
            </a:r>
            <a:r>
              <a:rPr lang="de-DE" i="1" dirty="0"/>
              <a:t>, </a:t>
            </a:r>
            <a:r>
              <a:rPr lang="de-DE" i="1" dirty="0" err="1"/>
              <a:t>separated</a:t>
            </a:r>
            <a:r>
              <a:rPr lang="de-DE" i="1" dirty="0"/>
              <a:t> </a:t>
            </a:r>
            <a:r>
              <a:rPr lang="de-DE" i="1" dirty="0" err="1"/>
              <a:t>by</a:t>
            </a:r>
            <a:r>
              <a:rPr lang="de-DE" i="1" dirty="0"/>
              <a:t> </a:t>
            </a:r>
            <a:r>
              <a:rPr lang="de-DE" i="1" dirty="0" err="1"/>
              <a:t>biomass</a:t>
            </a:r>
            <a:r>
              <a:rPr lang="de-DE" i="1" dirty="0"/>
              <a:t> </a:t>
            </a:r>
            <a:r>
              <a:rPr lang="de-DE" i="1" dirty="0" err="1"/>
              <a:t>compartiment</a:t>
            </a:r>
            <a:r>
              <a:rPr lang="de-DE" i="1" dirty="0"/>
              <a:t> and </a:t>
            </a:r>
            <a:r>
              <a:rPr lang="de-DE" i="1" dirty="0" err="1"/>
              <a:t>summed</a:t>
            </a:r>
            <a:r>
              <a:rPr lang="de-DE" i="1" dirty="0"/>
              <a:t> </a:t>
            </a:r>
            <a:r>
              <a:rPr lang="de-DE" i="1" dirty="0" err="1"/>
              <a:t>up</a:t>
            </a:r>
            <a:r>
              <a:rPr lang="de-DE" i="1" dirty="0"/>
              <a:t> (</a:t>
            </a:r>
            <a:r>
              <a:rPr lang="de-DE" i="1" dirty="0" err="1"/>
              <a:t>tot_ab</a:t>
            </a:r>
            <a:r>
              <a:rPr lang="de-DE" i="1" dirty="0"/>
              <a:t>) </a:t>
            </a:r>
            <a:r>
              <a:rPr lang="de-DE" i="1" dirty="0" err="1"/>
              <a:t>for</a:t>
            </a:r>
            <a:r>
              <a:rPr lang="de-DE" i="1" dirty="0"/>
              <a:t> </a:t>
            </a:r>
            <a:r>
              <a:rPr lang="de-DE" i="1" dirty="0" err="1"/>
              <a:t>the</a:t>
            </a:r>
            <a:r>
              <a:rPr lang="de-DE" i="1" dirty="0"/>
              <a:t> </a:t>
            </a:r>
            <a:r>
              <a:rPr lang="de-DE" i="1" dirty="0" err="1"/>
              <a:t>three</a:t>
            </a:r>
            <a:r>
              <a:rPr lang="de-DE" i="1" dirty="0"/>
              <a:t> </a:t>
            </a:r>
            <a:r>
              <a:rPr lang="de-DE" i="1" dirty="0" err="1"/>
              <a:t>main</a:t>
            </a:r>
            <a:r>
              <a:rPr lang="de-DE" i="1" dirty="0"/>
              <a:t> </a:t>
            </a:r>
            <a:r>
              <a:rPr lang="de-DE" i="1" dirty="0" err="1"/>
              <a:t>calculation</a:t>
            </a:r>
            <a:r>
              <a:rPr lang="de-DE" i="1" dirty="0"/>
              <a:t> </a:t>
            </a:r>
            <a:r>
              <a:rPr lang="de-DE" i="1" dirty="0" err="1"/>
              <a:t>methods</a:t>
            </a:r>
            <a:r>
              <a:rPr lang="de-DE" i="1" dirty="0"/>
              <a:t> (GHGI, </a:t>
            </a:r>
            <a:r>
              <a:rPr lang="de-DE" i="1" dirty="0" err="1"/>
              <a:t>TapeS</a:t>
            </a:r>
            <a:r>
              <a:rPr lang="de-DE" i="1" dirty="0"/>
              <a:t>, </a:t>
            </a:r>
            <a:r>
              <a:rPr lang="de-DE" i="1" dirty="0" err="1"/>
              <a:t>Vondernach</a:t>
            </a:r>
            <a:r>
              <a:rPr lang="de-DE" i="1" dirty="0"/>
              <a:t>)</a:t>
            </a:r>
          </a:p>
          <a:p>
            <a:endParaRPr lang="de-DE" i="1" dirty="0"/>
          </a:p>
          <a:p>
            <a:endParaRPr lang="de-DE" dirty="0"/>
          </a:p>
        </p:txBody>
      </p:sp>
      <p:pic>
        <p:nvPicPr>
          <p:cNvPr id="18" name="Bildplatzhalter 17">
            <a:extLst>
              <a:ext uri="{FF2B5EF4-FFF2-40B4-BE49-F238E27FC236}">
                <a16:creationId xmlns:a16="http://schemas.microsoft.com/office/drawing/2014/main" id="{36523CCC-C43B-43C6-86A9-E8ED909F04E4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9809" b="2912"/>
          <a:stretch/>
        </p:blipFill>
        <p:spPr>
          <a:xfrm>
            <a:off x="6096381" y="1559403"/>
            <a:ext cx="1797907" cy="955841"/>
          </a:xfrm>
          <a:prstGeom prst="rect">
            <a:avLst/>
          </a:prstGeom>
        </p:spPr>
      </p:pic>
      <p:sp>
        <p:nvSpPr>
          <p:cNvPr id="28" name="Textplatzhalter 27">
            <a:extLst>
              <a:ext uri="{FF2B5EF4-FFF2-40B4-BE49-F238E27FC236}">
                <a16:creationId xmlns:a16="http://schemas.microsoft.com/office/drawing/2014/main" id="{AFAC42C2-A5B8-4108-AEBB-1DB69B249CD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Bildplatzhalter 28">
            <a:extLst>
              <a:ext uri="{FF2B5EF4-FFF2-40B4-BE49-F238E27FC236}">
                <a16:creationId xmlns:a16="http://schemas.microsoft.com/office/drawing/2014/main" id="{07BB3006-8587-47EE-8964-5F2D54EFD7D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15" name="Textplatzhalter 3">
            <a:extLst>
              <a:ext uri="{FF2B5EF4-FFF2-40B4-BE49-F238E27FC236}">
                <a16:creationId xmlns:a16="http://schemas.microsoft.com/office/drawing/2014/main" id="{57234B6C-0416-427B-8FEF-B91F7EBD5BBA}"/>
              </a:ext>
            </a:extLst>
          </p:cNvPr>
          <p:cNvSpPr txBox="1">
            <a:spLocks/>
          </p:cNvSpPr>
          <p:nvPr/>
        </p:nvSpPr>
        <p:spPr>
          <a:xfrm>
            <a:off x="7152661" y="942199"/>
            <a:ext cx="1797907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 sz="1000" i="1" dirty="0"/>
          </a:p>
        </p:txBody>
      </p:sp>
      <p:pic>
        <p:nvPicPr>
          <p:cNvPr id="30" name="Bildplatzhalter 22">
            <a:extLst>
              <a:ext uri="{FF2B5EF4-FFF2-40B4-BE49-F238E27FC236}">
                <a16:creationId xmlns:a16="http://schemas.microsoft.com/office/drawing/2014/main" id="{43B1A471-5E5E-4132-A9FC-E41ABDDA4F9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08" r="12862"/>
          <a:stretch/>
        </p:blipFill>
        <p:spPr>
          <a:xfrm>
            <a:off x="102164" y="855664"/>
            <a:ext cx="5890326" cy="3915728"/>
          </a:xfrm>
          <a:prstGeom prst="rect">
            <a:avLst/>
          </a:prstGeom>
        </p:spPr>
      </p:pic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0D6F6EAB-A201-4B73-88B0-0B9DF58531ED}"/>
              </a:ext>
            </a:extLst>
          </p:cNvPr>
          <p:cNvSpPr txBox="1">
            <a:spLocks/>
          </p:cNvSpPr>
          <p:nvPr/>
        </p:nvSpPr>
        <p:spPr>
          <a:xfrm>
            <a:off x="6095997" y="3650924"/>
            <a:ext cx="2688865" cy="107581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>
                <a:sym typeface="Wingdings" panose="05000000000000000000" pitchFamily="2" charset="2"/>
              </a:rPr>
              <a:t>Derbholz (solid wood, sw) ist das Kompartiment was sich am stärksten von TapeS unterscheidet</a:t>
            </a:r>
            <a:endParaRPr lang="de-DE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964889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83FD9CB6-5113-4AC8-9345-DF93AD8E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Fazit: Biomasse über GHGI &amp; </a:t>
            </a:r>
            <a:r>
              <a:rPr lang="de-DE" dirty="0" err="1"/>
              <a:t>TapeS</a:t>
            </a:r>
            <a:r>
              <a:rPr lang="de-DE" dirty="0"/>
              <a:t> vs. nur </a:t>
            </a:r>
            <a:r>
              <a:rPr lang="de-DE" dirty="0" err="1"/>
              <a:t>TapeS</a:t>
            </a:r>
            <a:endParaRPr lang="de-DE" dirty="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2E8558CB-8900-4E97-9E7E-95809F232B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06562" y="923272"/>
            <a:ext cx="3873552" cy="3666536"/>
          </a:xfrm>
        </p:spPr>
        <p:txBody>
          <a:bodyPr numCol="1"/>
          <a:lstStyle/>
          <a:p>
            <a:r>
              <a:rPr lang="de-DE" sz="1800" dirty="0">
                <a:solidFill>
                  <a:schemeClr val="accent2"/>
                </a:solidFill>
              </a:rPr>
              <a:t>GHGI &amp;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Geringste Unterschiede in der Berechnung der Gesamtbiomasse bestehen zwischen GHGI &amp; </a:t>
            </a:r>
            <a:r>
              <a:rPr lang="de-DE" sz="1500" b="0" dirty="0" err="1"/>
              <a:t>TapeS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/>
              <a:t>Prinzipiell ist schrittweise Berechnung der Kompartiment Biomasse über GHGI Funktionen &amp; </a:t>
            </a:r>
            <a:r>
              <a:rPr lang="de-DE" sz="1500" b="0" dirty="0" err="1"/>
              <a:t>TapeS</a:t>
            </a:r>
            <a:r>
              <a:rPr lang="de-DE" sz="1500" b="0" dirty="0"/>
              <a:t> möglich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Ein Kompartiment wird dabei systematisch unterschätzt („Rest“) </a:t>
            </a:r>
          </a:p>
          <a:p>
            <a:pPr marL="609750" lvl="1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200" b="0" dirty="0">
                <a:solidFill>
                  <a:schemeClr val="accent2"/>
                </a:solidFill>
              </a:rPr>
              <a:t>hierbei könnte es sinnvoll sein, das Kompartiment mit dem geringsten Stickstoffkonzentrationen (Derbholz ohne Rinde) zu wählen (?)</a:t>
            </a:r>
            <a:endParaRPr lang="de-DE" sz="1200" dirty="0">
              <a:solidFill>
                <a:schemeClr val="accent2"/>
              </a:solidFill>
            </a:endParaRP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Vergleichbarkeit der Gesamtbiomasse &amp; Kohlenstoffgehalte mit anderen GHGI bleibt</a:t>
            </a: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b="0" dirty="0"/>
          </a:p>
        </p:txBody>
      </p:sp>
      <p:sp>
        <p:nvSpPr>
          <p:cNvPr id="4" name="Textplatzhalter 7">
            <a:extLst>
              <a:ext uri="{FF2B5EF4-FFF2-40B4-BE49-F238E27FC236}">
                <a16:creationId xmlns:a16="http://schemas.microsoft.com/office/drawing/2014/main" id="{F3B78EB2-16C3-44A0-8C57-70662B7A3B14}"/>
              </a:ext>
            </a:extLst>
          </p:cNvPr>
          <p:cNvSpPr txBox="1">
            <a:spLocks/>
          </p:cNvSpPr>
          <p:nvPr/>
        </p:nvSpPr>
        <p:spPr>
          <a:xfrm>
            <a:off x="4572000" y="923271"/>
            <a:ext cx="3873552" cy="3779357"/>
          </a:xfrm>
          <a:prstGeom prst="rect">
            <a:avLst/>
          </a:prstGeom>
        </p:spPr>
        <p:txBody>
          <a:bodyPr vert="horz" lIns="0" tIns="0" rIns="0" bIns="0" numCol="1" rtlCol="0">
            <a:no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None/>
              <a:defRPr sz="2100" b="1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324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450"/>
              </a:spcAft>
              <a:buClr>
                <a:schemeClr val="accent2"/>
              </a:buClr>
              <a:buFont typeface="Calibri" pitchFamily="34" charset="0"/>
              <a:buChar char="•"/>
              <a:defRPr sz="18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486000" indent="-162000" algn="l" defTabSz="6858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1800" dirty="0">
                <a:solidFill>
                  <a:schemeClr val="accent2"/>
                </a:solidFill>
              </a:rPr>
              <a:t>nur </a:t>
            </a:r>
            <a:r>
              <a:rPr lang="de-DE" sz="1800" dirty="0" err="1">
                <a:solidFill>
                  <a:schemeClr val="accent2"/>
                </a:solidFill>
              </a:rPr>
              <a:t>TapeS</a:t>
            </a:r>
            <a:r>
              <a:rPr lang="de-DE" sz="1800" dirty="0">
                <a:solidFill>
                  <a:schemeClr val="accent2"/>
                </a:solidFill>
              </a:rPr>
              <a:t>: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accent2"/>
                </a:solidFill>
              </a:rPr>
              <a:t>Sieht mehr Artengruppen vor</a:t>
            </a:r>
          </a:p>
          <a:p>
            <a:pPr>
              <a:spcAft>
                <a:spcPts val="400"/>
              </a:spcAft>
            </a:pPr>
            <a:r>
              <a:rPr lang="de-DE" sz="1500" b="0" dirty="0">
                <a:sym typeface="Wingdings" panose="05000000000000000000" pitchFamily="2" charset="2"/>
              </a:rPr>
              <a:t> Berechnung 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evtl</a:t>
            </a:r>
            <a:r>
              <a:rPr lang="de-DE" sz="1500" b="0" dirty="0">
                <a:sym typeface="Wingdings" panose="05000000000000000000" pitchFamily="2" charset="2"/>
              </a:rPr>
              <a:t>. genauer?</a:t>
            </a:r>
            <a:endParaRPr lang="de-DE" sz="1500" b="0" dirty="0"/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/>
              <a:t>Nächste GHGI &amp; BWI werden mit </a:t>
            </a:r>
            <a:r>
              <a:rPr lang="de-DE" sz="1500" b="0" dirty="0" err="1"/>
              <a:t>TapeS</a:t>
            </a:r>
            <a:r>
              <a:rPr lang="de-DE" sz="1500" b="0" dirty="0"/>
              <a:t> ausgewertet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>
                <a:sym typeface="Wingdings" panose="05000000000000000000" pitchFamily="2" charset="2"/>
              </a:rPr>
              <a:t>Vergleichbarkeit mit zukünftigen C- &amp; N-Inventuren gegeben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Vergleichbarkeit mit Vergangen GHGI &amp; BWI eingeschränkt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Auswertungsalgorithmus ist evtl. abhängig von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TapeS</a:t>
            </a:r>
            <a:r>
              <a:rPr lang="de-DE" sz="1500" b="0" dirty="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de-DE" sz="1500" b="0" dirty="0" err="1">
                <a:solidFill>
                  <a:schemeClr val="tx1"/>
                </a:solidFill>
                <a:sym typeface="Wingdings" panose="05000000000000000000" pitchFamily="2" charset="2"/>
              </a:rPr>
              <a:t>package</a:t>
            </a:r>
            <a:r>
              <a:rPr lang="de-DE" sz="1800" dirty="0">
                <a:solidFill>
                  <a:schemeClr val="tx1"/>
                </a:solidFill>
              </a:rPr>
              <a:t> </a:t>
            </a:r>
          </a:p>
          <a:p>
            <a:pPr marL="285750" indent="-28575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de-DE" sz="1500" b="0" dirty="0">
                <a:solidFill>
                  <a:schemeClr val="tx1"/>
                </a:solidFill>
              </a:rPr>
              <a:t>Verjüngung wird wahrscheinlich mit GHGI Funktionen berechnet </a:t>
            </a:r>
          </a:p>
          <a:p>
            <a:pPr marL="285750" indent="-285750">
              <a:spcAft>
                <a:spcPts val="400"/>
              </a:spcAft>
              <a:buFont typeface="Wingdings" panose="05000000000000000000" pitchFamily="2" charset="2"/>
              <a:buChar char="à"/>
            </a:pPr>
            <a:r>
              <a:rPr lang="de-DE" sz="1500" b="0" dirty="0">
                <a:solidFill>
                  <a:schemeClr val="tx1"/>
                </a:solidFill>
              </a:rPr>
              <a:t>Einheitlichkeit?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800" dirty="0">
              <a:solidFill>
                <a:schemeClr val="tx1"/>
              </a:solidFill>
            </a:endParaRPr>
          </a:p>
          <a:p>
            <a:pPr marL="609750" lvl="1" indent="-285750">
              <a:buFont typeface="Arial" panose="020B0604020202020204" pitchFamily="34" charset="0"/>
              <a:buChar char="•"/>
            </a:pPr>
            <a:endParaRPr lang="de-DE" sz="1500" dirty="0"/>
          </a:p>
        </p:txBody>
      </p:sp>
    </p:spTree>
    <p:extLst>
      <p:ext uri="{BB962C8B-B14F-4D97-AF65-F5344CB8AC3E}">
        <p14:creationId xmlns:p14="http://schemas.microsoft.com/office/powerpoint/2010/main" val="1944547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/>
              <a:t>Kohlenstoffgehalt</a:t>
            </a:r>
            <a:r>
              <a:rPr lang="de-DE" sz="18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/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/>
          </a:p>
          <a:p>
            <a:pPr>
              <a:lnSpc>
                <a:spcPct val="100000"/>
              </a:lnSpc>
            </a:pPr>
            <a:r>
              <a:rPr lang="de-DE" sz="1800" b="1" dirty="0"/>
              <a:t>Stickstoffgehalt</a:t>
            </a:r>
            <a:r>
              <a:rPr lang="de-DE" sz="1800" dirty="0"/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/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</p:spTree>
    <p:extLst>
      <p:ext uri="{BB962C8B-B14F-4D97-AF65-F5344CB8AC3E}">
        <p14:creationId xmlns:p14="http://schemas.microsoft.com/office/powerpoint/2010/main" val="262370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 vs. Kohlenstoffvorrat: </a:t>
            </a:r>
            <a:br>
              <a:rPr lang="de-DE" dirty="0"/>
            </a:br>
            <a:r>
              <a:rPr lang="de-DE" dirty="0"/>
              <a:t>Notwendigkeit für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>
          <a:xfrm>
            <a:off x="360000" y="1131095"/>
            <a:ext cx="8424000" cy="1384995"/>
          </a:xfrm>
        </p:spPr>
        <p:txBody>
          <a:bodyPr numCol="2" spcCol="360000"/>
          <a:lstStyle/>
          <a:p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Kohlenstoffgehalt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nicht signifikant in Abhängigkeit des     Biomassenkompartiments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Kohlenstoffvorrat kann über die gesamte holzige Biomasse nach GHGI berechnet werden</a:t>
            </a:r>
            <a:endParaRPr lang="de-DE" sz="1600" b="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de-DE" sz="1800" b="1" dirty="0">
                <a:solidFill>
                  <a:schemeClr val="bg1">
                    <a:lumMod val="65000"/>
                  </a:schemeClr>
                </a:solidFill>
              </a:rPr>
              <a:t>Stickstoffgehalt</a:t>
            </a:r>
            <a:r>
              <a:rPr lang="de-DE" sz="18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</a:rPr>
              <a:t>variiert mit den einzelnen Biomasse-kompartimenten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de-DE" sz="1600" b="0" dirty="0">
                <a:solidFill>
                  <a:schemeClr val="bg1">
                    <a:lumMod val="65000"/>
                  </a:schemeClr>
                </a:solidFill>
                <a:sym typeface="Wingdings" panose="05000000000000000000" pitchFamily="2" charset="2"/>
              </a:rPr>
              <a:t>Stickstoffvorrat kann nur über Biomasse des jeweiligen Kompartiments berechnet werden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2E3A260-CCD5-4218-A039-008151855885}"/>
              </a:ext>
            </a:extLst>
          </p:cNvPr>
          <p:cNvSpPr txBox="1"/>
          <p:nvPr/>
        </p:nvSpPr>
        <p:spPr>
          <a:xfrm>
            <a:off x="427393" y="3458407"/>
            <a:ext cx="8289214" cy="118494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GHGI Biomassefunktionen geben gesamte oberirdische Biomasse aus &amp; erlauben keine Kompartimentierung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Berechnung des Stickstoffvorrates aus GHGI Biomasse nicht möglich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500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00150" lvl="2" indent="-285750">
              <a:buFont typeface="Wingdings" panose="05000000000000000000" pitchFamily="2" charset="2"/>
              <a:buChar char="à"/>
            </a:pPr>
            <a:r>
              <a:rPr lang="de-DE" b="1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Nachträgliche Aufteilung der GHGI Biomasse nötig</a:t>
            </a:r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A272620D-0786-4893-95CC-85A36A777890}"/>
              </a:ext>
            </a:extLst>
          </p:cNvPr>
          <p:cNvSpPr/>
          <p:nvPr/>
        </p:nvSpPr>
        <p:spPr>
          <a:xfrm rot="5400000">
            <a:off x="4366037" y="2866123"/>
            <a:ext cx="411923" cy="5160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097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(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(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35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Stickstoffvorrat: Biomasse Kompartimente am Einzelbaum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de-DE" sz="1800" dirty="0"/>
              <a:t>Nachträgliche Aufteilung der Biomasse muss an die Kompartimentierung der Elementgehalte in Rumpf et al. 2018 angepasst sein</a:t>
            </a:r>
          </a:p>
          <a:p>
            <a:pPr marL="342900" indent="-342900">
              <a:lnSpc>
                <a:spcPct val="100000"/>
              </a:lnSpc>
              <a:buFont typeface="Wingdings" panose="05000000000000000000" pitchFamily="2" charset="2"/>
              <a:buChar char="à"/>
            </a:pPr>
            <a:r>
              <a:rPr lang="de-DE" sz="1800" dirty="0"/>
              <a:t>Zur Auswahl stehende Biomassefunktionen mit entsprechender Kompartimentierung: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TapeS</a:t>
            </a:r>
            <a:r>
              <a:rPr lang="de-DE" sz="1600" b="0" dirty="0"/>
              <a:t>: </a:t>
            </a:r>
            <a:r>
              <a:rPr lang="de-DE" sz="1600" b="0" dirty="0" err="1"/>
              <a:t>Kändler</a:t>
            </a:r>
            <a:r>
              <a:rPr lang="de-DE" sz="1600" b="0" dirty="0"/>
              <a:t>, G. and B. Bösch (2012). Methodenentwicklung für die 3. Bundeswaldinventur: Modul 3 Überprüfung und Neukonzeption einer Biomassefunktion – Abschlussbericht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Vondernach</a:t>
            </a:r>
            <a:r>
              <a:rPr lang="de-DE" sz="1600" b="0" dirty="0"/>
              <a:t>: Christian </a:t>
            </a:r>
            <a:r>
              <a:rPr lang="de-DE" sz="1600" b="0" dirty="0" err="1"/>
              <a:t>Vonderach</a:t>
            </a:r>
            <a:r>
              <a:rPr lang="de-DE" sz="1600" b="0" dirty="0"/>
              <a:t> (2018). Forstliche Versuchs- und Forschungsanstalt Baden-Württemberg. Biomassefunktionen an BWI-Punkten.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1600" b="0" dirty="0" err="1"/>
              <a:t>WuWi</a:t>
            </a:r>
            <a:r>
              <a:rPr lang="de-DE" sz="1600" b="0" dirty="0"/>
              <a:t>: Eine Kombination von Biomasseformeln aus Wirth (2004) und </a:t>
            </a:r>
            <a:r>
              <a:rPr lang="de-DE" sz="1600" b="0" dirty="0" err="1"/>
              <a:t>Wutzler</a:t>
            </a:r>
            <a:r>
              <a:rPr lang="de-DE" sz="1600" b="0" dirty="0"/>
              <a:t> (2008) für Nadel- bzw. Laubholz</a:t>
            </a:r>
          </a:p>
        </p:txBody>
      </p:sp>
    </p:spTree>
    <p:extLst>
      <p:ext uri="{BB962C8B-B14F-4D97-AF65-F5344CB8AC3E}">
        <p14:creationId xmlns:p14="http://schemas.microsoft.com/office/powerpoint/2010/main" val="2443865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14B328-EA37-4D83-9818-2D04FA867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Vorgehen nachträgliche Kompartimentierung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667B40ED-1C5D-4512-8978-948D3F056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021115"/>
              </p:ext>
            </p:extLst>
          </p:nvPr>
        </p:nvGraphicFramePr>
        <p:xfrm>
          <a:off x="627734" y="1301500"/>
          <a:ext cx="7888531" cy="29439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3964">
                  <a:extLst>
                    <a:ext uri="{9D8B030D-6E8A-4147-A177-3AD203B41FA5}">
                      <a16:colId xmlns:a16="http://schemas.microsoft.com/office/drawing/2014/main" val="1989556968"/>
                    </a:ext>
                  </a:extLst>
                </a:gridCol>
                <a:gridCol w="430116">
                  <a:extLst>
                    <a:ext uri="{9D8B030D-6E8A-4147-A177-3AD203B41FA5}">
                      <a16:colId xmlns:a16="http://schemas.microsoft.com/office/drawing/2014/main" val="1803699001"/>
                    </a:ext>
                  </a:extLst>
                </a:gridCol>
                <a:gridCol w="934589">
                  <a:extLst>
                    <a:ext uri="{9D8B030D-6E8A-4147-A177-3AD203B41FA5}">
                      <a16:colId xmlns:a16="http://schemas.microsoft.com/office/drawing/2014/main" val="169976361"/>
                    </a:ext>
                  </a:extLst>
                </a:gridCol>
                <a:gridCol w="561315">
                  <a:extLst>
                    <a:ext uri="{9D8B030D-6E8A-4147-A177-3AD203B41FA5}">
                      <a16:colId xmlns:a16="http://schemas.microsoft.com/office/drawing/2014/main" val="2799389530"/>
                    </a:ext>
                  </a:extLst>
                </a:gridCol>
                <a:gridCol w="823866">
                  <a:extLst>
                    <a:ext uri="{9D8B030D-6E8A-4147-A177-3AD203B41FA5}">
                      <a16:colId xmlns:a16="http://schemas.microsoft.com/office/drawing/2014/main" val="88654778"/>
                    </a:ext>
                  </a:extLst>
                </a:gridCol>
                <a:gridCol w="425513">
                  <a:extLst>
                    <a:ext uri="{9D8B030D-6E8A-4147-A177-3AD203B41FA5}">
                      <a16:colId xmlns:a16="http://schemas.microsoft.com/office/drawing/2014/main" val="121305226"/>
                    </a:ext>
                  </a:extLst>
                </a:gridCol>
                <a:gridCol w="597477">
                  <a:extLst>
                    <a:ext uri="{9D8B030D-6E8A-4147-A177-3AD203B41FA5}">
                      <a16:colId xmlns:a16="http://schemas.microsoft.com/office/drawing/2014/main" val="1932592102"/>
                    </a:ext>
                  </a:extLst>
                </a:gridCol>
                <a:gridCol w="561365">
                  <a:extLst>
                    <a:ext uri="{9D8B030D-6E8A-4147-A177-3AD203B41FA5}">
                      <a16:colId xmlns:a16="http://schemas.microsoft.com/office/drawing/2014/main" val="432014568"/>
                    </a:ext>
                  </a:extLst>
                </a:gridCol>
                <a:gridCol w="443620">
                  <a:extLst>
                    <a:ext uri="{9D8B030D-6E8A-4147-A177-3AD203B41FA5}">
                      <a16:colId xmlns:a16="http://schemas.microsoft.com/office/drawing/2014/main" val="2556041892"/>
                    </a:ext>
                  </a:extLst>
                </a:gridCol>
                <a:gridCol w="389299">
                  <a:extLst>
                    <a:ext uri="{9D8B030D-6E8A-4147-A177-3AD203B41FA5}">
                      <a16:colId xmlns:a16="http://schemas.microsoft.com/office/drawing/2014/main" val="2577390124"/>
                    </a:ext>
                  </a:extLst>
                </a:gridCol>
                <a:gridCol w="407407">
                  <a:extLst>
                    <a:ext uri="{9D8B030D-6E8A-4147-A177-3AD203B41FA5}">
                      <a16:colId xmlns:a16="http://schemas.microsoft.com/office/drawing/2014/main" val="43290940"/>
                    </a:ext>
                  </a:extLst>
                </a:gridCol>
              </a:tblGrid>
              <a:tr h="454872">
                <a:tc>
                  <a:txBody>
                    <a:bodyPr/>
                    <a:lstStyle/>
                    <a:p>
                      <a:r>
                        <a:rPr lang="de-DE" sz="1200" dirty="0"/>
                        <a:t>Kompartiment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GHGI &amp; BWI (Röhling, Riedel)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TapeS</a:t>
                      </a:r>
                      <a:r>
                        <a:rPr lang="de-DE" sz="1200" dirty="0"/>
                        <a:t> </a:t>
                      </a:r>
                    </a:p>
                    <a:p>
                      <a:r>
                        <a:rPr lang="de-DE" sz="1200" dirty="0"/>
                        <a:t>(</a:t>
                      </a:r>
                      <a:r>
                        <a:rPr lang="de-DE" sz="1200" dirty="0" err="1"/>
                        <a:t>Kändler</a:t>
                      </a:r>
                      <a:r>
                        <a:rPr lang="de-DE" sz="1200" dirty="0"/>
                        <a:t> &amp; Bösch)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Vondernach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 err="1"/>
                        <a:t>Wutlzer</a:t>
                      </a:r>
                      <a:r>
                        <a:rPr lang="de-DE" sz="1200" dirty="0"/>
                        <a:t> (2008)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de-DE" sz="1200" dirty="0"/>
                        <a:t>Wirth (2004)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673612"/>
                  </a:ext>
                </a:extLst>
              </a:tr>
              <a:tr h="242116">
                <a:tc>
                  <a:txBody>
                    <a:bodyPr/>
                    <a:lstStyle/>
                    <a:p>
                      <a:r>
                        <a:rPr lang="de-DE" sz="1200" dirty="0"/>
                        <a:t>Laub-/Nadelholz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LH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NH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1154616"/>
                  </a:ext>
                </a:extLst>
              </a:tr>
              <a:tr h="248453">
                <a:tc>
                  <a:txBody>
                    <a:bodyPr/>
                    <a:lstStyle/>
                    <a:p>
                      <a:r>
                        <a:rPr lang="de-DE" sz="1200" dirty="0"/>
                        <a:t>Oberirdische Biomasse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216176"/>
                  </a:ext>
                </a:extLst>
              </a:tr>
              <a:tr h="263844">
                <a:tc>
                  <a:txBody>
                    <a:bodyPr/>
                    <a:lstStyle/>
                    <a:p>
                      <a:r>
                        <a:rPr lang="de-DE" sz="1200" dirty="0"/>
                        <a:t>Blatt-/Nadelmasse </a:t>
                      </a:r>
                      <a:r>
                        <a:rPr lang="de-DE" sz="1200" dirty="0" err="1"/>
                        <a:t>fB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599639"/>
                  </a:ext>
                </a:extLst>
              </a:tr>
              <a:tr h="197754">
                <a:tc>
                  <a:txBody>
                    <a:bodyPr/>
                    <a:lstStyle/>
                    <a:p>
                      <a:r>
                        <a:rPr lang="de-DE" sz="1200" dirty="0"/>
                        <a:t>Nichtderbholz inkl. Rinde </a:t>
                      </a:r>
                      <a:r>
                        <a:rPr lang="de-DE" sz="1200" dirty="0" err="1"/>
                        <a:t>fwbB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751266"/>
                  </a:ext>
                </a:extLst>
              </a:tr>
              <a:tr h="258412">
                <a:tc>
                  <a:txBody>
                    <a:bodyPr/>
                    <a:lstStyle/>
                    <a:p>
                      <a:r>
                        <a:rPr lang="de-DE" sz="1200" dirty="0"/>
                        <a:t>Derbholz </a:t>
                      </a:r>
                      <a:r>
                        <a:rPr lang="de-DE" sz="1200" dirty="0" err="1"/>
                        <a:t>swB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0889610"/>
                  </a:ext>
                </a:extLst>
              </a:tr>
              <a:tr h="255696">
                <a:tc>
                  <a:txBody>
                    <a:bodyPr/>
                    <a:lstStyle/>
                    <a:p>
                      <a:r>
                        <a:rPr lang="de-DE" sz="1200" dirty="0"/>
                        <a:t>Derbholzrinde </a:t>
                      </a:r>
                      <a:r>
                        <a:rPr lang="de-DE" sz="1200" dirty="0" err="1"/>
                        <a:t>swbB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9104956"/>
                  </a:ext>
                </a:extLst>
              </a:tr>
              <a:tr h="262033">
                <a:tc>
                  <a:txBody>
                    <a:bodyPr/>
                    <a:lstStyle/>
                    <a:p>
                      <a:r>
                        <a:rPr lang="de-DE" sz="1200" dirty="0"/>
                        <a:t>Stock </a:t>
                      </a:r>
                      <a:r>
                        <a:rPr lang="de-DE" sz="1200" dirty="0" err="1"/>
                        <a:t>stB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823474"/>
                  </a:ext>
                </a:extLst>
              </a:tr>
              <a:tr h="241210">
                <a:tc>
                  <a:txBody>
                    <a:bodyPr/>
                    <a:lstStyle/>
                    <a:p>
                      <a:r>
                        <a:rPr lang="de-DE" sz="1200" dirty="0"/>
                        <a:t>Stockrinde </a:t>
                      </a:r>
                      <a:r>
                        <a:rPr lang="de-DE" sz="1200" dirty="0" err="1"/>
                        <a:t>stbB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3917526"/>
                  </a:ext>
                </a:extLst>
              </a:tr>
              <a:tr h="292167">
                <a:tc>
                  <a:txBody>
                    <a:bodyPr/>
                    <a:lstStyle/>
                    <a:p>
                      <a:r>
                        <a:rPr lang="de-DE" sz="1200" dirty="0"/>
                        <a:t>Unterirdische Biomasse </a:t>
                      </a:r>
                      <a:r>
                        <a:rPr lang="de-DE" sz="1200" dirty="0" err="1"/>
                        <a:t>bB</a:t>
                      </a:r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x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de-D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23716"/>
                  </a:ext>
                </a:extLst>
              </a:tr>
            </a:tbl>
          </a:graphicData>
        </a:graphic>
      </p:graphicFrame>
      <p:sp>
        <p:nvSpPr>
          <p:cNvPr id="5" name="Rechteck 4">
            <a:extLst>
              <a:ext uri="{FF2B5EF4-FFF2-40B4-BE49-F238E27FC236}">
                <a16:creationId xmlns:a16="http://schemas.microsoft.com/office/drawing/2014/main" id="{CA61B712-A2A9-415B-8B8D-51493848F076}"/>
              </a:ext>
            </a:extLst>
          </p:cNvPr>
          <p:cNvSpPr/>
          <p:nvPr/>
        </p:nvSpPr>
        <p:spPr>
          <a:xfrm>
            <a:off x="4318503" y="2299580"/>
            <a:ext cx="53415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091295F-B0B8-4E84-9C56-BC2965E95503}"/>
              </a:ext>
            </a:extLst>
          </p:cNvPr>
          <p:cNvSpPr/>
          <p:nvPr/>
        </p:nvSpPr>
        <p:spPr>
          <a:xfrm>
            <a:off x="5665959" y="2299580"/>
            <a:ext cx="463236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77590FB1-E8D6-41D0-8751-EB777DDF9834}"/>
              </a:ext>
            </a:extLst>
          </p:cNvPr>
          <p:cNvSpPr/>
          <p:nvPr/>
        </p:nvSpPr>
        <p:spPr>
          <a:xfrm>
            <a:off x="6726725" y="2299580"/>
            <a:ext cx="543208" cy="272170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576130A-6532-4EBD-BE4B-66FC21FDBE27}"/>
              </a:ext>
            </a:extLst>
          </p:cNvPr>
          <p:cNvSpPr/>
          <p:nvPr/>
        </p:nvSpPr>
        <p:spPr>
          <a:xfrm>
            <a:off x="2943886" y="2299580"/>
            <a:ext cx="441152" cy="272170"/>
          </a:xfrm>
          <a:prstGeom prst="rect">
            <a:avLst/>
          </a:prstGeom>
          <a:noFill/>
          <a:ln>
            <a:solidFill>
              <a:srgbClr val="E102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4564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Methodenvergleich nachträgliche Kompartimentierung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de-DE" dirty="0"/>
              <a:t>Total </a:t>
            </a:r>
            <a:r>
              <a:rPr lang="de-DE" dirty="0" err="1"/>
              <a:t>aboveground</a:t>
            </a:r>
            <a:r>
              <a:rPr lang="de-DE" dirty="0"/>
              <a:t> </a:t>
            </a:r>
            <a:r>
              <a:rPr lang="de-DE" dirty="0" err="1"/>
              <a:t>biomass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4294967295"/>
          </p:nvPr>
        </p:nvSpPr>
        <p:spPr>
          <a:xfrm>
            <a:off x="6101101" y="873386"/>
            <a:ext cx="1797907" cy="1049563"/>
          </a:xfrm>
        </p:spPr>
        <p:txBody>
          <a:bodyPr/>
          <a:lstStyle/>
          <a:p>
            <a:r>
              <a:rPr lang="de-DE" sz="1000" b="1" i="1" dirty="0"/>
              <a:t>Fig 1</a:t>
            </a:r>
            <a:r>
              <a:rPr lang="de-DE" sz="1000" i="1" dirty="0"/>
              <a:t>: Boxplots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</a:t>
            </a:r>
            <a:r>
              <a:rPr lang="de-DE" sz="1000" i="1" dirty="0" err="1"/>
              <a:t>difference</a:t>
            </a:r>
            <a:r>
              <a:rPr lang="de-DE" sz="1000" i="1" dirty="0"/>
              <a:t> in total </a:t>
            </a:r>
            <a:r>
              <a:rPr lang="de-DE" sz="1000" i="1" dirty="0" err="1"/>
              <a:t>aboveground</a:t>
            </a:r>
            <a:r>
              <a:rPr lang="de-DE" sz="1000" i="1" dirty="0"/>
              <a:t> </a:t>
            </a:r>
            <a:r>
              <a:rPr lang="de-DE" sz="1000" i="1" dirty="0" err="1"/>
              <a:t>biomass</a:t>
            </a:r>
            <a:r>
              <a:rPr lang="de-DE" sz="1000" i="1" dirty="0"/>
              <a:t> </a:t>
            </a:r>
            <a:r>
              <a:rPr lang="de-DE" sz="1000" i="1" dirty="0" err="1"/>
              <a:t>by</a:t>
            </a:r>
            <a:r>
              <a:rPr lang="de-DE" sz="1000" i="1" dirty="0"/>
              <a:t> </a:t>
            </a:r>
            <a:r>
              <a:rPr lang="de-DE" sz="1000" i="1" dirty="0" err="1"/>
              <a:t>calculation</a:t>
            </a:r>
            <a:r>
              <a:rPr lang="de-DE" sz="1000" i="1" dirty="0"/>
              <a:t> </a:t>
            </a:r>
            <a:r>
              <a:rPr lang="de-DE" sz="1000" i="1" dirty="0" err="1"/>
              <a:t>method</a:t>
            </a:r>
            <a:r>
              <a:rPr lang="de-DE" sz="1000" i="1" dirty="0"/>
              <a:t>; </a:t>
            </a:r>
            <a:r>
              <a:rPr lang="de-DE" sz="1000" i="1" dirty="0" err="1"/>
              <a:t>red</a:t>
            </a:r>
            <a:r>
              <a:rPr lang="de-DE" sz="1000" i="1" dirty="0"/>
              <a:t>: GHGI, </a:t>
            </a:r>
            <a:r>
              <a:rPr lang="de-DE" sz="1000" i="1" dirty="0" err="1"/>
              <a:t>geren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TapeS</a:t>
            </a:r>
            <a:r>
              <a:rPr lang="de-DE" sz="1000" i="1" dirty="0"/>
              <a:t>, </a:t>
            </a:r>
            <a:r>
              <a:rPr lang="de-DE" sz="1000" i="1" dirty="0" err="1"/>
              <a:t>blue</a:t>
            </a:r>
            <a:r>
              <a:rPr lang="de-DE" sz="1000" i="1" dirty="0"/>
              <a:t>: </a:t>
            </a:r>
            <a:r>
              <a:rPr lang="de-DE" sz="1000" i="1" dirty="0" err="1"/>
              <a:t>difference</a:t>
            </a:r>
            <a:r>
              <a:rPr lang="de-DE" sz="1000" i="1" dirty="0"/>
              <a:t> GHGI and </a:t>
            </a:r>
            <a:r>
              <a:rPr lang="de-DE" sz="1000" i="1" dirty="0" err="1"/>
              <a:t>Vondernach</a:t>
            </a:r>
            <a:r>
              <a:rPr lang="de-DE" sz="1000" i="1" dirty="0"/>
              <a:t>,  violett: </a:t>
            </a:r>
            <a:r>
              <a:rPr lang="de-DE" sz="1000" i="1" dirty="0" err="1"/>
              <a:t>difference</a:t>
            </a:r>
            <a:r>
              <a:rPr lang="de-DE" sz="1000" i="1" dirty="0"/>
              <a:t> </a:t>
            </a:r>
            <a:r>
              <a:rPr lang="de-DE" sz="1000" i="1" dirty="0" err="1"/>
              <a:t>TapeS</a:t>
            </a:r>
            <a:r>
              <a:rPr lang="de-DE" sz="1000" i="1" dirty="0"/>
              <a:t> and </a:t>
            </a:r>
            <a:r>
              <a:rPr lang="de-DE" sz="1000" i="1" dirty="0" err="1"/>
              <a:t>Vondernach</a:t>
            </a:r>
            <a:endParaRPr lang="de-DE" sz="1000" i="1" dirty="0"/>
          </a:p>
        </p:txBody>
      </p:sp>
      <p:sp>
        <p:nvSpPr>
          <p:cNvPr id="6" name="Textplatzhalter 3">
            <a:extLst>
              <a:ext uri="{FF2B5EF4-FFF2-40B4-BE49-F238E27FC236}">
                <a16:creationId xmlns:a16="http://schemas.microsoft.com/office/drawing/2014/main" id="{F903C3A2-7FF3-4ACE-8611-C894AF128BA9}"/>
              </a:ext>
            </a:extLst>
          </p:cNvPr>
          <p:cNvSpPr txBox="1">
            <a:spLocks/>
          </p:cNvSpPr>
          <p:nvPr/>
        </p:nvSpPr>
        <p:spPr>
          <a:xfrm>
            <a:off x="6037973" y="3839875"/>
            <a:ext cx="2845303" cy="10495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  <a:defRPr sz="105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1pPr>
            <a:lvl2pPr marL="162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accent2"/>
              </a:buClr>
              <a:buFont typeface="Calibri" pitchFamily="34" charset="0"/>
              <a:buChar char="•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2pPr>
            <a:lvl3pPr marL="324000" indent="-162000" algn="l" defTabSz="6858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900"/>
              </a:spcAft>
              <a:buClr>
                <a:schemeClr val="tx2"/>
              </a:buClr>
              <a:buFont typeface="Symbol" pitchFamily="18" charset="2"/>
              <a:buChar char="-"/>
              <a:defRPr sz="1500" b="0" i="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ts val="1275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ts val="1200"/>
              </a:lnSpc>
              <a:spcBef>
                <a:spcPts val="0"/>
              </a:spcBef>
              <a:buFontTx/>
              <a:buNone/>
              <a:defRPr sz="1050" kern="1200" baseline="0">
                <a:solidFill>
                  <a:schemeClr val="tx2"/>
                </a:solidFill>
                <a:latin typeface="Calibri" pitchFamily="34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Wingdings" panose="05000000000000000000" pitchFamily="2" charset="2"/>
              <a:buChar char="à"/>
            </a:pPr>
            <a:r>
              <a:rPr lang="de-DE" sz="1500" dirty="0" err="1">
                <a:sym typeface="Wingdings" panose="05000000000000000000" pitchFamily="2" charset="2"/>
              </a:rPr>
              <a:t>TapeS</a:t>
            </a:r>
            <a:r>
              <a:rPr lang="de-DE" sz="1500" dirty="0">
                <a:sym typeface="Wingdings" panose="05000000000000000000" pitchFamily="2" charset="2"/>
              </a:rPr>
              <a:t> zeigt die geringsten Unterschiede zu der über GHGI berechneten Biomasse an allen Plots und für alle Arten</a:t>
            </a:r>
          </a:p>
          <a:p>
            <a:r>
              <a:rPr lang="de-DE" sz="1500" dirty="0">
                <a:sym typeface="Wingdings" panose="05000000000000000000" pitchFamily="2" charset="2"/>
              </a:rPr>
              <a:t> </a:t>
            </a:r>
            <a:endParaRPr lang="de-DE" sz="1500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FEE928C-6933-496F-B709-11CCC09A54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101" y="2217187"/>
            <a:ext cx="1849527" cy="640925"/>
          </a:xfrm>
          <a:prstGeom prst="rect">
            <a:avLst/>
          </a:prstGeom>
        </p:spPr>
      </p:pic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FC97DD70-14CE-47E0-8582-4F3042B82B38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93433" y="856197"/>
            <a:ext cx="5788268" cy="3882266"/>
          </a:xfrm>
        </p:spPr>
      </p:sp>
      <p:pic>
        <p:nvPicPr>
          <p:cNvPr id="14" name="Bildplatzhalter 11">
            <a:extLst>
              <a:ext uri="{FF2B5EF4-FFF2-40B4-BE49-F238E27FC236}">
                <a16:creationId xmlns:a16="http://schemas.microsoft.com/office/drawing/2014/main" id="{A1D75772-EFEA-430D-ACF9-B3D0E4D611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442" r="50972" b="33734"/>
          <a:stretch/>
        </p:blipFill>
        <p:spPr>
          <a:xfrm>
            <a:off x="137159" y="862824"/>
            <a:ext cx="5844541" cy="3896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5961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Vergleich der Berechnungsmethoden für </a:t>
            </a:r>
            <a:r>
              <a:rPr lang="de-DE" dirty="0" err="1"/>
              <a:t>Biomassenkompartiente</a:t>
            </a:r>
            <a:r>
              <a:rPr lang="de-DE" dirty="0"/>
              <a:t> 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D82767B-B9A5-4BBA-8C04-BE1A07326B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11" y="1457445"/>
            <a:ext cx="1588504" cy="2644499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17BA85B1-0743-4BC7-B320-8D7ED1AC76B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155090" y="2597920"/>
            <a:ext cx="395934" cy="369763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B4E8365-2040-4CA9-9EEC-6A8C95F106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071" t="9056" r="14537" b="4012"/>
          <a:stretch/>
        </p:blipFill>
        <p:spPr>
          <a:xfrm>
            <a:off x="2977295" y="966888"/>
            <a:ext cx="939528" cy="80564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6F8147A4-09B4-47A5-AED0-55DBE480052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>
            <a:off x="3782345" y="1890841"/>
            <a:ext cx="367012" cy="935329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A59ADD75-42DA-4F6A-95B6-66DF236ED3D4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56" t="5108" r="2437" b="3735"/>
          <a:stretch/>
        </p:blipFill>
        <p:spPr>
          <a:xfrm>
            <a:off x="3083913" y="1839181"/>
            <a:ext cx="700221" cy="1054708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35F8281-105C-41B4-8940-3136B0B1F4E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1234" t="21855" r="26547" b="15610"/>
          <a:stretch/>
        </p:blipFill>
        <p:spPr>
          <a:xfrm>
            <a:off x="3269431" y="3177983"/>
            <a:ext cx="294309" cy="31270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A721C4D4-A7B2-4D4C-96DB-3059C8876AD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79708" y="3759905"/>
            <a:ext cx="1083426" cy="822129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CE13899A-E30F-49B5-B0A7-55E340294D4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9329" t="13811" r="3457" b="5247"/>
          <a:stretch/>
        </p:blipFill>
        <p:spPr>
          <a:xfrm flipH="1">
            <a:off x="2710645" y="1832949"/>
            <a:ext cx="368876" cy="940079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7DB75B08-F07E-4333-9DB6-5A5D1F8D83AB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35930" y="2912179"/>
            <a:ext cx="367012" cy="204784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0719EC1A-DF41-484A-8C5D-1F10386DFA5C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137" b="26066"/>
          <a:stretch/>
        </p:blipFill>
        <p:spPr>
          <a:xfrm>
            <a:off x="3222657" y="3501852"/>
            <a:ext cx="401481" cy="224017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7F86C4DD-7976-43CA-9B2A-9D3CFF1D82A3}"/>
              </a:ext>
            </a:extLst>
          </p:cNvPr>
          <p:cNvSpPr txBox="1"/>
          <p:nvPr/>
        </p:nvSpPr>
        <p:spPr>
          <a:xfrm>
            <a:off x="4341792" y="1181673"/>
            <a:ext cx="146133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Blatt-/Nadelmasse (</a:t>
            </a:r>
            <a:r>
              <a:rPr lang="de-DE" sz="1200" i="1" dirty="0" err="1">
                <a:solidFill>
                  <a:schemeClr val="tx2"/>
                </a:solidFill>
              </a:rPr>
              <a:t>fB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D4CB6AFF-916A-4566-B305-242F1D9A9BCA}"/>
              </a:ext>
            </a:extLst>
          </p:cNvPr>
          <p:cNvSpPr txBox="1"/>
          <p:nvPr/>
        </p:nvSpPr>
        <p:spPr>
          <a:xfrm>
            <a:off x="4341792" y="1841108"/>
            <a:ext cx="2974243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Nichtderbholz</a:t>
            </a:r>
            <a:r>
              <a:rPr lang="de-DE" sz="1200" dirty="0">
                <a:solidFill>
                  <a:schemeClr val="tx2"/>
                </a:solidFill>
              </a:rPr>
              <a:t>  (</a:t>
            </a:r>
            <a:r>
              <a:rPr lang="de-DE" sz="1200" i="1" dirty="0" err="1">
                <a:solidFill>
                  <a:schemeClr val="tx2"/>
                </a:solidFill>
              </a:rPr>
              <a:t>fwbB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000" dirty="0">
                <a:solidFill>
                  <a:schemeClr val="tx2"/>
                </a:solidFill>
              </a:rPr>
              <a:t>Biomasse mit D &lt;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r>
              <a:rPr lang="de-DE" sz="1000" dirty="0">
                <a:solidFill>
                  <a:schemeClr val="tx2"/>
                </a:solidFill>
              </a:rPr>
              <a:t> inkl. Rinde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A648C5A-12E3-4015-9B4E-2D02A47E1877}"/>
              </a:ext>
            </a:extLst>
          </p:cNvPr>
          <p:cNvSpPr txBox="1"/>
          <p:nvPr/>
        </p:nvSpPr>
        <p:spPr>
          <a:xfrm>
            <a:off x="4341792" y="2346655"/>
            <a:ext cx="248713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 </a:t>
            </a:r>
            <a:r>
              <a:rPr lang="de-DE" sz="1200" i="1" dirty="0" err="1">
                <a:solidFill>
                  <a:schemeClr val="tx2"/>
                </a:solidFill>
              </a:rPr>
              <a:t>swB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</a:p>
          <a:p>
            <a:r>
              <a:rPr lang="de-DE" sz="1000" dirty="0">
                <a:solidFill>
                  <a:schemeClr val="tx2"/>
                </a:solidFill>
              </a:rPr>
              <a:t>Holzige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BBDEE5-3351-4587-9AE5-98A43080C6BA}"/>
              </a:ext>
            </a:extLst>
          </p:cNvPr>
          <p:cNvSpPr txBox="1"/>
          <p:nvPr/>
        </p:nvSpPr>
        <p:spPr>
          <a:xfrm>
            <a:off x="4341792" y="3165057"/>
            <a:ext cx="3483276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 (</a:t>
            </a:r>
            <a:r>
              <a:rPr lang="de-DE" sz="1200" i="1" dirty="0" err="1">
                <a:solidFill>
                  <a:schemeClr val="tx2"/>
                </a:solidFill>
              </a:rPr>
              <a:t>stB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Oberirdische holzige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51CEB6D-12E6-4FB0-A71C-47913FED9BC4}"/>
              </a:ext>
            </a:extLst>
          </p:cNvPr>
          <p:cNvSpPr txBox="1"/>
          <p:nvPr/>
        </p:nvSpPr>
        <p:spPr>
          <a:xfrm>
            <a:off x="4341792" y="4094020"/>
            <a:ext cx="175135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Unterirdische Biomasse (</a:t>
            </a:r>
            <a:r>
              <a:rPr lang="de-DE" sz="1200" i="1" dirty="0" err="1">
                <a:solidFill>
                  <a:schemeClr val="tx2"/>
                </a:solidFill>
              </a:rPr>
              <a:t>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BCAF12D6-1FD4-48C1-8272-B8783097CCE0}"/>
              </a:ext>
            </a:extLst>
          </p:cNvPr>
          <p:cNvSpPr txBox="1"/>
          <p:nvPr/>
        </p:nvSpPr>
        <p:spPr>
          <a:xfrm>
            <a:off x="4341792" y="2717004"/>
            <a:ext cx="290985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Derbholzrinde </a:t>
            </a:r>
            <a:r>
              <a:rPr lang="de-DE" sz="1200" i="1" dirty="0" err="1">
                <a:solidFill>
                  <a:schemeClr val="tx2"/>
                </a:solidFill>
              </a:rPr>
              <a:t>swbB</a:t>
            </a:r>
            <a:endParaRPr lang="de-DE" sz="1200" i="1" dirty="0">
              <a:solidFill>
                <a:schemeClr val="tx2"/>
              </a:solidFill>
            </a:endParaRPr>
          </a:p>
          <a:p>
            <a:r>
              <a:rPr lang="de-DE" sz="1000" dirty="0">
                <a:solidFill>
                  <a:schemeClr val="tx2"/>
                </a:solidFill>
              </a:rPr>
              <a:t>Rinde holziger Biomasse mit D &gt; 7cm über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9D237D7-D718-4C0D-9E90-611B3BCB3343}"/>
              </a:ext>
            </a:extLst>
          </p:cNvPr>
          <p:cNvSpPr txBox="1"/>
          <p:nvPr/>
        </p:nvSpPr>
        <p:spPr>
          <a:xfrm>
            <a:off x="4341792" y="3530685"/>
            <a:ext cx="348327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Stockrinde</a:t>
            </a:r>
            <a:r>
              <a:rPr lang="de-DE" sz="1200" dirty="0">
                <a:solidFill>
                  <a:schemeClr val="tx2"/>
                </a:solidFill>
              </a:rPr>
              <a:t> </a:t>
            </a:r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stbB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</a:p>
          <a:p>
            <a:r>
              <a:rPr lang="de-DE" sz="1000" dirty="0">
                <a:solidFill>
                  <a:schemeClr val="tx2"/>
                </a:solidFill>
              </a:rPr>
              <a:t>Rinde oberirdischer holziger Biomasse mit D &gt; 7cm unter </a:t>
            </a:r>
            <a:r>
              <a:rPr lang="de-DE" sz="1000" dirty="0" err="1">
                <a:solidFill>
                  <a:schemeClr val="tx2"/>
                </a:solidFill>
              </a:rPr>
              <a:t>Fällschnitt</a:t>
            </a:r>
            <a:endParaRPr lang="de-DE" sz="1000" dirty="0">
              <a:solidFill>
                <a:schemeClr val="tx2"/>
              </a:solidFill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8A621519-FECB-4C0D-8826-B9FEF0636493}"/>
              </a:ext>
            </a:extLst>
          </p:cNvPr>
          <p:cNvSpPr txBox="1"/>
          <p:nvPr/>
        </p:nvSpPr>
        <p:spPr>
          <a:xfrm>
            <a:off x="279110" y="1193588"/>
            <a:ext cx="212520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spcAft>
                <a:spcPts val="1200"/>
              </a:spcAft>
            </a:pPr>
            <a:r>
              <a:rPr lang="de-DE" sz="1200" i="1" dirty="0">
                <a:solidFill>
                  <a:schemeClr val="tx2"/>
                </a:solidFill>
              </a:rPr>
              <a:t>Gesamtbiomasse Einzelbaum B</a:t>
            </a:r>
          </a:p>
        </p:txBody>
      </p:sp>
      <p:sp>
        <p:nvSpPr>
          <p:cNvPr id="35" name="Geschweifte Klammer rechts 34">
            <a:extLst>
              <a:ext uri="{FF2B5EF4-FFF2-40B4-BE49-F238E27FC236}">
                <a16:creationId xmlns:a16="http://schemas.microsoft.com/office/drawing/2014/main" id="{89F5BE65-7345-45A1-A91B-D349397750BB}"/>
              </a:ext>
            </a:extLst>
          </p:cNvPr>
          <p:cNvSpPr/>
          <p:nvPr/>
        </p:nvSpPr>
        <p:spPr>
          <a:xfrm>
            <a:off x="7715942" y="1078756"/>
            <a:ext cx="401480" cy="2985988"/>
          </a:xfrm>
          <a:prstGeom prst="rightBrace">
            <a:avLst>
              <a:gd name="adj1" fmla="val 0"/>
              <a:gd name="adj2" fmla="val 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E10EA4A0-C698-4ABF-97B8-873AE7738AEF}"/>
              </a:ext>
            </a:extLst>
          </p:cNvPr>
          <p:cNvSpPr txBox="1"/>
          <p:nvPr/>
        </p:nvSpPr>
        <p:spPr>
          <a:xfrm>
            <a:off x="8153552" y="1556554"/>
            <a:ext cx="782292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 i="1" dirty="0">
                <a:solidFill>
                  <a:schemeClr val="tx2"/>
                </a:solidFill>
              </a:rPr>
              <a:t>Ober-irdische Biomasse </a:t>
            </a:r>
          </a:p>
          <a:p>
            <a:r>
              <a:rPr lang="de-DE" sz="1200" i="1" dirty="0">
                <a:solidFill>
                  <a:schemeClr val="tx2"/>
                </a:solidFill>
              </a:rPr>
              <a:t>(</a:t>
            </a:r>
            <a:r>
              <a:rPr lang="de-DE" sz="1200" i="1" dirty="0" err="1">
                <a:solidFill>
                  <a:schemeClr val="tx2"/>
                </a:solidFill>
              </a:rPr>
              <a:t>aB</a:t>
            </a:r>
            <a:r>
              <a:rPr lang="de-DE" sz="1200" i="1" dirty="0">
                <a:solidFill>
                  <a:schemeClr val="tx2"/>
                </a:solidFill>
              </a:rPr>
              <a:t>)</a:t>
            </a:r>
            <a:endParaRPr lang="de-DE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474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6450EE-5D92-410B-B4EF-8D24367C4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Berechnung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77FF56CB-F0D2-4AC3-B3BE-66CDB71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283624"/>
              </p:ext>
            </p:extLst>
          </p:nvPr>
        </p:nvGraphicFramePr>
        <p:xfrm>
          <a:off x="258363" y="1770120"/>
          <a:ext cx="8591739" cy="868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9791">
                  <a:extLst>
                    <a:ext uri="{9D8B030D-6E8A-4147-A177-3AD203B41FA5}">
                      <a16:colId xmlns:a16="http://schemas.microsoft.com/office/drawing/2014/main" val="4200011834"/>
                    </a:ext>
                  </a:extLst>
                </a:gridCol>
                <a:gridCol w="235390">
                  <a:extLst>
                    <a:ext uri="{9D8B030D-6E8A-4147-A177-3AD203B41FA5}">
                      <a16:colId xmlns:a16="http://schemas.microsoft.com/office/drawing/2014/main" val="2045396137"/>
                    </a:ext>
                  </a:extLst>
                </a:gridCol>
                <a:gridCol w="823865">
                  <a:extLst>
                    <a:ext uri="{9D8B030D-6E8A-4147-A177-3AD203B41FA5}">
                      <a16:colId xmlns:a16="http://schemas.microsoft.com/office/drawing/2014/main" val="1307632904"/>
                    </a:ext>
                  </a:extLst>
                </a:gridCol>
                <a:gridCol w="298764">
                  <a:extLst>
                    <a:ext uri="{9D8B030D-6E8A-4147-A177-3AD203B41FA5}">
                      <a16:colId xmlns:a16="http://schemas.microsoft.com/office/drawing/2014/main" val="3409259925"/>
                    </a:ext>
                  </a:extLst>
                </a:gridCol>
                <a:gridCol w="950614">
                  <a:extLst>
                    <a:ext uri="{9D8B030D-6E8A-4147-A177-3AD203B41FA5}">
                      <a16:colId xmlns:a16="http://schemas.microsoft.com/office/drawing/2014/main" val="3322586312"/>
                    </a:ext>
                  </a:extLst>
                </a:gridCol>
                <a:gridCol w="289711">
                  <a:extLst>
                    <a:ext uri="{9D8B030D-6E8A-4147-A177-3AD203B41FA5}">
                      <a16:colId xmlns:a16="http://schemas.microsoft.com/office/drawing/2014/main" val="3580350163"/>
                    </a:ext>
                  </a:extLst>
                </a:gridCol>
                <a:gridCol w="1176951">
                  <a:extLst>
                    <a:ext uri="{9D8B030D-6E8A-4147-A177-3AD203B41FA5}">
                      <a16:colId xmlns:a16="http://schemas.microsoft.com/office/drawing/2014/main" val="2026280938"/>
                    </a:ext>
                  </a:extLst>
                </a:gridCol>
                <a:gridCol w="362138">
                  <a:extLst>
                    <a:ext uri="{9D8B030D-6E8A-4147-A177-3AD203B41FA5}">
                      <a16:colId xmlns:a16="http://schemas.microsoft.com/office/drawing/2014/main" val="2858053005"/>
                    </a:ext>
                  </a:extLst>
                </a:gridCol>
                <a:gridCol w="1231221">
                  <a:extLst>
                    <a:ext uri="{9D8B030D-6E8A-4147-A177-3AD203B41FA5}">
                      <a16:colId xmlns:a16="http://schemas.microsoft.com/office/drawing/2014/main" val="4884075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43652952"/>
                    </a:ext>
                  </a:extLst>
                </a:gridCol>
                <a:gridCol w="651799">
                  <a:extLst>
                    <a:ext uri="{9D8B030D-6E8A-4147-A177-3AD203B41FA5}">
                      <a16:colId xmlns:a16="http://schemas.microsoft.com/office/drawing/2014/main" val="235617387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25032845"/>
                    </a:ext>
                  </a:extLst>
                </a:gridCol>
                <a:gridCol w="1004935">
                  <a:extLst>
                    <a:ext uri="{9D8B030D-6E8A-4147-A177-3AD203B41FA5}">
                      <a16:colId xmlns:a16="http://schemas.microsoft.com/office/drawing/2014/main" val="2867910828"/>
                    </a:ext>
                  </a:extLst>
                </a:gridCol>
              </a:tblGrid>
              <a:tr h="268579"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GHG </a:t>
                      </a:r>
                      <a:r>
                        <a:rPr lang="de-DE" sz="1500" b="1" dirty="0" err="1"/>
                        <a:t>aB</a:t>
                      </a:r>
                      <a:r>
                        <a:rPr lang="de-DE" sz="1500" b="1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=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fwbB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/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/>
                        <a:t>swbB</a:t>
                      </a:r>
                      <a:endParaRPr lang="de-DE" sz="15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+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500" b="1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stbB</a:t>
                      </a:r>
                      <a:endParaRPr lang="de-DE" sz="1500" b="1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8814329"/>
                  </a:ext>
                </a:extLst>
              </a:tr>
              <a:tr h="460421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dirty="0" err="1"/>
                        <a:t>Aboveground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biomass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calcuated</a:t>
                      </a:r>
                      <a:r>
                        <a:rPr lang="de-DE" sz="1000" dirty="0"/>
                        <a:t> </a:t>
                      </a:r>
                      <a:r>
                        <a:rPr lang="de-DE" sz="1000" dirty="0" err="1"/>
                        <a:t>by</a:t>
                      </a:r>
                      <a:r>
                        <a:rPr lang="de-DE" sz="1000" dirty="0"/>
                        <a:t> GHGI </a:t>
                      </a:r>
                      <a:r>
                        <a:rPr lang="de-DE" sz="1000" dirty="0" err="1"/>
                        <a:t>functions</a:t>
                      </a:r>
                      <a:endParaRPr lang="de-DE" sz="1000" dirty="0">
                        <a:solidFill>
                          <a:schemeClr val="bg2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Nadelmasse (für LH nicht inkl.)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Nichtderbholz </a:t>
                      </a:r>
                    </a:p>
                    <a:p>
                      <a:pPr algn="ctr"/>
                      <a:r>
                        <a:rPr lang="de-DE" sz="1000" dirty="0"/>
                        <a:t>inkl. Rinde</a:t>
                      </a:r>
                    </a:p>
                    <a:p>
                      <a:pPr algn="ctr"/>
                      <a:endParaRPr lang="de-DE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Derbholz </a:t>
                      </a:r>
                      <a:r>
                        <a:rPr lang="de-DE" sz="1000" dirty="0" err="1"/>
                        <a:t>o.R</a:t>
                      </a:r>
                      <a:r>
                        <a:rPr lang="de-DE" sz="10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 err="1"/>
                        <a:t>Derholzrinde</a:t>
                      </a:r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e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000" dirty="0"/>
                        <a:t>Stockrinde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69444"/>
                  </a:ext>
                </a:extLst>
              </a:tr>
            </a:tbl>
          </a:graphicData>
        </a:graphic>
      </p:graphicFrame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2943E7B9-8301-4698-9DAA-B8FEF433AF9B}"/>
              </a:ext>
            </a:extLst>
          </p:cNvPr>
          <p:cNvSpPr/>
          <p:nvPr/>
        </p:nvSpPr>
        <p:spPr>
          <a:xfrm rot="16200000">
            <a:off x="5070839" y="-1782070"/>
            <a:ext cx="293164" cy="7026550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C96423C-F758-4749-81B1-F1A7F607DEC5}"/>
              </a:ext>
            </a:extLst>
          </p:cNvPr>
          <p:cNvSpPr txBox="1"/>
          <p:nvPr/>
        </p:nvSpPr>
        <p:spPr>
          <a:xfrm>
            <a:off x="3840211" y="1274405"/>
            <a:ext cx="2993231" cy="28161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External </a:t>
            </a:r>
            <a:r>
              <a:rPr lang="de-DE" sz="1500" dirty="0" err="1">
                <a:solidFill>
                  <a:schemeClr val="tx2"/>
                </a:solidFill>
              </a:rPr>
              <a:t>calculated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compartiments</a:t>
            </a:r>
            <a:endParaRPr lang="de-DE" sz="1500" dirty="0">
              <a:solidFill>
                <a:schemeClr val="tx2"/>
              </a:solidFill>
            </a:endParaRPr>
          </a:p>
        </p:txBody>
      </p:sp>
      <p:sp>
        <p:nvSpPr>
          <p:cNvPr id="11" name="Geschweifte Klammer rechts 10">
            <a:extLst>
              <a:ext uri="{FF2B5EF4-FFF2-40B4-BE49-F238E27FC236}">
                <a16:creationId xmlns:a16="http://schemas.microsoft.com/office/drawing/2014/main" id="{6B81F10E-B51B-49FD-88BE-C3D59A807EA9}"/>
              </a:ext>
            </a:extLst>
          </p:cNvPr>
          <p:cNvSpPr/>
          <p:nvPr/>
        </p:nvSpPr>
        <p:spPr>
          <a:xfrm rot="16200000">
            <a:off x="708071" y="1275467"/>
            <a:ext cx="293164" cy="989306"/>
          </a:xfrm>
          <a:prstGeom prst="rightBrace">
            <a:avLst>
              <a:gd name="adj1" fmla="val 8333"/>
              <a:gd name="adj2" fmla="val 4929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4DB98483-2CA9-4C53-BC3B-418190D388CD}"/>
              </a:ext>
            </a:extLst>
          </p:cNvPr>
          <p:cNvSpPr txBox="1"/>
          <p:nvPr/>
        </p:nvSpPr>
        <p:spPr>
          <a:xfrm>
            <a:off x="360000" y="995504"/>
            <a:ext cx="1530580" cy="5893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>
              <a:lnSpc>
                <a:spcPts val="2400"/>
              </a:lnSpc>
              <a:spcAft>
                <a:spcPts val="1200"/>
              </a:spcAft>
            </a:pPr>
            <a:r>
              <a:rPr lang="de-DE" sz="1500" dirty="0">
                <a:solidFill>
                  <a:schemeClr val="tx2"/>
                </a:solidFill>
              </a:rPr>
              <a:t>Total </a:t>
            </a:r>
            <a:r>
              <a:rPr lang="de-DE" sz="1500" dirty="0" err="1">
                <a:solidFill>
                  <a:schemeClr val="tx2"/>
                </a:solidFill>
              </a:rPr>
              <a:t>biomass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calcualted</a:t>
            </a:r>
            <a:r>
              <a:rPr lang="de-DE" sz="1500" dirty="0">
                <a:solidFill>
                  <a:schemeClr val="tx2"/>
                </a:solidFill>
              </a:rPr>
              <a:t> </a:t>
            </a:r>
            <a:r>
              <a:rPr lang="de-DE" sz="1500" dirty="0" err="1">
                <a:solidFill>
                  <a:schemeClr val="tx2"/>
                </a:solidFill>
              </a:rPr>
              <a:t>by</a:t>
            </a:r>
            <a:r>
              <a:rPr lang="de-DE" sz="1500" dirty="0">
                <a:solidFill>
                  <a:schemeClr val="tx2"/>
                </a:solidFill>
              </a:rPr>
              <a:t> GHGI</a:t>
            </a:r>
          </a:p>
        </p:txBody>
      </p:sp>
    </p:spTree>
    <p:extLst>
      <p:ext uri="{BB962C8B-B14F-4D97-AF65-F5344CB8AC3E}">
        <p14:creationId xmlns:p14="http://schemas.microsoft.com/office/powerpoint/2010/main" val="3122315114"/>
      </p:ext>
    </p:extLst>
  </p:cSld>
  <p:clrMapOvr>
    <a:masterClrMapping/>
  </p:clrMapOvr>
</p:sld>
</file>

<file path=ppt/theme/theme1.xml><?xml version="1.0" encoding="utf-8"?>
<a:theme xmlns:a="http://schemas.openxmlformats.org/drawingml/2006/main" name="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0B665ED9-0009-4EDC-A56B-453A4B3FDB85}"/>
    </a:ext>
  </a:extLst>
</a:theme>
</file>

<file path=ppt/theme/theme2.xml><?xml version="1.0" encoding="utf-8"?>
<a:theme xmlns:a="http://schemas.openxmlformats.org/drawingml/2006/main" name="1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90C6F034-E303-467F-817A-09CC6B6F5441}"/>
    </a:ext>
  </a:extLst>
</a:theme>
</file>

<file path=ppt/theme/theme3.xml><?xml version="1.0" encoding="utf-8"?>
<a:theme xmlns:a="http://schemas.openxmlformats.org/drawingml/2006/main" name="2_Thünen blau">
  <a:themeElements>
    <a:clrScheme name="THÜNEN Prim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008CD2"/>
      </a:accent2>
      <a:accent3>
        <a:srgbClr val="00A0FF"/>
      </a:accent3>
      <a:accent4>
        <a:srgbClr val="00AAAA"/>
      </a:accent4>
      <a:accent5>
        <a:srgbClr val="00AA82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marL="0">
          <a:lnSpc>
            <a:spcPts val="2400"/>
          </a:lnSpc>
          <a:spcAft>
            <a:spcPts val="1200"/>
          </a:spcAft>
          <a:defRPr sz="20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81667AC8-B858-4B9F-A45F-D59BE030F578}"/>
    </a:ext>
  </a:extLst>
</a:theme>
</file>

<file path=ppt/theme/theme4.xml><?xml version="1.0" encoding="utf-8"?>
<a:theme xmlns:a="http://schemas.openxmlformats.org/drawingml/2006/main" name="Thünen rot">
  <a:themeElements>
    <a:clrScheme name="THÜNEN Sekundärfarben">
      <a:dk1>
        <a:sysClr val="windowText" lastClr="000000"/>
      </a:dk1>
      <a:lt1>
        <a:sysClr val="window" lastClr="FFFFFF"/>
      </a:lt1>
      <a:dk2>
        <a:srgbClr val="37464B"/>
      </a:dk2>
      <a:lt2>
        <a:srgbClr val="FFFFFF"/>
      </a:lt2>
      <a:accent1>
        <a:srgbClr val="37464B"/>
      </a:accent1>
      <a:accent2>
        <a:srgbClr val="4B3228"/>
      </a:accent2>
      <a:accent3>
        <a:srgbClr val="AF0A19"/>
      </a:accent3>
      <a:accent4>
        <a:srgbClr val="E10019"/>
      </a:accent4>
      <a:accent5>
        <a:srgbClr val="E17D00"/>
      </a:accent5>
      <a:accent6>
        <a:srgbClr val="78BE1E"/>
      </a:accent6>
      <a:hlink>
        <a:srgbClr val="0000FF"/>
      </a:hlink>
      <a:folHlink>
        <a:srgbClr val="800080"/>
      </a:folHlink>
    </a:clrScheme>
    <a:fontScheme name="Thünen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ünen_Präsentationsvorlage_16-9.pptx" id="{40D400E8-F15A-458E-BCD5-EEC4590EA9BF}" vid="{EB9A7BE8-540E-455A-90D0-B5DBFDDE8963}"/>
    </a:ext>
  </a:extLst>
</a:theme>
</file>

<file path=ppt/theme/theme5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Thünen_Präsentationsvorlage_16-9</Template>
  <TotalTime>0</TotalTime>
  <Words>1788</Words>
  <Application>Microsoft Office PowerPoint</Application>
  <PresentationFormat>Bildschirmpräsentation (16:9)</PresentationFormat>
  <Paragraphs>523</Paragraphs>
  <Slides>16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4</vt:i4>
      </vt:variant>
      <vt:variant>
        <vt:lpstr>Folientitel</vt:lpstr>
      </vt:variant>
      <vt:variant>
        <vt:i4>16</vt:i4>
      </vt:variant>
    </vt:vector>
  </HeadingPairs>
  <TitlesOfParts>
    <vt:vector size="24" baseType="lpstr">
      <vt:lpstr>Arial</vt:lpstr>
      <vt:lpstr>Calibri</vt:lpstr>
      <vt:lpstr>Symbol</vt:lpstr>
      <vt:lpstr>Wingdings</vt:lpstr>
      <vt:lpstr>Thünen blau</vt:lpstr>
      <vt:lpstr>1_Thünen blau</vt:lpstr>
      <vt:lpstr>2_Thünen blau</vt:lpstr>
      <vt:lpstr>Thünen rot</vt:lpstr>
      <vt:lpstr>PowerPoint-Präsentation</vt:lpstr>
      <vt:lpstr>Stickstoff vs. Kohlenstoffvorrat:  Notwendigkeit für Nachträgliche Kompartimentierung</vt:lpstr>
      <vt:lpstr>Stickstoff vs. Kohlenstoffvorrat:  Notwendigkeit für Nachträgliche Kompartimentierung</vt:lpstr>
      <vt:lpstr>Vergleich der Berechnungsmethoden für Biomassenkompartiente </vt:lpstr>
      <vt:lpstr>Stickstoffvorrat: Biomasse Kompartimente am Einzelbaum</vt:lpstr>
      <vt:lpstr>Vorgehen nachträgliche Kompartimentierung</vt:lpstr>
      <vt:lpstr>Methodenvergleich nachträgliche Kompartimentierung</vt:lpstr>
      <vt:lpstr>Vergleich der Berechnungsmethoden für Biomassenkompartiente </vt:lpstr>
      <vt:lpstr>Berechnung</vt:lpstr>
      <vt:lpstr>Berechnung</vt:lpstr>
      <vt:lpstr>Berechnung</vt:lpstr>
      <vt:lpstr>Berechnung</vt:lpstr>
      <vt:lpstr>Berechnung</vt:lpstr>
      <vt:lpstr>Methodenvergleich nachträgliche Kompartimentierung</vt:lpstr>
      <vt:lpstr>Methodenvergleich nachträgliche Kompartimentierung</vt:lpstr>
      <vt:lpstr>Fazit: Biomasse über GHGI &amp; TapeS vs. nur TapeS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Henriette Gercken</dc:creator>
  <cp:lastModifiedBy>Henriette Gercken</cp:lastModifiedBy>
  <cp:revision>102</cp:revision>
  <cp:lastPrinted>2018-11-09T14:22:47Z</cp:lastPrinted>
  <dcterms:created xsi:type="dcterms:W3CDTF">2023-04-02T15:59:26Z</dcterms:created>
  <dcterms:modified xsi:type="dcterms:W3CDTF">2023-04-12T13:40:59Z</dcterms:modified>
</cp:coreProperties>
</file>