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96" r:id="rId2"/>
    <p:sldMasterId id="2147483703" r:id="rId3"/>
    <p:sldMasterId id="2147483684" r:id="rId4"/>
  </p:sldMasterIdLst>
  <p:notesMasterIdLst>
    <p:notesMasterId r:id="rId27"/>
  </p:notesMasterIdLst>
  <p:handoutMasterIdLst>
    <p:handoutMasterId r:id="rId28"/>
  </p:handoutMasterIdLst>
  <p:sldIdLst>
    <p:sldId id="282" r:id="rId5"/>
    <p:sldId id="294" r:id="rId6"/>
    <p:sldId id="269" r:id="rId7"/>
    <p:sldId id="287" r:id="rId8"/>
    <p:sldId id="296" r:id="rId9"/>
    <p:sldId id="297" r:id="rId10"/>
    <p:sldId id="310" r:id="rId11"/>
    <p:sldId id="312" r:id="rId12"/>
    <p:sldId id="302" r:id="rId13"/>
    <p:sldId id="307" r:id="rId14"/>
    <p:sldId id="309" r:id="rId15"/>
    <p:sldId id="308" r:id="rId16"/>
    <p:sldId id="305" r:id="rId17"/>
    <p:sldId id="270" r:id="rId18"/>
    <p:sldId id="298" r:id="rId19"/>
    <p:sldId id="299" r:id="rId20"/>
    <p:sldId id="300" r:id="rId21"/>
    <p:sldId id="303" r:id="rId22"/>
    <p:sldId id="311" r:id="rId23"/>
    <p:sldId id="301" r:id="rId24"/>
    <p:sldId id="288" r:id="rId25"/>
    <p:sldId id="295" r:id="rId26"/>
  </p:sldIdLst>
  <p:sldSz cx="9144000" cy="5143500" type="screen16x9"/>
  <p:notesSz cx="9928225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 userDrawn="1">
          <p15:clr>
            <a:srgbClr val="A4A3A4"/>
          </p15:clr>
        </p15:guide>
        <p15:guide id="2" orient="horz" pos="2781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711">
          <p15:clr>
            <a:srgbClr val="A4A3A4"/>
          </p15:clr>
        </p15:guide>
        <p15:guide id="6" orient="horz" pos="2785">
          <p15:clr>
            <a:srgbClr val="A4A3A4"/>
          </p15:clr>
        </p15:guide>
        <p15:guide id="7" pos="2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219"/>
    <a:srgbClr val="00A0FF"/>
    <a:srgbClr val="E17D00"/>
    <a:srgbClr val="EEB500"/>
    <a:srgbClr val="CC0066"/>
    <a:srgbClr val="DAA600"/>
    <a:srgbClr val="FF0066"/>
    <a:srgbClr val="008CD2"/>
    <a:srgbClr val="00AAAA"/>
    <a:srgbClr val="AF0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25" autoAdjust="0"/>
  </p:normalViewPr>
  <p:slideViewPr>
    <p:cSldViewPr snapToGrid="0" snapToObjects="1">
      <p:cViewPr>
        <p:scale>
          <a:sx n="106" d="100"/>
          <a:sy n="106" d="100"/>
        </p:scale>
        <p:origin x="172" y="64"/>
      </p:cViewPr>
      <p:guideLst>
        <p:guide orient="horz" pos="713"/>
        <p:guide orient="horz" pos="2781"/>
        <p:guide pos="226"/>
        <p:guide pos="5534"/>
        <p:guide orient="horz" pos="711"/>
        <p:guide orient="horz" pos="2785"/>
        <p:guide pos="230"/>
      </p:guideLst>
    </p:cSldViewPr>
  </p:slideViewPr>
  <p:outlineViewPr>
    <p:cViewPr>
      <p:scale>
        <a:sx n="33" d="100"/>
        <a:sy n="33" d="100"/>
      </p:scale>
      <p:origin x="0" y="14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722E9-6DCE-4201-8B95-B327C6EEA894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249CB-3283-4D88-99A9-2A3951E5F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0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26D7E-6EA3-4F2D-BE94-EAA87D4EB8CD}" type="datetimeFigureOut">
              <a:rPr lang="de-DE" smtClean="0"/>
              <a:pPr/>
              <a:t>04.04.2023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562C-CF5F-498A-A34C-F7FA98043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5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stw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), </a:t>
            </a:r>
            <a:r>
              <a:rPr lang="de-DE" dirty="0" err="1"/>
              <a:t>stb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</a:t>
            </a:r>
            <a:r>
              <a:rPr lang="de-DE" dirty="0" err="1"/>
              <a:t>sw</a:t>
            </a:r>
            <a:r>
              <a:rPr lang="de-DE" dirty="0"/>
              <a:t> (=solid </a:t>
            </a:r>
            <a:r>
              <a:rPr lang="de-DE" dirty="0" err="1"/>
              <a:t>wood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diameter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7cm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sb (=</a:t>
            </a:r>
            <a:r>
              <a:rPr lang="de-DE" dirty="0" err="1"/>
              <a:t>bark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sw</a:t>
            </a:r>
            <a:r>
              <a:rPr lang="de-DE" dirty="0"/>
              <a:t>), </a:t>
            </a:r>
            <a:r>
              <a:rPr lang="de-DE" dirty="0" err="1"/>
              <a:t>fwb</a:t>
            </a:r>
            <a:r>
              <a:rPr lang="de-DE" dirty="0"/>
              <a:t> (=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 incl. </a:t>
            </a:r>
            <a:r>
              <a:rPr lang="de-DE" dirty="0" err="1"/>
              <a:t>bark</a:t>
            </a:r>
            <a:r>
              <a:rPr lang="de-DE" dirty="0"/>
              <a:t>) and </a:t>
            </a:r>
            <a:r>
              <a:rPr lang="de-DE" dirty="0" err="1"/>
              <a:t>ndl</a:t>
            </a:r>
            <a:r>
              <a:rPr lang="de-DE" dirty="0"/>
              <a:t> (=</a:t>
            </a:r>
            <a:r>
              <a:rPr lang="de-DE" dirty="0" err="1"/>
              <a:t>needles</a:t>
            </a:r>
            <a:r>
              <a:rPr lang="de-DE" dirty="0"/>
              <a:t>),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405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429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104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84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THG &amp; BWI erlaubt keine Kompartimentierung und schließt bei Laubholz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881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084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48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76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535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402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270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14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177230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07365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994784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17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5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6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353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97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98973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71946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921990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221965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7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42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541945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2" name="Rechteck 21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7" name="Rechteck 26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9" name="Rechteck 28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2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35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6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031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425951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7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89670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  <a:prstGeom prst="rect">
            <a:avLst/>
          </a:prstGeo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24064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Textfeld 23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9" name="Rechteck 28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Rechteck 30"/>
          <p:cNvSpPr/>
          <p:nvPr userDrawn="1"/>
        </p:nvSpPr>
        <p:spPr>
          <a:xfrm>
            <a:off x="5976575" y="4747544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2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3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  <a:prstGeom prst="rect">
            <a:avLst/>
          </a:prstGeo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544891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8" name="Rechteck 17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Rechteck 23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  <a:prstGeom prst="rect">
            <a:avLst/>
          </a:prstGeo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36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  <a:prstGeom prst="rect">
            <a:avLst/>
          </a:prstGeo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37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4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3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205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76245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6610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986954" y="856197"/>
            <a:ext cx="1797907" cy="3882266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E54CE676-35E5-4222-9198-D61C08CEA7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3432" y="856197"/>
            <a:ext cx="6670691" cy="3882266"/>
          </a:xfrm>
        </p:spPr>
      </p:sp>
    </p:spTree>
    <p:extLst>
      <p:ext uri="{BB962C8B-B14F-4D97-AF65-F5344CB8AC3E}">
        <p14:creationId xmlns:p14="http://schemas.microsoft.com/office/powerpoint/2010/main" val="2432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36340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15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9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39743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gi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9" r:id="rId4"/>
    <p:sldLayoutId id="2147483710" r:id="rId5"/>
    <p:sldLayoutId id="2147483668" r:id="rId6"/>
    <p:sldLayoutId id="2147483692" r:id="rId7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36459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74510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7" name="Gerade Verbindung 16"/>
          <p:cNvCxnSpPr/>
          <p:nvPr userDrawn="1"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 userDrawn="1"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65753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6" r:id="rId2"/>
    <p:sldLayoutId id="2147483687" r:id="rId3"/>
    <p:sldLayoutId id="2147483688" r:id="rId4"/>
    <p:sldLayoutId id="2147483685" r:id="rId5"/>
    <p:sldLayoutId id="2147483695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3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1517332" y="1229222"/>
            <a:ext cx="6183188" cy="432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2550" b="1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Titel des Vortrags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feld 8"/>
          <p:cNvSpPr txBox="1"/>
          <p:nvPr/>
        </p:nvSpPr>
        <p:spPr>
          <a:xfrm>
            <a:off x="1547812" y="2048693"/>
            <a:ext cx="6183188" cy="2025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Vorname Nachname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547812" y="2224800"/>
            <a:ext cx="5400452" cy="2025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Thünen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-Institut für XXX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514206" y="1576275"/>
            <a:ext cx="6183188" cy="4166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812" y="4706748"/>
            <a:ext cx="1830728" cy="4032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/>
            <a:r>
              <a:rPr lang="de-DE" sz="1050" b="1" dirty="0">
                <a:solidFill>
                  <a:schemeClr val="bg1"/>
                </a:solidFill>
                <a:latin typeface="Calibri" pitchFamily="34" charset="0"/>
              </a:rPr>
              <a:t>Ort,</a:t>
            </a:r>
            <a:br>
              <a:rPr lang="de-DE" sz="1050" b="1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1050" b="1" dirty="0">
                <a:solidFill>
                  <a:schemeClr val="bg1"/>
                </a:solidFill>
                <a:latin typeface="Calibri" pitchFamily="34" charset="0"/>
              </a:rPr>
              <a:t>Datum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1434000" y="195486"/>
            <a:ext cx="6389124" cy="4050450"/>
          </a:xfrm>
          <a:prstGeom prst="wedgeRoundRectCallout">
            <a:avLst>
              <a:gd name="adj1" fmla="val -20031"/>
              <a:gd name="adj2" fmla="val 69161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de-DE" sz="1650" b="1" dirty="0"/>
            </a:br>
            <a:r>
              <a:rPr lang="de-DE" sz="1650" b="1" dirty="0"/>
              <a:t>In dieser Präsentationsvorlage haben wir alle verfügbaren Masterfolien untereinandergestellt und kommentiert.</a:t>
            </a:r>
            <a:br>
              <a:rPr lang="de-DE" sz="1650" b="1" dirty="0"/>
            </a:br>
            <a:r>
              <a:rPr lang="de-DE" sz="1650" b="1" i="1" dirty="0"/>
              <a:t>(Pinkfarbene Anmerkungskästen)</a:t>
            </a:r>
          </a:p>
          <a:p>
            <a:endParaRPr lang="de-DE" sz="1650" b="1" dirty="0"/>
          </a:p>
          <a:p>
            <a:r>
              <a:rPr lang="de-DE" sz="1650" b="1" dirty="0"/>
              <a:t>Dieses dient als Kurzanleitung für Sie zur Hilfe. </a:t>
            </a:r>
          </a:p>
          <a:p>
            <a:r>
              <a:rPr lang="de-DE" sz="1650" b="1" dirty="0"/>
              <a:t>Selbstverständlich können diese Anmerkungsfolien gelöscht werden. </a:t>
            </a:r>
          </a:p>
          <a:p>
            <a:endParaRPr lang="de-DE" sz="1650" b="1" dirty="0"/>
          </a:p>
          <a:p>
            <a:r>
              <a:rPr lang="de-DE" sz="1650" b="1" dirty="0"/>
              <a:t>Über „Neue Folie einfügen“ können unkommentierte Folien erzeugt werden. </a:t>
            </a:r>
          </a:p>
          <a:p>
            <a:endParaRPr lang="de-DE" sz="1650" b="1" dirty="0"/>
          </a:p>
          <a:p>
            <a:r>
              <a:rPr lang="de-DE" sz="1650" b="1" dirty="0"/>
              <a:t>Bei Nachfragen wenden Sie sich bitte an Mareike Zech – Tel. 1009</a:t>
            </a:r>
          </a:p>
          <a:p>
            <a:endParaRPr lang="de-DE" sz="1500" dirty="0"/>
          </a:p>
          <a:p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1812258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99A37E8-B2CD-4379-9366-F47377545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Mean </a:t>
            </a:r>
            <a:r>
              <a:rPr lang="de-DE" dirty="0" err="1"/>
              <a:t>biomass</a:t>
            </a:r>
            <a:r>
              <a:rPr lang="de-DE" dirty="0"/>
              <a:t> in kg per </a:t>
            </a:r>
            <a:r>
              <a:rPr lang="de-DE" dirty="0" err="1"/>
              <a:t>plot</a:t>
            </a:r>
            <a:r>
              <a:rPr lang="de-DE" dirty="0"/>
              <a:t> and </a:t>
            </a:r>
            <a:r>
              <a:rPr lang="de-DE" dirty="0" err="1"/>
              <a:t>species</a:t>
            </a:r>
            <a:r>
              <a:rPr lang="de-DE" dirty="0"/>
              <a:t>, </a:t>
            </a:r>
            <a:r>
              <a:rPr lang="de-DE" dirty="0" err="1"/>
              <a:t>separated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biomass</a:t>
            </a:r>
            <a:r>
              <a:rPr lang="de-DE" dirty="0"/>
              <a:t> </a:t>
            </a:r>
            <a:r>
              <a:rPr lang="de-DE" dirty="0" err="1"/>
              <a:t>compartiment</a:t>
            </a:r>
            <a:r>
              <a:rPr lang="de-DE" dirty="0"/>
              <a:t> and </a:t>
            </a:r>
            <a:r>
              <a:rPr lang="de-DE" dirty="0" err="1"/>
              <a:t>summed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(</a:t>
            </a:r>
            <a:r>
              <a:rPr lang="de-DE" dirty="0" err="1"/>
              <a:t>tot_ab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(GHGI, </a:t>
            </a:r>
            <a:r>
              <a:rPr lang="de-DE" dirty="0" err="1"/>
              <a:t>TapeS</a:t>
            </a:r>
            <a:r>
              <a:rPr lang="de-DE" dirty="0"/>
              <a:t>, </a:t>
            </a:r>
            <a:r>
              <a:rPr lang="de-DE" dirty="0" err="1"/>
              <a:t>Vondernach</a:t>
            </a:r>
            <a:r>
              <a:rPr lang="de-DE" dirty="0"/>
              <a:t>)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F4D4B588-B853-4A0C-8D4F-3F1772A451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5F4007-5371-4BA5-9DAC-385AF1EC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7" y="844473"/>
            <a:ext cx="6726581" cy="39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9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99A37E8-B2CD-4379-9366-F47377545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Mean </a:t>
            </a:r>
            <a:r>
              <a:rPr lang="de-DE" dirty="0" err="1"/>
              <a:t>biomass</a:t>
            </a:r>
            <a:r>
              <a:rPr lang="de-DE" dirty="0"/>
              <a:t> in kg per </a:t>
            </a:r>
            <a:r>
              <a:rPr lang="de-DE" dirty="0" err="1"/>
              <a:t>plot</a:t>
            </a:r>
            <a:r>
              <a:rPr lang="de-DE" dirty="0"/>
              <a:t> and </a:t>
            </a:r>
            <a:r>
              <a:rPr lang="de-DE" dirty="0" err="1"/>
              <a:t>species</a:t>
            </a:r>
            <a:r>
              <a:rPr lang="de-DE" dirty="0"/>
              <a:t>, </a:t>
            </a:r>
            <a:r>
              <a:rPr lang="de-DE" dirty="0" err="1"/>
              <a:t>separated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biomass</a:t>
            </a:r>
            <a:r>
              <a:rPr lang="de-DE" dirty="0"/>
              <a:t> </a:t>
            </a:r>
            <a:r>
              <a:rPr lang="de-DE" dirty="0" err="1"/>
              <a:t>compartiment</a:t>
            </a:r>
            <a:r>
              <a:rPr lang="de-DE" dirty="0"/>
              <a:t> and </a:t>
            </a:r>
            <a:r>
              <a:rPr lang="de-DE" dirty="0" err="1"/>
              <a:t>summed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(</a:t>
            </a:r>
            <a:r>
              <a:rPr lang="de-DE" dirty="0" err="1"/>
              <a:t>tot_ab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(GHGI, </a:t>
            </a:r>
            <a:r>
              <a:rPr lang="de-DE" dirty="0" err="1"/>
              <a:t>TapeS</a:t>
            </a:r>
            <a:r>
              <a:rPr lang="de-DE" dirty="0"/>
              <a:t>, </a:t>
            </a:r>
            <a:r>
              <a:rPr lang="de-DE" dirty="0" err="1"/>
              <a:t>Vondernach</a:t>
            </a:r>
            <a:r>
              <a:rPr lang="de-DE" dirty="0"/>
              <a:t>)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A0EDF2F-0892-4C25-9899-01E96D4EB5F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1" name="Abgerundete rechteckige Legende 10"/>
          <p:cNvSpPr/>
          <p:nvPr/>
        </p:nvSpPr>
        <p:spPr>
          <a:xfrm>
            <a:off x="-2124575" y="801476"/>
            <a:ext cx="1742447" cy="1080120"/>
          </a:xfrm>
          <a:prstGeom prst="wedgeRoundRectCallout">
            <a:avLst>
              <a:gd name="adj1" fmla="val 65957"/>
              <a:gd name="adj2" fmla="val 3646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</a:t>
            </a:r>
            <a:r>
              <a:rPr lang="de-DE" sz="1200" dirty="0"/>
              <a:t> </a:t>
            </a:r>
            <a:r>
              <a:rPr lang="de-DE" sz="1600" b="1" dirty="0">
                <a:solidFill>
                  <a:srgbClr val="FFFF00"/>
                </a:solidFill>
              </a:rPr>
              <a:t>kann 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9546989" y="1491630"/>
            <a:ext cx="1742447" cy="1662262"/>
          </a:xfrm>
          <a:prstGeom prst="wedgeRoundRectCallout">
            <a:avLst>
              <a:gd name="adj1" fmla="val -66217"/>
              <a:gd name="adj2" fmla="val 1737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9531433" y="1491630"/>
            <a:ext cx="1742447" cy="1662262"/>
          </a:xfrm>
          <a:prstGeom prst="wedgeRoundRectCallout">
            <a:avLst>
              <a:gd name="adj1" fmla="val -62692"/>
              <a:gd name="adj2" fmla="val -10701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5F4007-5371-4BA5-9DAC-385AF1EC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8" y="844474"/>
            <a:ext cx="6670691" cy="388226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569AC2D-0527-4B2D-A714-FEB1BB803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98" y="829481"/>
            <a:ext cx="6720041" cy="39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8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99A37E8-B2CD-4379-9366-F473775458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89606" y="1340228"/>
            <a:ext cx="1742447" cy="3278006"/>
          </a:xfrm>
        </p:spPr>
        <p:txBody>
          <a:bodyPr/>
          <a:lstStyle/>
          <a:p>
            <a:r>
              <a:rPr lang="de-DE" dirty="0"/>
              <a:t>Mean </a:t>
            </a:r>
            <a:r>
              <a:rPr lang="de-DE" dirty="0" err="1"/>
              <a:t>biomass</a:t>
            </a:r>
            <a:r>
              <a:rPr lang="de-DE" dirty="0"/>
              <a:t> in kg per </a:t>
            </a:r>
            <a:r>
              <a:rPr lang="de-DE" dirty="0" err="1"/>
              <a:t>plot</a:t>
            </a:r>
            <a:r>
              <a:rPr lang="de-DE" dirty="0"/>
              <a:t> and </a:t>
            </a:r>
            <a:r>
              <a:rPr lang="de-DE" dirty="0" err="1"/>
              <a:t>species</a:t>
            </a:r>
            <a:r>
              <a:rPr lang="de-DE" dirty="0"/>
              <a:t>, </a:t>
            </a:r>
            <a:r>
              <a:rPr lang="de-DE" dirty="0" err="1"/>
              <a:t>separated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biomass</a:t>
            </a:r>
            <a:r>
              <a:rPr lang="de-DE" dirty="0"/>
              <a:t> </a:t>
            </a:r>
            <a:r>
              <a:rPr lang="de-DE" dirty="0" err="1"/>
              <a:t>compartiment</a:t>
            </a:r>
            <a:r>
              <a:rPr lang="de-DE" dirty="0"/>
              <a:t> and </a:t>
            </a:r>
            <a:r>
              <a:rPr lang="de-DE" dirty="0" err="1"/>
              <a:t>summed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(</a:t>
            </a:r>
            <a:r>
              <a:rPr lang="de-DE" dirty="0" err="1"/>
              <a:t>tot_ab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(GHGI, </a:t>
            </a:r>
            <a:r>
              <a:rPr lang="de-DE" dirty="0" err="1"/>
              <a:t>TapeS</a:t>
            </a:r>
            <a:r>
              <a:rPr lang="de-DE" dirty="0"/>
              <a:t>, </a:t>
            </a:r>
            <a:r>
              <a:rPr lang="de-DE" dirty="0" err="1"/>
              <a:t>Vondernach</a:t>
            </a:r>
            <a:r>
              <a:rPr lang="de-DE" dirty="0"/>
              <a:t>)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9E63A7ED-9F20-4C6C-ABC4-54AE8D915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A9B0BFCD-404F-4115-A835-971953CD83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-2124575" y="801476"/>
            <a:ext cx="1742447" cy="1080120"/>
          </a:xfrm>
          <a:prstGeom prst="wedgeRoundRectCallout">
            <a:avLst>
              <a:gd name="adj1" fmla="val 65957"/>
              <a:gd name="adj2" fmla="val 3646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</a:t>
            </a:r>
            <a:r>
              <a:rPr lang="de-DE" sz="1200" dirty="0"/>
              <a:t> </a:t>
            </a:r>
            <a:r>
              <a:rPr lang="de-DE" sz="1600" b="1" dirty="0">
                <a:solidFill>
                  <a:srgbClr val="FFFF00"/>
                </a:solidFill>
              </a:rPr>
              <a:t>kann 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9546989" y="1491630"/>
            <a:ext cx="1742447" cy="1662262"/>
          </a:xfrm>
          <a:prstGeom prst="wedgeRoundRectCallout">
            <a:avLst>
              <a:gd name="adj1" fmla="val -66217"/>
              <a:gd name="adj2" fmla="val 1737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9531433" y="1491630"/>
            <a:ext cx="1742447" cy="1662262"/>
          </a:xfrm>
          <a:prstGeom prst="wedgeRoundRectCallout">
            <a:avLst>
              <a:gd name="adj1" fmla="val -62692"/>
              <a:gd name="adj2" fmla="val -10701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</p:spTree>
    <p:extLst>
      <p:ext uri="{BB962C8B-B14F-4D97-AF65-F5344CB8AC3E}">
        <p14:creationId xmlns:p14="http://schemas.microsoft.com/office/powerpoint/2010/main" val="1243614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7041553" y="1127397"/>
            <a:ext cx="1742447" cy="3281704"/>
          </a:xfrm>
        </p:spPr>
        <p:txBody>
          <a:bodyPr/>
          <a:lstStyle/>
          <a:p>
            <a:r>
              <a:rPr lang="de-DE" dirty="0" err="1"/>
              <a:t>TapeS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Biomasse ist am wenigsten unterschiedlich zur THGI &amp; BWI </a:t>
            </a:r>
            <a:r>
              <a:rPr lang="de-DE" dirty="0" err="1"/>
              <a:t>based</a:t>
            </a:r>
            <a:r>
              <a:rPr lang="de-DE" dirty="0"/>
              <a:t> Biomasse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-2124575" y="801476"/>
            <a:ext cx="1742447" cy="1080120"/>
          </a:xfrm>
          <a:prstGeom prst="wedgeRoundRectCallout">
            <a:avLst>
              <a:gd name="adj1" fmla="val 65957"/>
              <a:gd name="adj2" fmla="val 3646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</a:t>
            </a:r>
            <a:r>
              <a:rPr lang="de-DE" sz="1200" dirty="0"/>
              <a:t> </a:t>
            </a:r>
            <a:r>
              <a:rPr lang="de-DE" sz="1600" b="1" dirty="0">
                <a:solidFill>
                  <a:srgbClr val="FFFF00"/>
                </a:solidFill>
              </a:rPr>
              <a:t>kann 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9546989" y="1491630"/>
            <a:ext cx="1742447" cy="1662262"/>
          </a:xfrm>
          <a:prstGeom prst="wedgeRoundRectCallout">
            <a:avLst>
              <a:gd name="adj1" fmla="val -66217"/>
              <a:gd name="adj2" fmla="val 1737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9531433" y="1491630"/>
            <a:ext cx="1742447" cy="1662262"/>
          </a:xfrm>
          <a:prstGeom prst="wedgeRoundRectCallout">
            <a:avLst>
              <a:gd name="adj1" fmla="val -62692"/>
              <a:gd name="adj2" fmla="val -10701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E86582C-93F3-4C5D-A72E-51DABE293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1006"/>
            <a:ext cx="6745380" cy="392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0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foliage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-2124575" y="801476"/>
            <a:ext cx="1742447" cy="1080120"/>
          </a:xfrm>
          <a:prstGeom prst="wedgeRoundRectCallout">
            <a:avLst>
              <a:gd name="adj1" fmla="val 65957"/>
              <a:gd name="adj2" fmla="val 3646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</a:t>
            </a:r>
            <a:r>
              <a:rPr lang="de-DE" sz="1200" dirty="0"/>
              <a:t> </a:t>
            </a:r>
            <a:r>
              <a:rPr lang="de-DE" sz="1600" b="1" dirty="0">
                <a:solidFill>
                  <a:srgbClr val="FFFF00"/>
                </a:solidFill>
              </a:rPr>
              <a:t>kann 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9546989" y="1491630"/>
            <a:ext cx="1742447" cy="1662262"/>
          </a:xfrm>
          <a:prstGeom prst="wedgeRoundRectCallout">
            <a:avLst>
              <a:gd name="adj1" fmla="val -66217"/>
              <a:gd name="adj2" fmla="val 1737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9531433" y="1491630"/>
            <a:ext cx="1742447" cy="1662262"/>
          </a:xfrm>
          <a:prstGeom prst="wedgeRoundRectCallout">
            <a:avLst>
              <a:gd name="adj1" fmla="val -62692"/>
              <a:gd name="adj2" fmla="val -10701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</p:spTree>
    <p:extLst>
      <p:ext uri="{BB962C8B-B14F-4D97-AF65-F5344CB8AC3E}">
        <p14:creationId xmlns:p14="http://schemas.microsoft.com/office/powerpoint/2010/main" val="262006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Non </a:t>
            </a:r>
            <a:r>
              <a:rPr lang="de-DE" dirty="0" err="1"/>
              <a:t>coarse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bark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-2124575" y="801476"/>
            <a:ext cx="1742447" cy="1080120"/>
          </a:xfrm>
          <a:prstGeom prst="wedgeRoundRectCallout">
            <a:avLst>
              <a:gd name="adj1" fmla="val 65957"/>
              <a:gd name="adj2" fmla="val 3646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</a:t>
            </a:r>
            <a:r>
              <a:rPr lang="de-DE" sz="1200" dirty="0"/>
              <a:t> </a:t>
            </a:r>
            <a:r>
              <a:rPr lang="de-DE" sz="1600" b="1" dirty="0">
                <a:solidFill>
                  <a:srgbClr val="FFFF00"/>
                </a:solidFill>
              </a:rPr>
              <a:t>kann 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9546989" y="1491630"/>
            <a:ext cx="1742447" cy="1662262"/>
          </a:xfrm>
          <a:prstGeom prst="wedgeRoundRectCallout">
            <a:avLst>
              <a:gd name="adj1" fmla="val -66217"/>
              <a:gd name="adj2" fmla="val 1737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9531433" y="1491630"/>
            <a:ext cx="1742447" cy="1662262"/>
          </a:xfrm>
          <a:prstGeom prst="wedgeRoundRectCallout">
            <a:avLst>
              <a:gd name="adj1" fmla="val -62692"/>
              <a:gd name="adj2" fmla="val -10701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</p:spTree>
    <p:extLst>
      <p:ext uri="{BB962C8B-B14F-4D97-AF65-F5344CB8AC3E}">
        <p14:creationId xmlns:p14="http://schemas.microsoft.com/office/powerpoint/2010/main" val="382651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coarse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bark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-2124575" y="801476"/>
            <a:ext cx="1742447" cy="1080120"/>
          </a:xfrm>
          <a:prstGeom prst="wedgeRoundRectCallout">
            <a:avLst>
              <a:gd name="adj1" fmla="val 65957"/>
              <a:gd name="adj2" fmla="val 3646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</a:t>
            </a:r>
            <a:r>
              <a:rPr lang="de-DE" sz="1200" dirty="0"/>
              <a:t> </a:t>
            </a:r>
            <a:r>
              <a:rPr lang="de-DE" sz="1600" b="1" dirty="0">
                <a:solidFill>
                  <a:srgbClr val="FFFF00"/>
                </a:solidFill>
              </a:rPr>
              <a:t>kann 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9546989" y="1491630"/>
            <a:ext cx="1742447" cy="1662262"/>
          </a:xfrm>
          <a:prstGeom prst="wedgeRoundRectCallout">
            <a:avLst>
              <a:gd name="adj1" fmla="val -66217"/>
              <a:gd name="adj2" fmla="val 1737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9531433" y="1491630"/>
            <a:ext cx="1742447" cy="1662262"/>
          </a:xfrm>
          <a:prstGeom prst="wedgeRoundRectCallout">
            <a:avLst>
              <a:gd name="adj1" fmla="val -62692"/>
              <a:gd name="adj2" fmla="val -10701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</p:spTree>
    <p:extLst>
      <p:ext uri="{BB962C8B-B14F-4D97-AF65-F5344CB8AC3E}">
        <p14:creationId xmlns:p14="http://schemas.microsoft.com/office/powerpoint/2010/main" val="1947911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coarse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 </a:t>
            </a:r>
            <a:r>
              <a:rPr lang="de-DE" dirty="0" err="1"/>
              <a:t>bark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-2124575" y="801476"/>
            <a:ext cx="1742447" cy="1080120"/>
          </a:xfrm>
          <a:prstGeom prst="wedgeRoundRectCallout">
            <a:avLst>
              <a:gd name="adj1" fmla="val 65957"/>
              <a:gd name="adj2" fmla="val 3646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</a:t>
            </a:r>
            <a:r>
              <a:rPr lang="de-DE" sz="1200" dirty="0"/>
              <a:t> </a:t>
            </a:r>
            <a:r>
              <a:rPr lang="de-DE" sz="1600" b="1" dirty="0">
                <a:solidFill>
                  <a:srgbClr val="FFFF00"/>
                </a:solidFill>
              </a:rPr>
              <a:t>kann 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9546989" y="1491630"/>
            <a:ext cx="1742447" cy="1662262"/>
          </a:xfrm>
          <a:prstGeom prst="wedgeRoundRectCallout">
            <a:avLst>
              <a:gd name="adj1" fmla="val -66217"/>
              <a:gd name="adj2" fmla="val 1737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9531433" y="1491630"/>
            <a:ext cx="1742447" cy="1662262"/>
          </a:xfrm>
          <a:prstGeom prst="wedgeRoundRectCallout">
            <a:avLst>
              <a:gd name="adj1" fmla="val -62692"/>
              <a:gd name="adj2" fmla="val -10701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</p:spTree>
    <p:extLst>
      <p:ext uri="{BB962C8B-B14F-4D97-AF65-F5344CB8AC3E}">
        <p14:creationId xmlns:p14="http://schemas.microsoft.com/office/powerpoint/2010/main" val="371957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FD9CB6-5113-4AC8-9345-DF93AD8E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Fatzit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8558CB-8900-4E97-9E7E-95809F232B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dirty="0"/>
              <a:t>Schrittweise Berechnung der Biomasse in Kompartimenten über THGI Funktionen und </a:t>
            </a:r>
            <a:r>
              <a:rPr lang="de-DE" sz="1800" b="0" dirty="0" err="1"/>
              <a:t>TapeS</a:t>
            </a:r>
            <a:r>
              <a:rPr lang="de-DE" sz="1800" b="0" dirty="0"/>
              <a:t> Funktionen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dirty="0"/>
              <a:t>Ein Kompartiment wird dabei systematisch unterschätzt werden („Rest“) hierbei könnte es sinnvoll sein, jenes Kompartiment mit dem geringsten </a:t>
            </a:r>
            <a:r>
              <a:rPr lang="de-DE" sz="1800" b="0" dirty="0" err="1"/>
              <a:t>beitrag</a:t>
            </a:r>
            <a:r>
              <a:rPr lang="de-DE" sz="1800" b="0" dirty="0"/>
              <a:t> zum Stickstoffkreislauf zu Wählen (Derbholz ohne Rinde)</a:t>
            </a:r>
          </a:p>
        </p:txBody>
      </p:sp>
    </p:spTree>
    <p:extLst>
      <p:ext uri="{BB962C8B-B14F-4D97-AF65-F5344CB8AC3E}">
        <p14:creationId xmlns:p14="http://schemas.microsoft.com/office/powerpoint/2010/main" val="1944547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20"/>
          </p:nvPr>
        </p:nvSpPr>
        <p:spPr>
          <a:xfrm>
            <a:off x="3167427" y="2066924"/>
            <a:ext cx="2808575" cy="2665066"/>
          </a:xfrm>
        </p:spPr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-1971600" y="435672"/>
            <a:ext cx="1512168" cy="1871376"/>
          </a:xfrm>
          <a:prstGeom prst="wedgeRoundRectCallout">
            <a:avLst>
              <a:gd name="adj1" fmla="val 73824"/>
              <a:gd name="adj2" fmla="val 4624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Auf dieser Folie können alle Textfelder  direkt </a:t>
            </a:r>
            <a:r>
              <a:rPr lang="de-DE" sz="1600" b="1" dirty="0">
                <a:solidFill>
                  <a:srgbClr val="FFFF00"/>
                </a:solidFill>
              </a:rPr>
              <a:t>hier</a:t>
            </a:r>
            <a:r>
              <a:rPr lang="de-DE" sz="1600" dirty="0">
                <a:solidFill>
                  <a:srgbClr val="FFFF00"/>
                </a:solidFill>
              </a:rPr>
              <a:t> </a:t>
            </a:r>
            <a:r>
              <a:rPr lang="de-DE" sz="1600" b="1" dirty="0">
                <a:solidFill>
                  <a:srgbClr val="FFFF00"/>
                </a:solidFill>
              </a:rPr>
              <a:t>geändert</a:t>
            </a:r>
            <a:r>
              <a:rPr lang="de-DE" sz="1600" dirty="0">
                <a:solidFill>
                  <a:srgbClr val="FFFF00"/>
                </a:solidFill>
              </a:rPr>
              <a:t> </a:t>
            </a:r>
            <a:r>
              <a:rPr lang="de-DE" sz="1300" b="1" dirty="0"/>
              <a:t>werden (nicht im Master) 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9495420" y="2440014"/>
            <a:ext cx="1350150" cy="1558554"/>
          </a:xfrm>
          <a:prstGeom prst="wedgeRoundRectCallout">
            <a:avLst>
              <a:gd name="adj1" fmla="val -68359"/>
              <a:gd name="adj2" fmla="val 22327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Bilder können </a:t>
            </a:r>
            <a:r>
              <a:rPr lang="de-DE" sz="1600" b="1" dirty="0">
                <a:solidFill>
                  <a:srgbClr val="FFFF00"/>
                </a:solidFill>
              </a:rPr>
              <a:t>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143000" y="-953928"/>
            <a:ext cx="6831378" cy="609354"/>
          </a:xfrm>
          <a:prstGeom prst="wedgeRoundRectCallout">
            <a:avLst>
              <a:gd name="adj1" fmla="val -20461"/>
              <a:gd name="adj2" fmla="val 9477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Dies ist eine optionale Abschlussfolie. Diese Folie kann benutzt werden, muss aber nicht. 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66924"/>
            <a:ext cx="2808575" cy="2665066"/>
          </a:xfrm>
        </p:spPr>
      </p:sp>
      <p:sp>
        <p:nvSpPr>
          <p:cNvPr id="2" name="Bildplatzhalter 1"/>
          <p:cNvSpPr>
            <a:spLocks noGrp="1"/>
          </p:cNvSpPr>
          <p:nvPr>
            <p:ph type="pic" sz="quarter" idx="21"/>
          </p:nvPr>
        </p:nvSpPr>
        <p:spPr>
          <a:xfrm>
            <a:off x="359427" y="2066924"/>
            <a:ext cx="2808575" cy="2665065"/>
          </a:xfrm>
        </p:spPr>
      </p:sp>
    </p:spTree>
    <p:extLst>
      <p:ext uri="{BB962C8B-B14F-4D97-AF65-F5344CB8AC3E}">
        <p14:creationId xmlns:p14="http://schemas.microsoft.com/office/powerpoint/2010/main" val="150586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Titel des Vortrages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-1971600" y="1167594"/>
            <a:ext cx="1512168" cy="1871376"/>
          </a:xfrm>
          <a:prstGeom prst="wedgeRoundRectCallout">
            <a:avLst>
              <a:gd name="adj1" fmla="val 72495"/>
              <a:gd name="adj2" fmla="val -23011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 dieser Folie können alle Textfelder  direkt </a:t>
            </a:r>
            <a:r>
              <a:rPr lang="de-DE" b="1" dirty="0">
                <a:solidFill>
                  <a:srgbClr val="FFC000"/>
                </a:solidFill>
              </a:rPr>
              <a:t>hier</a:t>
            </a:r>
            <a:r>
              <a:rPr lang="de-DE" sz="1500" dirty="0"/>
              <a:t> </a:t>
            </a:r>
            <a:r>
              <a:rPr lang="de-DE" b="1" dirty="0">
                <a:solidFill>
                  <a:srgbClr val="FFC000"/>
                </a:solidFill>
              </a:rPr>
              <a:t>geändert</a:t>
            </a:r>
            <a:r>
              <a:rPr lang="de-DE" sz="1200" dirty="0"/>
              <a:t> werden (nicht im </a:t>
            </a:r>
            <a:r>
              <a:rPr lang="de-DE" sz="1350" dirty="0"/>
              <a:t>Master</a:t>
            </a:r>
            <a:r>
              <a:rPr lang="de-DE" sz="1200" dirty="0"/>
              <a:t>)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-1971600" y="1167594"/>
            <a:ext cx="1512168" cy="1871376"/>
          </a:xfrm>
          <a:prstGeom prst="wedgeRoundRectCallout">
            <a:avLst>
              <a:gd name="adj1" fmla="val 68785"/>
              <a:gd name="adj2" fmla="val 143068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Auf dieser Folie können alle Textfelder  direkt </a:t>
            </a:r>
            <a:r>
              <a:rPr lang="de-DE" sz="1600" b="1" dirty="0">
                <a:solidFill>
                  <a:srgbClr val="FFFF00"/>
                </a:solidFill>
              </a:rPr>
              <a:t>hier geändert </a:t>
            </a:r>
            <a:r>
              <a:rPr lang="de-DE" sz="1300" b="1" dirty="0"/>
              <a:t>werden (nicht im Master)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9495420" y="2440014"/>
            <a:ext cx="1350150" cy="1558554"/>
          </a:xfrm>
          <a:prstGeom prst="wedgeRoundRectCallout">
            <a:avLst>
              <a:gd name="adj1" fmla="val -68359"/>
              <a:gd name="adj2" fmla="val 22327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 kann </a:t>
            </a:r>
            <a:r>
              <a:rPr lang="de-DE" sz="1600" b="1" dirty="0">
                <a:solidFill>
                  <a:srgbClr val="FFFF00"/>
                </a:solidFill>
              </a:rPr>
              <a:t>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90996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2CE8A-93FD-49FE-96FC-4798951A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AE7339-249B-43AB-923A-ACE4EACA0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2A9AD9-DC88-418C-AE96-92760D4228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6CBA186-8398-4D45-9934-7D7786A46C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B9F705C-B64D-487D-85A3-000CCD5FC3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525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4294967295"/>
          </p:nvPr>
        </p:nvSpPr>
        <p:spPr>
          <a:xfrm>
            <a:off x="3168002" y="2057400"/>
            <a:ext cx="5616575" cy="2674938"/>
          </a:xfrm>
        </p:spPr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-2509113" y="-45224"/>
            <a:ext cx="1782198" cy="1655724"/>
          </a:xfrm>
          <a:prstGeom prst="wedgeRoundRectCallout">
            <a:avLst>
              <a:gd name="adj1" fmla="val 85284"/>
              <a:gd name="adj2" fmla="val 1404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Kapitel und Untertitel können </a:t>
            </a:r>
            <a:r>
              <a:rPr lang="de-DE" sz="1600" b="1" dirty="0">
                <a:solidFill>
                  <a:srgbClr val="FFFF00"/>
                </a:solidFill>
              </a:rPr>
              <a:t>direkt hier geändert</a:t>
            </a:r>
            <a:r>
              <a:rPr lang="de-DE" sz="1600" dirty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de-DE" sz="1300" b="1" dirty="0"/>
              <a:t>werden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-2511660" y="2193708"/>
            <a:ext cx="1782198" cy="2592288"/>
          </a:xfrm>
          <a:prstGeom prst="wedgeRoundRectCallout">
            <a:avLst>
              <a:gd name="adj1" fmla="val 83255"/>
              <a:gd name="adj2" fmla="val -38505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/>
              <a:t>Name, Institut und Datum </a:t>
            </a:r>
            <a:r>
              <a:rPr lang="de-DE" sz="1050" dirty="0"/>
              <a:t>müssen im </a:t>
            </a:r>
            <a:r>
              <a:rPr lang="de-DE" sz="2100" b="1" dirty="0">
                <a:solidFill>
                  <a:srgbClr val="FFC000"/>
                </a:solidFill>
              </a:rPr>
              <a:t>Master</a:t>
            </a:r>
            <a:r>
              <a:rPr lang="de-DE" sz="1050" dirty="0"/>
              <a:t> geändert werden. Das hat den Vorteil, dass wenn man mehrere Kapitelunterteilungen benötigt, diese Angaben nur einmal  anpassen zu müssen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9495420" y="2440014"/>
            <a:ext cx="1350150" cy="1558554"/>
          </a:xfrm>
          <a:prstGeom prst="wedgeRoundRectCallout">
            <a:avLst>
              <a:gd name="adj1" fmla="val -68359"/>
              <a:gd name="adj2" fmla="val 22327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 kann </a:t>
            </a:r>
            <a:r>
              <a:rPr lang="de-DE" sz="1600" b="1" dirty="0">
                <a:solidFill>
                  <a:srgbClr val="FFFF00"/>
                </a:solidFill>
              </a:rPr>
              <a:t>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143000" y="-953928"/>
            <a:ext cx="6831378" cy="609354"/>
          </a:xfrm>
          <a:prstGeom prst="wedgeRoundRectCallout">
            <a:avLst>
              <a:gd name="adj1" fmla="val -20461"/>
              <a:gd name="adj2" fmla="val 9477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Diese Folie kann benutzt werden, muss aber nicht. </a:t>
            </a:r>
          </a:p>
          <a:p>
            <a:pPr algn="ctr"/>
            <a:r>
              <a:rPr lang="de-DE" sz="1300" b="1" dirty="0"/>
              <a:t>Sinnvoll bei Vorträgen mit mehreren Kapiteln oder Themenwechseln.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-2509113" y="2197597"/>
            <a:ext cx="1782198" cy="2592288"/>
          </a:xfrm>
          <a:prstGeom prst="wedgeRoundRectCallout">
            <a:avLst>
              <a:gd name="adj1" fmla="val 80958"/>
              <a:gd name="adj2" fmla="val 51522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Name, Institut und Datum müssen im </a:t>
            </a:r>
            <a:r>
              <a:rPr lang="de-DE" sz="1600" b="1" dirty="0">
                <a:solidFill>
                  <a:srgbClr val="FFFF00"/>
                </a:solidFill>
              </a:rPr>
              <a:t>Master</a:t>
            </a:r>
            <a:r>
              <a:rPr lang="de-DE" sz="1600" b="1" dirty="0"/>
              <a:t> </a:t>
            </a:r>
          </a:p>
          <a:p>
            <a:pPr algn="ctr"/>
            <a:r>
              <a:rPr lang="de-DE" sz="1300" b="1" dirty="0"/>
              <a:t>geändert werden. </a:t>
            </a:r>
          </a:p>
          <a:p>
            <a:pPr algn="ctr"/>
            <a:r>
              <a:rPr lang="de-DE" sz="1300" b="1" dirty="0"/>
              <a:t>Das hat den Vorteil, dass wenn man mehrere Kapitel-unterteilungen benötigt, diese Angaben nur einmal  anpassen muss.</a:t>
            </a:r>
          </a:p>
        </p:txBody>
      </p:sp>
    </p:spTree>
    <p:extLst>
      <p:ext uri="{BB962C8B-B14F-4D97-AF65-F5344CB8AC3E}">
        <p14:creationId xmlns:p14="http://schemas.microsoft.com/office/powerpoint/2010/main" val="2903911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20"/>
          </p:nvPr>
        </p:nvSpPr>
        <p:spPr>
          <a:xfrm>
            <a:off x="3167427" y="2066924"/>
            <a:ext cx="2808575" cy="2665066"/>
          </a:xfrm>
        </p:spPr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-1971600" y="435672"/>
            <a:ext cx="1512168" cy="1871376"/>
          </a:xfrm>
          <a:prstGeom prst="wedgeRoundRectCallout">
            <a:avLst>
              <a:gd name="adj1" fmla="val 73824"/>
              <a:gd name="adj2" fmla="val 4624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Auf dieser Folie können alle Textfelder  direkt </a:t>
            </a:r>
            <a:r>
              <a:rPr lang="de-DE" sz="1600" b="1" dirty="0">
                <a:solidFill>
                  <a:srgbClr val="FFFF00"/>
                </a:solidFill>
              </a:rPr>
              <a:t>hier</a:t>
            </a:r>
            <a:r>
              <a:rPr lang="de-DE" sz="1600" dirty="0">
                <a:solidFill>
                  <a:srgbClr val="FFFF00"/>
                </a:solidFill>
              </a:rPr>
              <a:t> </a:t>
            </a:r>
            <a:r>
              <a:rPr lang="de-DE" sz="1600" b="1" dirty="0">
                <a:solidFill>
                  <a:srgbClr val="FFFF00"/>
                </a:solidFill>
              </a:rPr>
              <a:t>geändert</a:t>
            </a:r>
            <a:r>
              <a:rPr lang="de-DE" sz="1600" dirty="0">
                <a:solidFill>
                  <a:srgbClr val="FFFF00"/>
                </a:solidFill>
              </a:rPr>
              <a:t> </a:t>
            </a:r>
            <a:r>
              <a:rPr lang="de-DE" sz="1300" b="1" dirty="0"/>
              <a:t>werden (nicht im Master) 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9495420" y="2440014"/>
            <a:ext cx="1350150" cy="1558554"/>
          </a:xfrm>
          <a:prstGeom prst="wedgeRoundRectCallout">
            <a:avLst>
              <a:gd name="adj1" fmla="val -68359"/>
              <a:gd name="adj2" fmla="val 22327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Bilder können </a:t>
            </a:r>
            <a:r>
              <a:rPr lang="de-DE" sz="1600" b="1" dirty="0">
                <a:solidFill>
                  <a:srgbClr val="FFFF00"/>
                </a:solidFill>
              </a:rPr>
              <a:t>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143000" y="-953928"/>
            <a:ext cx="6831378" cy="609354"/>
          </a:xfrm>
          <a:prstGeom prst="wedgeRoundRectCallout">
            <a:avLst>
              <a:gd name="adj1" fmla="val -20461"/>
              <a:gd name="adj2" fmla="val 9477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Dies ist eine optionale Abschlussfolie. Diese Folie kann benutzt werden, muss aber nicht. 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66924"/>
            <a:ext cx="2808575" cy="2665066"/>
          </a:xfrm>
        </p:spPr>
      </p:sp>
      <p:sp>
        <p:nvSpPr>
          <p:cNvPr id="2" name="Bildplatzhalter 1"/>
          <p:cNvSpPr>
            <a:spLocks noGrp="1"/>
          </p:cNvSpPr>
          <p:nvPr>
            <p:ph type="pic" sz="quarter" idx="21"/>
          </p:nvPr>
        </p:nvSpPr>
        <p:spPr>
          <a:xfrm>
            <a:off x="359427" y="2066924"/>
            <a:ext cx="2808575" cy="2665065"/>
          </a:xfrm>
        </p:spPr>
      </p:sp>
    </p:spTree>
    <p:extLst>
      <p:ext uri="{BB962C8B-B14F-4D97-AF65-F5344CB8AC3E}">
        <p14:creationId xmlns:p14="http://schemas.microsoft.com/office/powerpoint/2010/main" val="379608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Kohlenstoffvorrat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-2124575" y="801476"/>
            <a:ext cx="1742447" cy="1080120"/>
          </a:xfrm>
          <a:prstGeom prst="wedgeRoundRectCallout">
            <a:avLst>
              <a:gd name="adj1" fmla="val 65957"/>
              <a:gd name="adj2" fmla="val 3646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</a:t>
            </a:r>
            <a:r>
              <a:rPr lang="de-DE" sz="1200" dirty="0"/>
              <a:t> </a:t>
            </a:r>
            <a:r>
              <a:rPr lang="de-DE" sz="1600" b="1" dirty="0">
                <a:solidFill>
                  <a:srgbClr val="FFFF00"/>
                </a:solidFill>
              </a:rPr>
              <a:t>kann 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</a:t>
            </a:r>
            <a:r>
              <a:rPr lang="de-DE" sz="1200" b="1" dirty="0"/>
              <a:t> </a:t>
            </a:r>
            <a:r>
              <a:rPr lang="de-DE" sz="1600" b="1" dirty="0">
                <a:solidFill>
                  <a:srgbClr val="FFFF00"/>
                </a:solidFill>
              </a:rPr>
              <a:t>Master</a:t>
            </a:r>
            <a:r>
              <a:rPr lang="de-DE" sz="120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546989" y="1491630"/>
            <a:ext cx="1742447" cy="1662262"/>
          </a:xfrm>
          <a:prstGeom prst="wedgeRoundRectCallout">
            <a:avLst>
              <a:gd name="adj1" fmla="val -66217"/>
              <a:gd name="adj2" fmla="val 1737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9531433" y="1491630"/>
            <a:ext cx="1742447" cy="1662262"/>
          </a:xfrm>
          <a:prstGeom prst="wedgeRoundRectCallout">
            <a:avLst>
              <a:gd name="adj1" fmla="val -62692"/>
              <a:gd name="adj2" fmla="val -10701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</p:spTree>
    <p:extLst>
      <p:ext uri="{BB962C8B-B14F-4D97-AF65-F5344CB8AC3E}">
        <p14:creationId xmlns:p14="http://schemas.microsoft.com/office/powerpoint/2010/main" val="72548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Stickstoffvorrat: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 err="1"/>
              <a:t>Stickstoffgehalat</a:t>
            </a:r>
            <a:r>
              <a:rPr lang="de-DE" dirty="0"/>
              <a:t> </a:t>
            </a:r>
            <a:r>
              <a:rPr lang="de-DE" dirty="0" err="1"/>
              <a:t>variert</a:t>
            </a:r>
            <a:r>
              <a:rPr lang="de-DE" dirty="0"/>
              <a:t> stärker als Kohlenstoffgehalt in den einzelnen Biomassekompartimenten</a:t>
            </a:r>
          </a:p>
          <a:p>
            <a:pPr lvl="1"/>
            <a:r>
              <a:rPr lang="de-DE" dirty="0"/>
              <a:t>Berechnung des Stickstoffvorrates über die gesamte oberirdische Biomasse nicht möglich</a:t>
            </a:r>
          </a:p>
          <a:p>
            <a:pPr lvl="1"/>
            <a:r>
              <a:rPr lang="de-DE" dirty="0"/>
              <a:t>Die Biomassefunktionen der THGI &amp; BWI geben nur gesamte oberirdische Biomasse aus und erlauben keine Kompartimentierung</a:t>
            </a:r>
          </a:p>
          <a:p>
            <a:pPr marL="1620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Nachträgliche Aufteilung der Gesamtbiomasse nach TGHI&amp;BWI Funktionen nötig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sz="1600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-2124575" y="631348"/>
            <a:ext cx="1742447" cy="1662262"/>
          </a:xfrm>
          <a:prstGeom prst="wedgeRoundRectCallout">
            <a:avLst>
              <a:gd name="adj1" fmla="val 64782"/>
              <a:gd name="adj2" fmla="val 18602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2140131" y="631348"/>
            <a:ext cx="1742447" cy="1662262"/>
          </a:xfrm>
          <a:prstGeom prst="wedgeRoundRectCallout">
            <a:avLst>
              <a:gd name="adj1" fmla="val 64782"/>
              <a:gd name="adj2" fmla="val -65759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</p:spTree>
    <p:extLst>
      <p:ext uri="{BB962C8B-B14F-4D97-AF65-F5344CB8AC3E}">
        <p14:creationId xmlns:p14="http://schemas.microsoft.com/office/powerpoint/2010/main" val="26237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Stickstoffvorrat: Biomasse Kompartimente am Einzelbaum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Die nachträglich Kompartimentierung wurde an die </a:t>
            </a:r>
            <a:r>
              <a:rPr lang="de-DE" dirty="0" err="1"/>
              <a:t>kompartimentierung</a:t>
            </a:r>
            <a:r>
              <a:rPr lang="de-DE" dirty="0"/>
              <a:t> der Elementgehalte in Rumpf et al. 2018 angepasst</a:t>
            </a:r>
          </a:p>
          <a:p>
            <a:pPr>
              <a:lnSpc>
                <a:spcPct val="100000"/>
              </a:lnSpc>
            </a:pPr>
            <a:r>
              <a:rPr lang="de-DE" dirty="0"/>
              <a:t>Zur Auswahl standen nach demnach folgende Funktionen für die Biomasse in den erforderlichen Kompartimenten: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0" dirty="0" err="1"/>
              <a:t>Kändler</a:t>
            </a:r>
            <a:r>
              <a:rPr lang="de-DE" sz="1800" b="0" dirty="0"/>
              <a:t>, G. and B. Bösch (2012). Methodenentwicklung für die 3. Bundeswaldinventur: Modul 3 Überprüfung und Neukonzeption einer Biomassefunktion – Abschlussbericht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0" dirty="0"/>
              <a:t>Christian </a:t>
            </a:r>
            <a:r>
              <a:rPr lang="de-DE" sz="1800" b="0" dirty="0" err="1"/>
              <a:t>Vonderach</a:t>
            </a:r>
            <a:r>
              <a:rPr lang="de-DE" sz="1800" b="0" dirty="0"/>
              <a:t> (2018). Forstliche Versuchs- und Forschungsanstalt Baden-Württemberg. Biomassefunktionen an BWI-Punkten.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b="0" dirty="0"/>
              <a:t>Eine Kombination von Biomasseformeln aus Wirth (2004) und </a:t>
            </a:r>
            <a:r>
              <a:rPr lang="de-DE" sz="1800" b="0" dirty="0" err="1"/>
              <a:t>Wutzler</a:t>
            </a:r>
            <a:r>
              <a:rPr lang="de-DE" sz="1800" b="0" dirty="0"/>
              <a:t> (2008) für Nadel- bzw. Laubholz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sz="1600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-2124575" y="631348"/>
            <a:ext cx="1742447" cy="1662262"/>
          </a:xfrm>
          <a:prstGeom prst="wedgeRoundRectCallout">
            <a:avLst>
              <a:gd name="adj1" fmla="val 64782"/>
              <a:gd name="adj2" fmla="val 18602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2140131" y="631348"/>
            <a:ext cx="1742447" cy="1662262"/>
          </a:xfrm>
          <a:prstGeom prst="wedgeRoundRectCallout">
            <a:avLst>
              <a:gd name="adj1" fmla="val 64782"/>
              <a:gd name="adj2" fmla="val -65759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</p:spTree>
    <p:extLst>
      <p:ext uri="{BB962C8B-B14F-4D97-AF65-F5344CB8AC3E}">
        <p14:creationId xmlns:p14="http://schemas.microsoft.com/office/powerpoint/2010/main" val="24438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Berechnungsmethoden für </a:t>
            </a:r>
            <a:r>
              <a:rPr lang="de-DE" dirty="0" err="1"/>
              <a:t>Biomassenkompartiente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82767B-B9A5-4BBA-8C04-BE1A07326B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1" y="1457445"/>
            <a:ext cx="1588504" cy="26444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BA85B1-0743-4BC7-B320-8D7ED1AC7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55090" y="2597920"/>
            <a:ext cx="395934" cy="3697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B4E8365-2040-4CA9-9EEC-6A8C95F106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71" t="9056" r="14537" b="4012"/>
          <a:stretch/>
        </p:blipFill>
        <p:spPr>
          <a:xfrm>
            <a:off x="2977295" y="966888"/>
            <a:ext cx="939528" cy="8056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8147A4-09B4-47A5-AED0-55DBE48005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>
            <a:off x="3782345" y="1890841"/>
            <a:ext cx="367012" cy="9353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59ADD75-42DA-4F6A-95B6-66DF236ED3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56" t="5108" r="2437" b="3735"/>
          <a:stretch/>
        </p:blipFill>
        <p:spPr>
          <a:xfrm>
            <a:off x="3083913" y="1839181"/>
            <a:ext cx="700221" cy="105470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35F8281-105C-41B4-8940-3136B0B1F4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234" t="21855" r="26547" b="15610"/>
          <a:stretch/>
        </p:blipFill>
        <p:spPr>
          <a:xfrm>
            <a:off x="3269431" y="3177983"/>
            <a:ext cx="294309" cy="31270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721C4D4-A7B2-4D4C-96DB-3059C8876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708" y="3759905"/>
            <a:ext cx="1083426" cy="82212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13899A-E30F-49B5-B0A7-55E340294D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 flipH="1">
            <a:off x="2710645" y="1832949"/>
            <a:ext cx="368876" cy="94007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DB75B08-F07E-4333-9DB6-5A5D1F8D83A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35930" y="2912179"/>
            <a:ext cx="367012" cy="20478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719EC1A-DF41-484A-8C5D-1F10386DFA5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22657" y="3501852"/>
            <a:ext cx="401481" cy="224017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7F86C4DD-7976-43CA-9B2A-9D3CFF1D82A3}"/>
              </a:ext>
            </a:extLst>
          </p:cNvPr>
          <p:cNvSpPr txBox="1"/>
          <p:nvPr/>
        </p:nvSpPr>
        <p:spPr>
          <a:xfrm>
            <a:off x="4341792" y="1181673"/>
            <a:ext cx="1461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Blatt-/Nadelmasse (</a:t>
            </a:r>
            <a:r>
              <a:rPr lang="de-DE" sz="1200" i="1" dirty="0" err="1">
                <a:solidFill>
                  <a:schemeClr val="tx2"/>
                </a:solidFill>
              </a:rPr>
              <a:t>fB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4CB6AFF-916A-4566-B305-242F1D9A9BCA}"/>
              </a:ext>
            </a:extLst>
          </p:cNvPr>
          <p:cNvSpPr txBox="1"/>
          <p:nvPr/>
        </p:nvSpPr>
        <p:spPr>
          <a:xfrm>
            <a:off x="4341792" y="1841108"/>
            <a:ext cx="29742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Nichtderbholz</a:t>
            </a:r>
            <a:r>
              <a:rPr lang="de-DE" sz="1200" dirty="0">
                <a:solidFill>
                  <a:schemeClr val="tx2"/>
                </a:solidFill>
              </a:rPr>
              <a:t>  (</a:t>
            </a:r>
            <a:r>
              <a:rPr lang="de-DE" sz="1200" i="1" dirty="0" err="1">
                <a:solidFill>
                  <a:schemeClr val="tx2"/>
                </a:solidFill>
              </a:rPr>
              <a:t>fwbB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000" dirty="0">
                <a:solidFill>
                  <a:schemeClr val="tx2"/>
                </a:solidFill>
              </a:rPr>
              <a:t>Biomasse mit D &lt;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r>
              <a:rPr lang="de-DE" sz="1000" dirty="0">
                <a:solidFill>
                  <a:schemeClr val="tx2"/>
                </a:solidFill>
              </a:rPr>
              <a:t> inkl. Rinde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A648C5A-12E3-4015-9B4E-2D02A47E1877}"/>
              </a:ext>
            </a:extLst>
          </p:cNvPr>
          <p:cNvSpPr txBox="1"/>
          <p:nvPr/>
        </p:nvSpPr>
        <p:spPr>
          <a:xfrm>
            <a:off x="4341792" y="2346655"/>
            <a:ext cx="248713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 </a:t>
            </a:r>
            <a:r>
              <a:rPr lang="de-DE" sz="1200" i="1" dirty="0" err="1">
                <a:solidFill>
                  <a:schemeClr val="tx2"/>
                </a:solidFill>
              </a:rPr>
              <a:t>swB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BBDEE5-3351-4587-9AE5-98A43080C6BA}"/>
              </a:ext>
            </a:extLst>
          </p:cNvPr>
          <p:cNvSpPr txBox="1"/>
          <p:nvPr/>
        </p:nvSpPr>
        <p:spPr>
          <a:xfrm>
            <a:off x="4341792" y="3165057"/>
            <a:ext cx="348327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 (</a:t>
            </a:r>
            <a:r>
              <a:rPr lang="de-DE" sz="1200" i="1" dirty="0" err="1">
                <a:solidFill>
                  <a:schemeClr val="tx2"/>
                </a:solidFill>
              </a:rPr>
              <a:t>stB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Oberirdische holzige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51CEB6D-12E6-4FB0-A71C-47913FED9BC4}"/>
              </a:ext>
            </a:extLst>
          </p:cNvPr>
          <p:cNvSpPr txBox="1"/>
          <p:nvPr/>
        </p:nvSpPr>
        <p:spPr>
          <a:xfrm>
            <a:off x="4341792" y="4094020"/>
            <a:ext cx="17513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Unterirdische Biomasse (</a:t>
            </a:r>
            <a:r>
              <a:rPr lang="de-DE" sz="1200" i="1" dirty="0" err="1">
                <a:solidFill>
                  <a:schemeClr val="tx2"/>
                </a:solidFill>
              </a:rPr>
              <a:t>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CAF12D6-1FD4-48C1-8272-B8783097CCE0}"/>
              </a:ext>
            </a:extLst>
          </p:cNvPr>
          <p:cNvSpPr txBox="1"/>
          <p:nvPr/>
        </p:nvSpPr>
        <p:spPr>
          <a:xfrm>
            <a:off x="4341792" y="2717004"/>
            <a:ext cx="290985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Derbholzrinde </a:t>
            </a:r>
            <a:r>
              <a:rPr lang="de-DE" sz="1200" i="1" dirty="0" err="1">
                <a:solidFill>
                  <a:schemeClr val="tx2"/>
                </a:solidFill>
              </a:rPr>
              <a:t>swbB</a:t>
            </a:r>
            <a:endParaRPr lang="de-DE" sz="1200" i="1" dirty="0">
              <a:solidFill>
                <a:schemeClr val="tx2"/>
              </a:solidFill>
            </a:endParaRPr>
          </a:p>
          <a:p>
            <a:r>
              <a:rPr lang="de-DE" sz="1000" dirty="0">
                <a:solidFill>
                  <a:schemeClr val="tx2"/>
                </a:solidFill>
              </a:rPr>
              <a:t>Rinde holziger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237D7-D718-4C0D-9E90-611B3BCB3343}"/>
              </a:ext>
            </a:extLst>
          </p:cNvPr>
          <p:cNvSpPr txBox="1"/>
          <p:nvPr/>
        </p:nvSpPr>
        <p:spPr>
          <a:xfrm>
            <a:off x="4341792" y="3530685"/>
            <a:ext cx="348327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Stockrinde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stbB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oberirdischer holziger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A621519-FECB-4C0D-8826-B9FEF0636493}"/>
              </a:ext>
            </a:extLst>
          </p:cNvPr>
          <p:cNvSpPr txBox="1"/>
          <p:nvPr/>
        </p:nvSpPr>
        <p:spPr>
          <a:xfrm>
            <a:off x="279110" y="1193588"/>
            <a:ext cx="2125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Gesamtbiomasse Einzelbaum B</a:t>
            </a:r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89F5BE65-7345-45A1-A91B-D349397750BB}"/>
              </a:ext>
            </a:extLst>
          </p:cNvPr>
          <p:cNvSpPr/>
          <p:nvPr/>
        </p:nvSpPr>
        <p:spPr>
          <a:xfrm>
            <a:off x="7715942" y="1078756"/>
            <a:ext cx="401480" cy="2985988"/>
          </a:xfrm>
          <a:prstGeom prst="rightBrace">
            <a:avLst>
              <a:gd name="adj1" fmla="val 0"/>
              <a:gd name="adj2" fmla="val 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EA4A0-C698-4ABF-97B8-873AE7738AEF}"/>
              </a:ext>
            </a:extLst>
          </p:cNvPr>
          <p:cNvSpPr txBox="1"/>
          <p:nvPr/>
        </p:nvSpPr>
        <p:spPr>
          <a:xfrm>
            <a:off x="8153552" y="1556554"/>
            <a:ext cx="78229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Ober-irdische Biomasse </a:t>
            </a:r>
          </a:p>
          <a:p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aB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1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4B328-EA37-4D83-9818-2D04FA86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nachträgliche Kompartimentierung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67B40ED-1C5D-4512-8978-948D3F056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66281"/>
              </p:ext>
            </p:extLst>
          </p:nvPr>
        </p:nvGraphicFramePr>
        <p:xfrm>
          <a:off x="627734" y="1301500"/>
          <a:ext cx="7888531" cy="2943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964">
                  <a:extLst>
                    <a:ext uri="{9D8B030D-6E8A-4147-A177-3AD203B41FA5}">
                      <a16:colId xmlns:a16="http://schemas.microsoft.com/office/drawing/2014/main" val="1989556968"/>
                    </a:ext>
                  </a:extLst>
                </a:gridCol>
                <a:gridCol w="430116">
                  <a:extLst>
                    <a:ext uri="{9D8B030D-6E8A-4147-A177-3AD203B41FA5}">
                      <a16:colId xmlns:a16="http://schemas.microsoft.com/office/drawing/2014/main" val="1803699001"/>
                    </a:ext>
                  </a:extLst>
                </a:gridCol>
                <a:gridCol w="934589">
                  <a:extLst>
                    <a:ext uri="{9D8B030D-6E8A-4147-A177-3AD203B41FA5}">
                      <a16:colId xmlns:a16="http://schemas.microsoft.com/office/drawing/2014/main" val="169976361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799389530"/>
                    </a:ext>
                  </a:extLst>
                </a:gridCol>
                <a:gridCol w="823866">
                  <a:extLst>
                    <a:ext uri="{9D8B030D-6E8A-4147-A177-3AD203B41FA5}">
                      <a16:colId xmlns:a16="http://schemas.microsoft.com/office/drawing/2014/main" val="88654778"/>
                    </a:ext>
                  </a:extLst>
                </a:gridCol>
                <a:gridCol w="425513">
                  <a:extLst>
                    <a:ext uri="{9D8B030D-6E8A-4147-A177-3AD203B41FA5}">
                      <a16:colId xmlns:a16="http://schemas.microsoft.com/office/drawing/2014/main" val="121305226"/>
                    </a:ext>
                  </a:extLst>
                </a:gridCol>
                <a:gridCol w="597477">
                  <a:extLst>
                    <a:ext uri="{9D8B030D-6E8A-4147-A177-3AD203B41FA5}">
                      <a16:colId xmlns:a16="http://schemas.microsoft.com/office/drawing/2014/main" val="1932592102"/>
                    </a:ext>
                  </a:extLst>
                </a:gridCol>
                <a:gridCol w="561365">
                  <a:extLst>
                    <a:ext uri="{9D8B030D-6E8A-4147-A177-3AD203B41FA5}">
                      <a16:colId xmlns:a16="http://schemas.microsoft.com/office/drawing/2014/main" val="432014568"/>
                    </a:ext>
                  </a:extLst>
                </a:gridCol>
                <a:gridCol w="443620">
                  <a:extLst>
                    <a:ext uri="{9D8B030D-6E8A-4147-A177-3AD203B41FA5}">
                      <a16:colId xmlns:a16="http://schemas.microsoft.com/office/drawing/2014/main" val="2556041892"/>
                    </a:ext>
                  </a:extLst>
                </a:gridCol>
                <a:gridCol w="389299">
                  <a:extLst>
                    <a:ext uri="{9D8B030D-6E8A-4147-A177-3AD203B41FA5}">
                      <a16:colId xmlns:a16="http://schemas.microsoft.com/office/drawing/2014/main" val="2577390124"/>
                    </a:ext>
                  </a:extLst>
                </a:gridCol>
                <a:gridCol w="407407">
                  <a:extLst>
                    <a:ext uri="{9D8B030D-6E8A-4147-A177-3AD203B41FA5}">
                      <a16:colId xmlns:a16="http://schemas.microsoft.com/office/drawing/2014/main" val="43290940"/>
                    </a:ext>
                  </a:extLst>
                </a:gridCol>
              </a:tblGrid>
              <a:tr h="454872">
                <a:tc>
                  <a:txBody>
                    <a:bodyPr/>
                    <a:lstStyle/>
                    <a:p>
                      <a:r>
                        <a:rPr lang="de-DE" sz="1200" dirty="0"/>
                        <a:t>Kompartiment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1200" dirty="0"/>
                        <a:t>THGI &amp; BWI (Röhling, Riedel)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TapeS</a:t>
                      </a:r>
                      <a:r>
                        <a:rPr lang="de-DE" sz="1200" dirty="0"/>
                        <a:t> </a:t>
                      </a:r>
                    </a:p>
                    <a:p>
                      <a:r>
                        <a:rPr lang="de-DE" sz="1200" dirty="0"/>
                        <a:t>(</a:t>
                      </a:r>
                      <a:r>
                        <a:rPr lang="de-DE" sz="1200" dirty="0" err="1"/>
                        <a:t>Kändler</a:t>
                      </a:r>
                      <a:r>
                        <a:rPr lang="de-DE" sz="1200" dirty="0"/>
                        <a:t> &amp; Bösch)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Vondernach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Wutlzer</a:t>
                      </a:r>
                      <a:r>
                        <a:rPr lang="de-DE" sz="1200" dirty="0"/>
                        <a:t> (2008)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/>
                        <a:t>Wirth (2004)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73612"/>
                  </a:ext>
                </a:extLst>
              </a:tr>
              <a:tr h="242116">
                <a:tc>
                  <a:txBody>
                    <a:bodyPr/>
                    <a:lstStyle/>
                    <a:p>
                      <a:r>
                        <a:rPr lang="de-DE" sz="1200" dirty="0"/>
                        <a:t>Laub-/Nadelholz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154616"/>
                  </a:ext>
                </a:extLst>
              </a:tr>
              <a:tr h="248453">
                <a:tc>
                  <a:txBody>
                    <a:bodyPr/>
                    <a:lstStyle/>
                    <a:p>
                      <a:r>
                        <a:rPr lang="de-DE" sz="1200" dirty="0"/>
                        <a:t>Oberirdische Biomasse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216176"/>
                  </a:ext>
                </a:extLst>
              </a:tr>
              <a:tr h="263844">
                <a:tc>
                  <a:txBody>
                    <a:bodyPr/>
                    <a:lstStyle/>
                    <a:p>
                      <a:r>
                        <a:rPr lang="de-DE" sz="1200" dirty="0"/>
                        <a:t>Blatt-/Nadelmasse </a:t>
                      </a:r>
                      <a:r>
                        <a:rPr lang="de-DE" sz="1200" dirty="0" err="1"/>
                        <a:t>fB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599639"/>
                  </a:ext>
                </a:extLst>
              </a:tr>
              <a:tr h="197754">
                <a:tc>
                  <a:txBody>
                    <a:bodyPr/>
                    <a:lstStyle/>
                    <a:p>
                      <a:r>
                        <a:rPr lang="de-DE" sz="1200" dirty="0"/>
                        <a:t>Nichtderbholz inkl. Rinde </a:t>
                      </a:r>
                      <a:r>
                        <a:rPr lang="de-DE" sz="1200" dirty="0" err="1"/>
                        <a:t>fwbB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751266"/>
                  </a:ext>
                </a:extLst>
              </a:tr>
              <a:tr h="258412">
                <a:tc>
                  <a:txBody>
                    <a:bodyPr/>
                    <a:lstStyle/>
                    <a:p>
                      <a:r>
                        <a:rPr lang="de-DE" sz="1200" dirty="0"/>
                        <a:t>Derbholz </a:t>
                      </a:r>
                      <a:r>
                        <a:rPr lang="de-DE" sz="1200" dirty="0" err="1"/>
                        <a:t>swB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889610"/>
                  </a:ext>
                </a:extLst>
              </a:tr>
              <a:tr h="255696">
                <a:tc>
                  <a:txBody>
                    <a:bodyPr/>
                    <a:lstStyle/>
                    <a:p>
                      <a:r>
                        <a:rPr lang="de-DE" sz="1200" dirty="0"/>
                        <a:t>Derbholzrinde </a:t>
                      </a:r>
                      <a:r>
                        <a:rPr lang="de-DE" sz="1200" dirty="0" err="1"/>
                        <a:t>swbB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104956"/>
                  </a:ext>
                </a:extLst>
              </a:tr>
              <a:tr h="262033">
                <a:tc>
                  <a:txBody>
                    <a:bodyPr/>
                    <a:lstStyle/>
                    <a:p>
                      <a:r>
                        <a:rPr lang="de-DE" sz="1200" dirty="0"/>
                        <a:t>Stock </a:t>
                      </a:r>
                      <a:r>
                        <a:rPr lang="de-DE" sz="1200" dirty="0" err="1"/>
                        <a:t>stB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23474"/>
                  </a:ext>
                </a:extLst>
              </a:tr>
              <a:tr h="241210">
                <a:tc>
                  <a:txBody>
                    <a:bodyPr/>
                    <a:lstStyle/>
                    <a:p>
                      <a:r>
                        <a:rPr lang="de-DE" sz="1200" dirty="0"/>
                        <a:t>Stockrinde </a:t>
                      </a:r>
                      <a:r>
                        <a:rPr lang="de-DE" sz="1200" dirty="0" err="1"/>
                        <a:t>stbB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917526"/>
                  </a:ext>
                </a:extLst>
              </a:tr>
              <a:tr h="292167">
                <a:tc>
                  <a:txBody>
                    <a:bodyPr/>
                    <a:lstStyle/>
                    <a:p>
                      <a:r>
                        <a:rPr lang="de-DE" sz="1200" dirty="0"/>
                        <a:t>Unterirdische Biomasse </a:t>
                      </a:r>
                      <a:r>
                        <a:rPr lang="de-DE" sz="1200" dirty="0" err="1"/>
                        <a:t>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02371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CA61B712-A2A9-415B-8B8D-51493848F076}"/>
              </a:ext>
            </a:extLst>
          </p:cNvPr>
          <p:cNvSpPr/>
          <p:nvPr/>
        </p:nvSpPr>
        <p:spPr>
          <a:xfrm>
            <a:off x="4318503" y="2299580"/>
            <a:ext cx="534156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91295F-B0B8-4E84-9C56-BC2965E95503}"/>
              </a:ext>
            </a:extLst>
          </p:cNvPr>
          <p:cNvSpPr/>
          <p:nvPr/>
        </p:nvSpPr>
        <p:spPr>
          <a:xfrm>
            <a:off x="5665959" y="2299580"/>
            <a:ext cx="463236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56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29177"/>
              </p:ext>
            </p:extLst>
          </p:nvPr>
        </p:nvGraphicFramePr>
        <p:xfrm>
          <a:off x="258363" y="1770120"/>
          <a:ext cx="8591739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18934"/>
              </p:ext>
            </p:extLst>
          </p:nvPr>
        </p:nvGraphicFramePr>
        <p:xfrm>
          <a:off x="360000" y="2833136"/>
          <a:ext cx="8370697" cy="16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4234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6255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17283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86008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316871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086416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353085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050202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769544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325925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GHG </a:t>
                      </a:r>
                      <a:r>
                        <a:rPr lang="de-DE" sz="1500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swB</a:t>
                      </a:r>
                      <a:endParaRPr lang="de-DE" sz="15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(ext </a:t>
                      </a:r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ext </a:t>
                      </a:r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ext </a:t>
                      </a:r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ext </a:t>
                      </a:r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ext </a:t>
                      </a:r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5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5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(ext </a:t>
                      </a:r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ext </a:t>
                      </a:r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GHG </a:t>
                      </a:r>
                      <a:r>
                        <a:rPr lang="de-DE" sz="1500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swb</a:t>
                      </a:r>
                      <a:endParaRPr lang="de-DE" sz="15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ext </a:t>
                      </a:r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ext </a:t>
                      </a:r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500" b="1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fwbB</a:t>
                      </a:r>
                      <a:endParaRPr lang="de-DE" sz="15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(</a:t>
                      </a:r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5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5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GHG </a:t>
                      </a:r>
                      <a:r>
                        <a:rPr lang="de-DE" sz="15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swb</a:t>
                      </a:r>
                      <a:r>
                        <a:rPr lang="de-DE" sz="15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ext </a:t>
                      </a:r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ext </a:t>
                      </a:r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GHG </a:t>
                      </a:r>
                      <a:r>
                        <a:rPr lang="de-DE" sz="1500" b="1" dirty="0" err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fB</a:t>
                      </a:r>
                      <a:endParaRPr lang="de-DE" sz="15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(</a:t>
                      </a:r>
                      <a:r>
                        <a:rPr lang="de-DE" sz="1500" b="1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fwbB</a:t>
                      </a:r>
                      <a:endParaRPr lang="de-DE" sz="15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5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5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GHG </a:t>
                      </a:r>
                      <a:r>
                        <a:rPr lang="de-DE" sz="15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swb</a:t>
                      </a:r>
                      <a:r>
                        <a:rPr lang="de-DE" sz="15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ext </a:t>
                      </a:r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ext </a:t>
                      </a:r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5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5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5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  <p:sp>
        <p:nvSpPr>
          <p:cNvPr id="13" name="Pfeil: nach rechts gekrümmt 12">
            <a:extLst>
              <a:ext uri="{FF2B5EF4-FFF2-40B4-BE49-F238E27FC236}">
                <a16:creationId xmlns:a16="http://schemas.microsoft.com/office/drawing/2014/main" id="{A868E91B-995B-411C-80A7-53C97A950820}"/>
              </a:ext>
            </a:extLst>
          </p:cNvPr>
          <p:cNvSpPr/>
          <p:nvPr/>
        </p:nvSpPr>
        <p:spPr>
          <a:xfrm>
            <a:off x="213438" y="2951433"/>
            <a:ext cx="191486" cy="3530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Pfeil: nach rechts gekrümmt 13">
            <a:extLst>
              <a:ext uri="{FF2B5EF4-FFF2-40B4-BE49-F238E27FC236}">
                <a16:creationId xmlns:a16="http://schemas.microsoft.com/office/drawing/2014/main" id="{1938A302-144C-4862-9D0D-E830D274EDB7}"/>
              </a:ext>
            </a:extLst>
          </p:cNvPr>
          <p:cNvSpPr/>
          <p:nvPr/>
        </p:nvSpPr>
        <p:spPr>
          <a:xfrm>
            <a:off x="221817" y="3318696"/>
            <a:ext cx="191486" cy="3530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Pfeil: nach rechts gekrümmt 14">
            <a:extLst>
              <a:ext uri="{FF2B5EF4-FFF2-40B4-BE49-F238E27FC236}">
                <a16:creationId xmlns:a16="http://schemas.microsoft.com/office/drawing/2014/main" id="{C80E9D03-1CF6-4C78-B3DD-C84643C44558}"/>
              </a:ext>
            </a:extLst>
          </p:cNvPr>
          <p:cNvSpPr/>
          <p:nvPr/>
        </p:nvSpPr>
        <p:spPr>
          <a:xfrm>
            <a:off x="213438" y="3688973"/>
            <a:ext cx="191486" cy="3530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31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Boxplots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-2124575" y="801476"/>
            <a:ext cx="1742447" cy="1080120"/>
          </a:xfrm>
          <a:prstGeom prst="wedgeRoundRectCallout">
            <a:avLst>
              <a:gd name="adj1" fmla="val 65957"/>
              <a:gd name="adj2" fmla="val 3646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</a:t>
            </a:r>
            <a:r>
              <a:rPr lang="de-DE" sz="1200" dirty="0"/>
              <a:t> </a:t>
            </a:r>
            <a:r>
              <a:rPr lang="de-DE" sz="1600" b="1" dirty="0">
                <a:solidFill>
                  <a:srgbClr val="FFFF00"/>
                </a:solidFill>
              </a:rPr>
              <a:t>kann 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9546989" y="1491630"/>
            <a:ext cx="1742447" cy="1662262"/>
          </a:xfrm>
          <a:prstGeom prst="wedgeRoundRectCallout">
            <a:avLst>
              <a:gd name="adj1" fmla="val -66217"/>
              <a:gd name="adj2" fmla="val 1737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9531433" y="1491630"/>
            <a:ext cx="1742447" cy="1662262"/>
          </a:xfrm>
          <a:prstGeom prst="wedgeRoundRectCallout">
            <a:avLst>
              <a:gd name="adj1" fmla="val -62692"/>
              <a:gd name="adj2" fmla="val -10701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762546A8-665D-44FF-95BF-E2BFF1F776B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10" r="1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96114"/>
      </p:ext>
    </p:extLst>
  </p:cSld>
  <p:clrMapOvr>
    <a:masterClrMapping/>
  </p:clrMapOvr>
</p:sld>
</file>

<file path=ppt/theme/theme1.xml><?xml version="1.0" encoding="utf-8"?>
<a:theme xmlns:a="http://schemas.openxmlformats.org/drawingml/2006/main" name="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0B665ED9-0009-4EDC-A56B-453A4B3FDB85}"/>
    </a:ext>
  </a:extLst>
</a:theme>
</file>

<file path=ppt/theme/theme2.xml><?xml version="1.0" encoding="utf-8"?>
<a:theme xmlns:a="http://schemas.openxmlformats.org/drawingml/2006/main" name="1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90C6F034-E303-467F-817A-09CC6B6F5441}"/>
    </a:ext>
  </a:extLst>
</a:theme>
</file>

<file path=ppt/theme/theme3.xml><?xml version="1.0" encoding="utf-8"?>
<a:theme xmlns:a="http://schemas.openxmlformats.org/drawingml/2006/main" name="2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81667AC8-B858-4B9F-A45F-D59BE030F578}"/>
    </a:ext>
  </a:extLst>
</a:theme>
</file>

<file path=ppt/theme/theme4.xml><?xml version="1.0" encoding="utf-8"?>
<a:theme xmlns:a="http://schemas.openxmlformats.org/drawingml/2006/main" name="Thünen rot">
  <a:themeElements>
    <a:clrScheme name="THÜNEN Sekund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4B3228"/>
      </a:accent2>
      <a:accent3>
        <a:srgbClr val="AF0A19"/>
      </a:accent3>
      <a:accent4>
        <a:srgbClr val="E10019"/>
      </a:accent4>
      <a:accent5>
        <a:srgbClr val="E17D00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EB9A7BE8-540E-455A-90D0-B5DBFDDE8963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Thünen_Präsentationsvorlage_16-9</Template>
  <TotalTime>0</TotalTime>
  <Words>1703</Words>
  <Application>Microsoft Office PowerPoint</Application>
  <PresentationFormat>Bildschirmpräsentation (16:9)</PresentationFormat>
  <Paragraphs>292</Paragraphs>
  <Slides>22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Arial</vt:lpstr>
      <vt:lpstr>Calibri</vt:lpstr>
      <vt:lpstr>Symbol</vt:lpstr>
      <vt:lpstr>Wingdings</vt:lpstr>
      <vt:lpstr>Thünen blau</vt:lpstr>
      <vt:lpstr>1_Thünen blau</vt:lpstr>
      <vt:lpstr>2_Thünen blau</vt:lpstr>
      <vt:lpstr>Thünen rot</vt:lpstr>
      <vt:lpstr>PowerPoint-Präsentation</vt:lpstr>
      <vt:lpstr>PowerPoint-Präsentation</vt:lpstr>
      <vt:lpstr>Kohlenstoffvorrat</vt:lpstr>
      <vt:lpstr>Stickstoffvorrat: Nachträgliche Kompartimentierung</vt:lpstr>
      <vt:lpstr>Stickstoffvorrat: Biomasse Kompartimente am Einzelbaum</vt:lpstr>
      <vt:lpstr>Vergleich der Berechnungsmethoden für Biomassenkompartiente </vt:lpstr>
      <vt:lpstr>Vorgehen nachträgliche Kompartimentierung</vt:lpstr>
      <vt:lpstr>Berechnung</vt:lpstr>
      <vt:lpstr>Methodenvergleich nachträgliche Kompartimentierung</vt:lpstr>
      <vt:lpstr>Methodenvergleich nachträgliche Kompartimentierung</vt:lpstr>
      <vt:lpstr>Methodenvergleich nachträgliche Kompartimentierung</vt:lpstr>
      <vt:lpstr>Methodenvergleich nachträgliche Kompartimentierung</vt:lpstr>
      <vt:lpstr>Methodenvergleich nachträgliche Kompartimentierung</vt:lpstr>
      <vt:lpstr>Methodenvergleich nachträgliche Kompartimentierung</vt:lpstr>
      <vt:lpstr>Methodenvergleich nachträgliche Kompartimentierung</vt:lpstr>
      <vt:lpstr>Methodenvergleich nachträgliche Kompartimentierung</vt:lpstr>
      <vt:lpstr>Methodenvergleich nachträgliche Kompartimentierung</vt:lpstr>
      <vt:lpstr>Fatzit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Henriette Gercken</dc:creator>
  <cp:lastModifiedBy>Henriette Gercken</cp:lastModifiedBy>
  <cp:revision>37</cp:revision>
  <cp:lastPrinted>2018-11-09T14:22:47Z</cp:lastPrinted>
  <dcterms:created xsi:type="dcterms:W3CDTF">2023-04-02T15:59:26Z</dcterms:created>
  <dcterms:modified xsi:type="dcterms:W3CDTF">2023-04-04T12:18:23Z</dcterms:modified>
</cp:coreProperties>
</file>