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0"/>
  </p:notesMasterIdLst>
  <p:handoutMasterIdLst>
    <p:handoutMasterId r:id="rId21"/>
  </p:handoutMasterIdLst>
  <p:sldIdLst>
    <p:sldId id="294" r:id="rId5"/>
    <p:sldId id="287" r:id="rId6"/>
    <p:sldId id="314" r:id="rId7"/>
    <p:sldId id="296" r:id="rId8"/>
    <p:sldId id="310" r:id="rId9"/>
    <p:sldId id="302" r:id="rId10"/>
    <p:sldId id="297" r:id="rId11"/>
    <p:sldId id="312" r:id="rId12"/>
    <p:sldId id="315" r:id="rId13"/>
    <p:sldId id="316" r:id="rId14"/>
    <p:sldId id="318" r:id="rId15"/>
    <p:sldId id="317" r:id="rId16"/>
    <p:sldId id="307" r:id="rId17"/>
    <p:sldId id="309" r:id="rId18"/>
    <p:sldId id="303" r:id="rId19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5" autoAdjust="0"/>
  </p:normalViewPr>
  <p:slideViewPr>
    <p:cSldViewPr snapToGrid="0" snapToObjects="1">
      <p:cViewPr varScale="1">
        <p:scale>
          <a:sx n="161" d="100"/>
          <a:sy n="161" d="100"/>
        </p:scale>
        <p:origin x="210" y="132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06.04.2023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7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86954" y="856197"/>
            <a:ext cx="1797907" cy="3882266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E54CE676-35E5-4222-9198-D61C08CEA7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432" y="856197"/>
            <a:ext cx="6670691" cy="3882266"/>
          </a:xfrm>
        </p:spPr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Titel des Vortrages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43693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8057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902233"/>
            <a:ext cx="8303837" cy="49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F3C67B8-F8A8-49A0-A3C4-43378A2FA39A}"/>
              </a:ext>
            </a:extLst>
          </p:cNvPr>
          <p:cNvCxnSpPr>
            <a:cxnSpLocks/>
          </p:cNvCxnSpPr>
          <p:nvPr/>
        </p:nvCxnSpPr>
        <p:spPr>
          <a:xfrm>
            <a:off x="932213" y="3374909"/>
            <a:ext cx="5025666" cy="236789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7208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989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4165354"/>
            <a:ext cx="8303837" cy="17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FBC07D5-3A56-494A-B8BC-B7014C33DFF6}"/>
              </a:ext>
            </a:extLst>
          </p:cNvPr>
          <p:cNvCxnSpPr>
            <a:cxnSpLocks/>
          </p:cNvCxnSpPr>
          <p:nvPr/>
        </p:nvCxnSpPr>
        <p:spPr>
          <a:xfrm>
            <a:off x="932213" y="3636173"/>
            <a:ext cx="3699164" cy="232922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2580"/>
              </p:ext>
            </p:extLst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3912921"/>
            <a:ext cx="2357252" cy="201881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0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4D4B588-B853-4A0C-8D4F-3F1772A451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844473"/>
            <a:ext cx="6726581" cy="3914793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i="1" dirty="0"/>
              <a:t>Fig 2</a:t>
            </a:r>
            <a:r>
              <a:rPr lang="de-DE" sz="1000" i="1" dirty="0"/>
              <a:t>: Mean </a:t>
            </a:r>
            <a:r>
              <a:rPr lang="de-DE" sz="1000" i="1" dirty="0" err="1"/>
              <a:t>singel</a:t>
            </a:r>
            <a:r>
              <a:rPr lang="de-DE" sz="1000" i="1" dirty="0"/>
              <a:t> </a:t>
            </a:r>
            <a:r>
              <a:rPr lang="de-DE" sz="1000" i="1" dirty="0" err="1"/>
              <a:t>tree</a:t>
            </a:r>
            <a:r>
              <a:rPr lang="de-DE" sz="1000" i="1" dirty="0"/>
              <a:t>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in kg per </a:t>
            </a:r>
            <a:r>
              <a:rPr lang="de-DE" sz="1000" i="1" dirty="0" err="1"/>
              <a:t>plot</a:t>
            </a:r>
            <a:r>
              <a:rPr lang="de-DE" sz="1000" i="1" dirty="0"/>
              <a:t> and </a:t>
            </a:r>
            <a:r>
              <a:rPr lang="de-DE" sz="1000" i="1" dirty="0" err="1"/>
              <a:t>species</a:t>
            </a:r>
            <a:r>
              <a:rPr lang="de-DE" sz="1000" i="1" dirty="0"/>
              <a:t>, (1) </a:t>
            </a:r>
            <a:r>
              <a:rPr lang="de-DE" sz="1000" i="1" dirty="0" err="1"/>
              <a:t>separated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compartiment</a:t>
            </a:r>
            <a:r>
              <a:rPr lang="de-DE" sz="1000" i="1" dirty="0"/>
              <a:t> and(2) </a:t>
            </a:r>
            <a:r>
              <a:rPr lang="de-DE" sz="1000" i="1" dirty="0" err="1"/>
              <a:t>summed</a:t>
            </a:r>
            <a:r>
              <a:rPr lang="de-DE" sz="1000" i="1" dirty="0"/>
              <a:t> </a:t>
            </a:r>
            <a:r>
              <a:rPr lang="de-DE" sz="1000" i="1" dirty="0" err="1"/>
              <a:t>up</a:t>
            </a:r>
            <a:r>
              <a:rPr lang="de-DE" sz="1000" i="1" dirty="0"/>
              <a:t> (</a:t>
            </a:r>
            <a:r>
              <a:rPr lang="de-DE" sz="1000" i="1" dirty="0" err="1"/>
              <a:t>tot_ab</a:t>
            </a:r>
            <a:r>
              <a:rPr lang="de-DE" sz="1000" i="1" dirty="0"/>
              <a:t>, </a:t>
            </a:r>
            <a:r>
              <a:rPr lang="de-DE" sz="1000" i="1" dirty="0" err="1"/>
              <a:t>yellow</a:t>
            </a:r>
            <a:r>
              <a:rPr lang="de-DE" sz="1000" i="1" dirty="0"/>
              <a:t> bar) </a:t>
            </a:r>
            <a:r>
              <a:rPr lang="de-DE" sz="1000" i="1" dirty="0" err="1"/>
              <a:t>for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three</a:t>
            </a:r>
            <a:r>
              <a:rPr lang="de-DE" sz="1000" i="1" dirty="0"/>
              <a:t> </a:t>
            </a:r>
            <a:r>
              <a:rPr lang="de-DE" sz="1000" i="1" dirty="0" err="1"/>
              <a:t>main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methods</a:t>
            </a:r>
            <a:r>
              <a:rPr lang="de-DE" sz="1000" i="1" dirty="0"/>
              <a:t> (GHGI,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Vondernach</a:t>
            </a:r>
            <a:r>
              <a:rPr lang="de-DE" sz="1000" i="1" dirty="0"/>
              <a:t>)</a:t>
            </a:r>
          </a:p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A0EDF2F-0892-4C25-9899-01E96D4EB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8" y="844474"/>
            <a:ext cx="6670691" cy="3882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69AC2D-0527-4B2D-A714-FEB1BB80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8" y="829481"/>
            <a:ext cx="6720041" cy="3910987"/>
          </a:xfrm>
          <a:prstGeom prst="rect">
            <a:avLst/>
          </a:prstGeom>
        </p:spPr>
      </p:pic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i="1" dirty="0"/>
              <a:t>Fig 3</a:t>
            </a:r>
            <a:r>
              <a:rPr lang="de-DE" sz="1000" i="1" dirty="0"/>
              <a:t>: Mean </a:t>
            </a:r>
            <a:r>
              <a:rPr lang="de-DE" sz="1000" i="1" dirty="0" err="1"/>
              <a:t>biomass</a:t>
            </a:r>
            <a:r>
              <a:rPr lang="de-DE" sz="1000" i="1" dirty="0"/>
              <a:t> in kg per </a:t>
            </a:r>
            <a:r>
              <a:rPr lang="de-DE" sz="1000" i="1" dirty="0" err="1"/>
              <a:t>plot</a:t>
            </a:r>
            <a:r>
              <a:rPr lang="de-DE" sz="1000" i="1" dirty="0"/>
              <a:t> and </a:t>
            </a:r>
            <a:r>
              <a:rPr lang="de-DE" sz="1000" i="1" dirty="0" err="1"/>
              <a:t>species</a:t>
            </a:r>
            <a:r>
              <a:rPr lang="de-DE" sz="1000" i="1" dirty="0"/>
              <a:t>, </a:t>
            </a:r>
            <a:r>
              <a:rPr lang="de-DE" sz="1000" i="1" dirty="0" err="1"/>
              <a:t>separated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compartiment</a:t>
            </a:r>
            <a:r>
              <a:rPr lang="de-DE" sz="1000" i="1" dirty="0"/>
              <a:t> and </a:t>
            </a:r>
            <a:r>
              <a:rPr lang="de-DE" sz="1000" i="1" dirty="0" err="1"/>
              <a:t>summed</a:t>
            </a:r>
            <a:r>
              <a:rPr lang="de-DE" sz="1000" i="1" dirty="0"/>
              <a:t> </a:t>
            </a:r>
            <a:r>
              <a:rPr lang="de-DE" sz="1000" i="1" dirty="0" err="1"/>
              <a:t>up</a:t>
            </a:r>
            <a:r>
              <a:rPr lang="de-DE" sz="1000" i="1" dirty="0"/>
              <a:t> (</a:t>
            </a:r>
            <a:r>
              <a:rPr lang="de-DE" sz="1000" i="1" dirty="0" err="1"/>
              <a:t>tot_ab</a:t>
            </a:r>
            <a:r>
              <a:rPr lang="de-DE" sz="1000" i="1" dirty="0"/>
              <a:t>) </a:t>
            </a:r>
            <a:r>
              <a:rPr lang="de-DE" sz="1000" i="1" dirty="0" err="1"/>
              <a:t>for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three</a:t>
            </a:r>
            <a:r>
              <a:rPr lang="de-DE" sz="1000" i="1" dirty="0"/>
              <a:t> </a:t>
            </a:r>
            <a:r>
              <a:rPr lang="de-DE" sz="1000" i="1" dirty="0" err="1"/>
              <a:t>main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methods</a:t>
            </a:r>
            <a:r>
              <a:rPr lang="de-DE" sz="1000" i="1" dirty="0"/>
              <a:t> (GHGI,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Vondernach</a:t>
            </a:r>
            <a:r>
              <a:rPr lang="de-DE" sz="1000" i="1" dirty="0"/>
              <a:t>)</a:t>
            </a:r>
          </a:p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r>
              <a:rPr lang="de-DE" dirty="0"/>
              <a:t>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/>
              <a:t>Geringste Unterschiede in der Berechnung der Gesamtbiomasse bestehen zwischen GHGI &amp; </a:t>
            </a:r>
            <a:r>
              <a:rPr lang="de-DE" sz="1500" b="0" dirty="0" err="1"/>
              <a:t>TapeS</a:t>
            </a:r>
            <a:endParaRPr lang="de-DE" sz="1500" b="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b="0" dirty="0"/>
              <a:t>Prinzipiell ist schrittweise Berechnung der Kompartiment Biomasse über GHGI Funktionen &amp; </a:t>
            </a:r>
            <a:r>
              <a:rPr lang="de-DE" sz="1500" b="0" dirty="0" err="1"/>
              <a:t>TapeS</a:t>
            </a:r>
            <a:r>
              <a:rPr lang="de-DE" sz="1500" b="0" dirty="0"/>
              <a:t>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/>
              <a:t>Ein Kompartiment wird dabei systematisch unterschätzt („Rest“) 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200" b="0" dirty="0"/>
              <a:t>hierbei könnte es sinnvoll sein, das Kompartiment mit dem geringsten Stickstoffkonzentrationen (Derbholz ohne Rinde) zu wählen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/>
              <a:t>Vergleichbarkeit der Gesamtbiomasse &amp; Kohlenstoffgehalte mit anderen GHGI bleibt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2"/>
            <a:ext cx="3873552" cy="327800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/>
              <a:t>Sieht mehr Artengruppen vor</a:t>
            </a:r>
          </a:p>
          <a:p>
            <a:r>
              <a:rPr lang="de-DE" sz="1500" b="0" dirty="0">
                <a:sym typeface="Wingdings" panose="05000000000000000000" pitchFamily="2" charset="2"/>
              </a:rPr>
              <a:t> Berechnung </a:t>
            </a:r>
            <a:r>
              <a:rPr lang="de-DE" sz="1500" b="0" dirty="0" err="1">
                <a:sym typeface="Wingdings" panose="05000000000000000000" pitchFamily="2" charset="2"/>
              </a:rPr>
              <a:t>eventl</a:t>
            </a:r>
            <a:r>
              <a:rPr lang="de-DE" sz="1500" b="0" dirty="0">
                <a:sym typeface="Wingdings" panose="05000000000000000000" pitchFamily="2" charset="2"/>
              </a:rPr>
              <a:t>. genauer</a:t>
            </a:r>
            <a:endParaRPr lang="de-DE" sz="15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/>
              <a:t>Nächste GHGI und BWI werden mit </a:t>
            </a:r>
            <a:r>
              <a:rPr lang="de-DE" sz="1500" b="0" dirty="0" err="1"/>
              <a:t>TapeS</a:t>
            </a:r>
            <a:r>
              <a:rPr lang="de-DE" sz="1500" b="0" dirty="0"/>
              <a:t> ausgewertet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jedoch eingeschränkt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abhängig von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6281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THGI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762546A8-665D-44FF-95BF-E2BFF1F776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" r="1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152661" y="942199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911440" y="3232157"/>
            <a:ext cx="1971836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</a:t>
            </a:r>
            <a:r>
              <a:rPr lang="de-DE" sz="1500" dirty="0" err="1">
                <a:sym typeface="Wingdings" panose="05000000000000000000" pitchFamily="2" charset="2"/>
              </a:rPr>
              <a:t>Biomassean</a:t>
            </a:r>
            <a:r>
              <a:rPr lang="de-DE" sz="1500" dirty="0">
                <a:sym typeface="Wingdings" panose="05000000000000000000" pitchFamily="2" charset="2"/>
              </a:rPr>
              <a:t>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83624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349307" y="2440518"/>
            <a:ext cx="3014875" cy="6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336966"/>
            <a:ext cx="8303837" cy="7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1586</Words>
  <Application>Microsoft Office PowerPoint</Application>
  <PresentationFormat>Bildschirmpräsentation (16:9)</PresentationFormat>
  <Paragraphs>500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Fatzit: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74</cp:revision>
  <cp:lastPrinted>2018-11-09T14:22:47Z</cp:lastPrinted>
  <dcterms:created xsi:type="dcterms:W3CDTF">2023-04-02T15:59:26Z</dcterms:created>
  <dcterms:modified xsi:type="dcterms:W3CDTF">2023-04-06T14:08:42Z</dcterms:modified>
</cp:coreProperties>
</file>