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96" r:id="rId2"/>
    <p:sldMasterId id="2147483703" r:id="rId3"/>
    <p:sldMasterId id="2147483684" r:id="rId4"/>
  </p:sldMasterIdLst>
  <p:notesMasterIdLst>
    <p:notesMasterId r:id="rId24"/>
  </p:notesMasterIdLst>
  <p:handoutMasterIdLst>
    <p:handoutMasterId r:id="rId25"/>
  </p:handoutMasterIdLst>
  <p:sldIdLst>
    <p:sldId id="294" r:id="rId5"/>
    <p:sldId id="295" r:id="rId6"/>
    <p:sldId id="296" r:id="rId7"/>
    <p:sldId id="297" r:id="rId8"/>
    <p:sldId id="301" r:id="rId9"/>
    <p:sldId id="298" r:id="rId10"/>
    <p:sldId id="299" r:id="rId11"/>
    <p:sldId id="300" r:id="rId12"/>
    <p:sldId id="302" r:id="rId13"/>
    <p:sldId id="305" r:id="rId14"/>
    <p:sldId id="303" r:id="rId15"/>
    <p:sldId id="309" r:id="rId16"/>
    <p:sldId id="310" r:id="rId17"/>
    <p:sldId id="307" r:id="rId18"/>
    <p:sldId id="311" r:id="rId19"/>
    <p:sldId id="312" r:id="rId20"/>
    <p:sldId id="304" r:id="rId21"/>
    <p:sldId id="306" r:id="rId22"/>
    <p:sldId id="308" r:id="rId23"/>
  </p:sldIdLst>
  <p:sldSz cx="9144000" cy="5143500" type="screen16x9"/>
  <p:notesSz cx="9928225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 userDrawn="1">
          <p15:clr>
            <a:srgbClr val="A4A3A4"/>
          </p15:clr>
        </p15:guide>
        <p15:guide id="2" orient="horz" pos="2781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711">
          <p15:clr>
            <a:srgbClr val="A4A3A4"/>
          </p15:clr>
        </p15:guide>
        <p15:guide id="6" orient="horz" pos="2785">
          <p15:clr>
            <a:srgbClr val="A4A3A4"/>
          </p15:clr>
        </p15:guide>
        <p15:guide id="7" pos="23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iette Gercken" initials="HG" lastIdx="3" clrIdx="0">
    <p:extLst>
      <p:ext uri="{19B8F6BF-5375-455C-9EA6-DF929625EA0E}">
        <p15:presenceInfo xmlns:p15="http://schemas.microsoft.com/office/powerpoint/2012/main" userId="S-1-5-21-1461223816-1316628144-1432544923-289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63300"/>
    <a:srgbClr val="CC9900"/>
    <a:srgbClr val="996633"/>
    <a:srgbClr val="E10219"/>
    <a:srgbClr val="00A0FF"/>
    <a:srgbClr val="E17D00"/>
    <a:srgbClr val="EEB500"/>
    <a:srgbClr val="CC0066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788" autoAdjust="0"/>
  </p:normalViewPr>
  <p:slideViewPr>
    <p:cSldViewPr snapToGrid="0" snapToObjects="1">
      <p:cViewPr varScale="1">
        <p:scale>
          <a:sx n="68" d="100"/>
          <a:sy n="68" d="100"/>
        </p:scale>
        <p:origin x="1264" y="48"/>
      </p:cViewPr>
      <p:guideLst>
        <p:guide orient="horz" pos="713"/>
        <p:guide orient="horz" pos="2781"/>
        <p:guide pos="226"/>
        <p:guide pos="5534"/>
        <p:guide orient="horz" pos="711"/>
        <p:guide orient="horz" pos="2785"/>
        <p:guide pos="230"/>
      </p:guideLst>
    </p:cSldViewPr>
  </p:slideViewPr>
  <p:outlineViewPr>
    <p:cViewPr>
      <p:scale>
        <a:sx n="33" d="100"/>
        <a:sy n="33" d="100"/>
      </p:scale>
      <p:origin x="0" y="14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722E9-6DCE-4201-8B95-B327C6EEA894}" type="datetimeFigureOut">
              <a:rPr lang="de-DE" smtClean="0"/>
              <a:t>04.02.2024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249CB-3283-4D88-99A9-2A3951E5F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0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26D7E-6EA3-4F2D-BE94-EAA87D4EB8CD}" type="datetimeFigureOut">
              <a:rPr lang="de-DE" smtClean="0"/>
              <a:pPr/>
              <a:t>04.02.2024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562C-CF5F-498A-A34C-F7FA98043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5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4000" lvl="1" indent="0">
              <a:buFont typeface="Arial" panose="020B0604020202020204" pitchFamily="34" charset="0"/>
              <a:buNone/>
            </a:pPr>
            <a:endParaRPr lang="de-DE" dirty="0"/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Über den aktuellen Zustand der Waldböden und deren Veränderungen und im Laufe der Zeit in als Beitrag zur Identifizierung von Ursachen der Veränderungen des Bodenzustandes sowie des Einflusses von Depositionen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Über die Kohlenstoffvorräte und ihre Veränderung im Boden für die Kohlenstoffberichterstattung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Über die Auswirkungen von Stoffeinträgen im Rahmen der NEC (National Emission </a:t>
            </a:r>
            <a:r>
              <a:rPr lang="de-DE" dirty="0" err="1"/>
              <a:t>Ceilings</a:t>
            </a:r>
            <a:r>
              <a:rPr lang="de-DE" dirty="0"/>
              <a:t> </a:t>
            </a:r>
            <a:r>
              <a:rPr lang="de-DE" dirty="0" err="1"/>
              <a:t>Directive</a:t>
            </a:r>
            <a:r>
              <a:rPr lang="de-DE" dirty="0"/>
              <a:t>, nationale Emissionshöchstmengen-Richtlinie);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zur Einschätzung von Gefahren, die sich für den derzeitigen Waldbestand und für die nächste Waldgeneration aus dem Bodenzustand ergeben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zur Einschätzung von Risiken für die Qualität von Grund-, Quell- und Oberflächenwasser</a:t>
            </a:r>
          </a:p>
          <a:p>
            <a:pPr marL="666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zur Planung und Durchführung von notwendigen Maßnahmen zur Erhaltung und Verbesserung des Bodenzustandes sowie des Nährstoffangebotes im Boden und der Nährstoffaufnahme durch die Baumwurzeln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113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788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Vorrat meint Biomasse aber auch Nährelement </a:t>
            </a:r>
            <a:r>
              <a:rPr lang="de-DE" dirty="0" err="1"/>
              <a:t>vorräte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LT: Vorrat in t/ha in der Baumartengruppe in dem Bestand pro </a:t>
            </a:r>
            <a:r>
              <a:rPr lang="de-DE" sz="1200" dirty="0" err="1"/>
              <a:t>plot</a:t>
            </a:r>
            <a:endParaRPr lang="de-DE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DW: Vorrat an dem Plot in der Totholzartengruppe pro Totholztypengruppe pro </a:t>
            </a:r>
            <a:r>
              <a:rPr lang="de-DE" sz="1200" dirty="0" err="1"/>
              <a:t>Totlohztyp</a:t>
            </a:r>
            <a:r>
              <a:rPr lang="de-DE" sz="1200" dirty="0"/>
              <a:t> pro Zersetzungsgrad in t/ha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RG: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120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513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Change </a:t>
            </a:r>
            <a:r>
              <a:rPr lang="de-DE" dirty="0" err="1"/>
              <a:t>best_type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74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</a:t>
            </a:r>
          </a:p>
          <a:p>
            <a:r>
              <a:rPr lang="de-DE" dirty="0"/>
              <a:t>"Die Abschätzung von Nährstoffentzügen durch Holznutzung findet Anwendung in der</a:t>
            </a:r>
          </a:p>
          <a:p>
            <a:r>
              <a:rPr lang="de-DE" dirty="0"/>
              <a:t>Berechnung der Critical Loads, der langfristig tragbaren atmosphärischen Belastung für Säure</a:t>
            </a:r>
          </a:p>
          <a:p>
            <a:r>
              <a:rPr lang="de-DE" dirty="0"/>
              <a:t>und eutrophierenden Stickstoff (NAGEL &amp; GREGOR, 1999). Grundlage der Critical Loads ist</a:t>
            </a:r>
          </a:p>
          <a:p>
            <a:r>
              <a:rPr lang="de-DE" dirty="0"/>
              <a:t>eine Stoffbilanz des betrachteten Rezeptorsystems (Waldökosystem). Bilanzgrößen sind der</a:t>
            </a:r>
          </a:p>
          <a:p>
            <a:r>
              <a:rPr lang="de-DE" dirty="0"/>
              <a:t>atmosphärische Eintrag, der Eintrag in das System durch Mineralverwitterung aus dem</a:t>
            </a:r>
          </a:p>
          <a:p>
            <a:r>
              <a:rPr lang="de-DE" dirty="0"/>
              <a:t>Boden, der Nährstoffexport mit der Holzentnahme und der Austrag mit dem Sickerwasser." aus Jacobsen et al 2002 Elementgehalte, Seite 10.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56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8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4000" lvl="1" indent="0">
              <a:buFont typeface="Arial" panose="020B0604020202020204" pitchFamily="34" charset="0"/>
              <a:buNone/>
            </a:pPr>
            <a:r>
              <a:rPr lang="de-DE" dirty="0"/>
              <a:t>Im Rahmen dieser Ziele soll die </a:t>
            </a:r>
            <a:r>
              <a:rPr lang="de-DE" dirty="0" err="1"/>
              <a:t>Bestandeserhebung</a:t>
            </a:r>
            <a:r>
              <a:rPr lang="de-DE" dirty="0"/>
              <a:t> der BZE Informationen liefern mit dem Ziel :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79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:</a:t>
            </a:r>
          </a:p>
          <a:p>
            <a:pPr marL="1124100" lvl="2" indent="-342900">
              <a:buFont typeface="Arial" panose="020B0604020202020204" pitchFamily="34" charset="0"/>
              <a:buChar char="•"/>
            </a:pPr>
            <a:r>
              <a:rPr lang="de-DE" dirty="0"/>
              <a:t>Abschätzung von Nährstoffentzügen durch die Holznutzung</a:t>
            </a:r>
          </a:p>
          <a:p>
            <a:pPr marL="1124100" lvl="2" indent="-342900">
              <a:buFont typeface="Arial" panose="020B0604020202020204" pitchFamily="34" charset="0"/>
              <a:buChar char="•"/>
            </a:pPr>
            <a:r>
              <a:rPr lang="de-DE" dirty="0"/>
              <a:t>Versauerung, Eutrophierung</a:t>
            </a:r>
          </a:p>
          <a:p>
            <a:pPr marL="1124100" lvl="2" indent="-342900">
              <a:buFont typeface="Arial" panose="020B0604020202020204" pitchFamily="34" charset="0"/>
              <a:buChar char="•"/>
            </a:pPr>
            <a:r>
              <a:rPr lang="de-DE" dirty="0"/>
              <a:t>Bilanzgrößen: Mineralien aus Boden, </a:t>
            </a:r>
            <a:r>
              <a:rPr lang="de-DE" dirty="0" err="1"/>
              <a:t>Athmosphärischer</a:t>
            </a:r>
            <a:r>
              <a:rPr lang="de-DE" dirty="0"/>
              <a:t> Eintrag, Nährstoffexport durch Holznutzung,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65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41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952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4000" lvl="1" indent="0">
              <a:buFont typeface="Arial" panose="020B0604020202020204" pitchFamily="34" charset="0"/>
              <a:buNone/>
            </a:pPr>
            <a:r>
              <a:rPr lang="de-DE" dirty="0"/>
              <a:t>Auf den folgenden Folien picke ich mir jetzt immer eines dieser Ziele raus und erkläre welche Parameter die sich aus der </a:t>
            </a:r>
            <a:r>
              <a:rPr lang="de-DE" dirty="0" err="1"/>
              <a:t>Bestandesaufnahme</a:t>
            </a:r>
            <a:r>
              <a:rPr lang="de-DE" dirty="0"/>
              <a:t> ableiten lassen zu diesen Zielen beitragen können.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: Das Baumwachstum stellt einen Responsefaktor auf die Ausstattung des Bodens hinsichtlich der Wachstumsfaktoren Nährstoff- und Wasserversorgung dar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 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•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Boden: Der Baumbestand übt direkten Einfluss auf die Humusbildung, den Oberbodenzustand oder Wasserhaushalt von Böden aus.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763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55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9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177230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07365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994784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17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5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6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353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97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98973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71946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921990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221965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7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42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541945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2" name="Rechteck 21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7" name="Rechteck 26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9" name="Rechteck 28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2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35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6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031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425951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89670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  <a:prstGeom prst="rect">
            <a:avLst/>
          </a:prstGeo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24064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Textfeld 23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9" name="Rechteck 28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Rechteck 30"/>
          <p:cNvSpPr/>
          <p:nvPr userDrawn="1"/>
        </p:nvSpPr>
        <p:spPr>
          <a:xfrm>
            <a:off x="5976575" y="4747544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2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3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  <a:prstGeom prst="rect">
            <a:avLst/>
          </a:prstGeo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544891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8" name="Rechteck 17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Rechteck 23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  <a:prstGeom prst="rect">
            <a:avLst/>
          </a:prstGeo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36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  <a:prstGeom prst="rect">
            <a:avLst/>
          </a:prstGeo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37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4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3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205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76245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6610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381" y="869912"/>
            <a:ext cx="2880928" cy="1354363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Bildunterschriftstehen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6F23AC7-3101-4C93-B94D-4036AC408DE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5997" y="2275375"/>
            <a:ext cx="2880928" cy="112704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4F1809F-D02A-4364-A9DE-4A076238D3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5613" y="3474929"/>
            <a:ext cx="2881312" cy="79692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Bildplatzhalter 19">
            <a:extLst>
              <a:ext uri="{FF2B5EF4-FFF2-40B4-BE49-F238E27FC236}">
                <a16:creationId xmlns:a16="http://schemas.microsoft.com/office/drawing/2014/main" id="{359CA3EF-3B08-4111-9DB9-65861AA0F3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6525" y="855663"/>
            <a:ext cx="5845175" cy="390366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36340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15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9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39743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9" r:id="rId4"/>
    <p:sldLayoutId id="2147483710" r:id="rId5"/>
    <p:sldLayoutId id="2147483668" r:id="rId6"/>
    <p:sldLayoutId id="2147483692" r:id="rId7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36459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74510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7" name="Gerade Verbindung 16"/>
          <p:cNvCxnSpPr/>
          <p:nvPr userDrawn="1"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 userDrawn="1"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65753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6" r:id="rId2"/>
    <p:sldLayoutId id="2147483687" r:id="rId3"/>
    <p:sldLayoutId id="2147483688" r:id="rId4"/>
    <p:sldLayoutId id="2147483685" r:id="rId5"/>
    <p:sldLayoutId id="2147483695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3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Datenbereitstellung BZE BE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9099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Indikatoren: Standort-Leistungs-Beziehung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64EAD71-C0F1-4179-B318-740C17FB6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000" y="1131095"/>
            <a:ext cx="6630681" cy="32780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Vorräte: Biomasse, Volumen, Grundfläche … 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Eignung des Standortes Biomasse zu produzieren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Zuwachs: </a:t>
            </a:r>
            <a:r>
              <a:rPr lang="de-DE" dirty="0"/>
              <a:t>Biomasse, Grundfläche, mittlerer Einzelbaumdurchmesser &amp; -höhe, Verjüngungsbiomasse 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Beziehung zwischen Veränderungen der Bodenbedingungen und des Wuchsverhaltens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Forstliche Parameter (?): Grundflächenmittelstamm, </a:t>
            </a:r>
            <a:r>
              <a:rPr lang="de-DE" dirty="0" err="1">
                <a:sym typeface="Wingdings" panose="05000000000000000000" pitchFamily="2" charset="2"/>
              </a:rPr>
              <a:t>Dg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Hg</a:t>
            </a:r>
            <a:r>
              <a:rPr lang="de-DE" dirty="0">
                <a:sym typeface="Wingdings" panose="05000000000000000000" pitchFamily="2" charset="2"/>
              </a:rPr>
              <a:t>, Mittlerer Durchmesser, … 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C047C0C-20D9-48E6-81FA-9A6B4DF63B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079" y="1375436"/>
            <a:ext cx="971549" cy="97154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CB2913-B030-4F99-8810-35D8F9E4A7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41" y="2371565"/>
            <a:ext cx="680274" cy="680274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B4A2B91-EE73-4F88-86BE-DBA1AB7A0FC1}"/>
              </a:ext>
            </a:extLst>
          </p:cNvPr>
          <p:cNvSpPr txBox="1">
            <a:spLocks/>
          </p:cNvSpPr>
          <p:nvPr/>
        </p:nvSpPr>
        <p:spPr>
          <a:xfrm>
            <a:off x="6990681" y="3194407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Standort-Leistungs-Beziehungen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DA8504AE-DE50-44D7-B635-89256BDDA81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22715" y="1833196"/>
            <a:ext cx="155860" cy="878506"/>
          </a:xfrm>
          <a:prstGeom prst="curvedConnector3">
            <a:avLst>
              <a:gd name="adj1" fmla="val 24667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B8B0CB8-E70C-4319-9FCD-938F7EF68CA0}"/>
              </a:ext>
            </a:extLst>
          </p:cNvPr>
          <p:cNvSpPr/>
          <p:nvPr/>
        </p:nvSpPr>
        <p:spPr>
          <a:xfrm>
            <a:off x="7351908" y="1341534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147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Fragen: Standort-Leistungs-Beziehung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C047C0C-20D9-48E6-81FA-9A6B4DF63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079" y="1375436"/>
            <a:ext cx="971549" cy="97154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CB2913-B030-4F99-8810-35D8F9E4A7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41" y="2371565"/>
            <a:ext cx="680274" cy="680274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B4A2B91-EE73-4F88-86BE-DBA1AB7A0FC1}"/>
              </a:ext>
            </a:extLst>
          </p:cNvPr>
          <p:cNvSpPr txBox="1">
            <a:spLocks/>
          </p:cNvSpPr>
          <p:nvPr/>
        </p:nvSpPr>
        <p:spPr>
          <a:xfrm>
            <a:off x="6990681" y="3194407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Standort-Leistungs-Beziehungen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DA8504AE-DE50-44D7-B635-89256BDDA81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22715" y="1833196"/>
            <a:ext cx="155860" cy="878506"/>
          </a:xfrm>
          <a:prstGeom prst="curvedConnector3">
            <a:avLst>
              <a:gd name="adj1" fmla="val 24667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B8B0CB8-E70C-4319-9FCD-938F7EF68CA0}"/>
              </a:ext>
            </a:extLst>
          </p:cNvPr>
          <p:cNvSpPr/>
          <p:nvPr/>
        </p:nvSpPr>
        <p:spPr>
          <a:xfrm>
            <a:off x="7351908" y="1341534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3223A71D-00E4-4220-8D27-A94640FE88F3}"/>
              </a:ext>
            </a:extLst>
          </p:cNvPr>
          <p:cNvSpPr/>
          <p:nvPr/>
        </p:nvSpPr>
        <p:spPr>
          <a:xfrm>
            <a:off x="598698" y="1024192"/>
            <a:ext cx="2219916" cy="1841555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Was ist mit Leistung gemeint? Auch Ökosystem-dienstleistungen?</a:t>
            </a:r>
          </a:p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 Ja: Bereitstellung von Holz &amp; Strukturdiversität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5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Fragen: Standort-Leistungs-Beziehung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C047C0C-20D9-48E6-81FA-9A6B4DF63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079" y="1375436"/>
            <a:ext cx="971549" cy="97154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CB2913-B030-4F99-8810-35D8F9E4A7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41" y="2371565"/>
            <a:ext cx="680274" cy="680274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B4A2B91-EE73-4F88-86BE-DBA1AB7A0FC1}"/>
              </a:ext>
            </a:extLst>
          </p:cNvPr>
          <p:cNvSpPr txBox="1">
            <a:spLocks/>
          </p:cNvSpPr>
          <p:nvPr/>
        </p:nvSpPr>
        <p:spPr>
          <a:xfrm>
            <a:off x="6990681" y="3194407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Standort-Leistungs-Beziehungen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DA8504AE-DE50-44D7-B635-89256BDDA81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22715" y="1833196"/>
            <a:ext cx="155860" cy="878506"/>
          </a:xfrm>
          <a:prstGeom prst="curvedConnector3">
            <a:avLst>
              <a:gd name="adj1" fmla="val 24667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B8B0CB8-E70C-4319-9FCD-938F7EF68CA0}"/>
              </a:ext>
            </a:extLst>
          </p:cNvPr>
          <p:cNvSpPr/>
          <p:nvPr/>
        </p:nvSpPr>
        <p:spPr>
          <a:xfrm>
            <a:off x="7351908" y="1341534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: gefaltete Ecke 17">
            <a:extLst>
              <a:ext uri="{FF2B5EF4-FFF2-40B4-BE49-F238E27FC236}">
                <a16:creationId xmlns:a16="http://schemas.microsoft.com/office/drawing/2014/main" id="{A45D4DFA-03C1-4A97-8089-F15A2F415379}"/>
              </a:ext>
            </a:extLst>
          </p:cNvPr>
          <p:cNvSpPr/>
          <p:nvPr/>
        </p:nvSpPr>
        <p:spPr>
          <a:xfrm>
            <a:off x="1650526" y="2611707"/>
            <a:ext cx="2299306" cy="1649213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Was ist der Unterschied zwischen Leistung und Wachstum in diesem Zusammenhang? 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Wachstum </a:t>
            </a:r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 Veränderung der Biomasse über Zeit 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3223A71D-00E4-4220-8D27-A94640FE88F3}"/>
              </a:ext>
            </a:extLst>
          </p:cNvPr>
          <p:cNvSpPr/>
          <p:nvPr/>
        </p:nvSpPr>
        <p:spPr>
          <a:xfrm>
            <a:off x="598698" y="1024193"/>
            <a:ext cx="2103654" cy="1500576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Was ist mit Leistung gemeint? Auch Ökosystem-dienstleistungen? </a:t>
            </a:r>
          </a:p>
        </p:txBody>
      </p:sp>
    </p:spTree>
    <p:extLst>
      <p:ext uri="{BB962C8B-B14F-4D97-AF65-F5344CB8AC3E}">
        <p14:creationId xmlns:p14="http://schemas.microsoft.com/office/powerpoint/2010/main" val="2313365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Fragen: Standort-Leistungs-Beziehung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C047C0C-20D9-48E6-81FA-9A6B4DF63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079" y="1375436"/>
            <a:ext cx="971549" cy="97154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CB2913-B030-4F99-8810-35D8F9E4A7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41" y="2371565"/>
            <a:ext cx="680274" cy="680274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B4A2B91-EE73-4F88-86BE-DBA1AB7A0FC1}"/>
              </a:ext>
            </a:extLst>
          </p:cNvPr>
          <p:cNvSpPr txBox="1">
            <a:spLocks/>
          </p:cNvSpPr>
          <p:nvPr/>
        </p:nvSpPr>
        <p:spPr>
          <a:xfrm>
            <a:off x="6990681" y="3194407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Standort-Leistungs-Beziehungen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DA8504AE-DE50-44D7-B635-89256BDDA81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22715" y="1833196"/>
            <a:ext cx="155860" cy="878506"/>
          </a:xfrm>
          <a:prstGeom prst="curvedConnector3">
            <a:avLst>
              <a:gd name="adj1" fmla="val 24667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B8B0CB8-E70C-4319-9FCD-938F7EF68CA0}"/>
              </a:ext>
            </a:extLst>
          </p:cNvPr>
          <p:cNvSpPr/>
          <p:nvPr/>
        </p:nvSpPr>
        <p:spPr>
          <a:xfrm>
            <a:off x="7351908" y="1341534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54705A98-DE3B-41EF-835B-9F36A086253B}"/>
              </a:ext>
            </a:extLst>
          </p:cNvPr>
          <p:cNvSpPr/>
          <p:nvPr/>
        </p:nvSpPr>
        <p:spPr>
          <a:xfrm>
            <a:off x="4394069" y="977544"/>
            <a:ext cx="2590591" cy="2074295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Wie sollen die Vorräte gruppiert werden um Beziehung zwischen Standort und Bestand am besten darzustellen? (Artengruppe? Plot? Standortgruppe?, …)</a:t>
            </a: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680865F3-CCEC-424B-993A-3DFFE5387691}"/>
              </a:ext>
            </a:extLst>
          </p:cNvPr>
          <p:cNvSpPr/>
          <p:nvPr/>
        </p:nvSpPr>
        <p:spPr>
          <a:xfrm>
            <a:off x="1650526" y="2376032"/>
            <a:ext cx="2299306" cy="1649213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Was ist der Unterschied zwischen Leistung und Wachstum in diesem Zusammenhang? </a:t>
            </a:r>
          </a:p>
        </p:txBody>
      </p:sp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3223A71D-00E4-4220-8D27-A94640FE88F3}"/>
              </a:ext>
            </a:extLst>
          </p:cNvPr>
          <p:cNvSpPr/>
          <p:nvPr/>
        </p:nvSpPr>
        <p:spPr>
          <a:xfrm>
            <a:off x="598698" y="1024193"/>
            <a:ext cx="2103654" cy="1500576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Was ist mit Leistung gemeint? Auch Ökosystem-dienstleistungen? </a:t>
            </a:r>
          </a:p>
        </p:txBody>
      </p:sp>
    </p:spTree>
    <p:extLst>
      <p:ext uri="{BB962C8B-B14F-4D97-AF65-F5344CB8AC3E}">
        <p14:creationId xmlns:p14="http://schemas.microsoft.com/office/powerpoint/2010/main" val="36882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Indikatoren: Standort-Leistungs-Beziehung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C047C0C-20D9-48E6-81FA-9A6B4DF63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079" y="1375436"/>
            <a:ext cx="971549" cy="97154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CB2913-B030-4F99-8810-35D8F9E4A7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441" y="2371565"/>
            <a:ext cx="680274" cy="680274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B4A2B91-EE73-4F88-86BE-DBA1AB7A0FC1}"/>
              </a:ext>
            </a:extLst>
          </p:cNvPr>
          <p:cNvSpPr txBox="1">
            <a:spLocks/>
          </p:cNvSpPr>
          <p:nvPr/>
        </p:nvSpPr>
        <p:spPr>
          <a:xfrm>
            <a:off x="6990681" y="3194407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Standort-Leistungs-Beziehungen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DA8504AE-DE50-44D7-B635-89256BDDA81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22715" y="1833196"/>
            <a:ext cx="155860" cy="878506"/>
          </a:xfrm>
          <a:prstGeom prst="curvedConnector3">
            <a:avLst>
              <a:gd name="adj1" fmla="val 24667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B8B0CB8-E70C-4319-9FCD-938F7EF68CA0}"/>
              </a:ext>
            </a:extLst>
          </p:cNvPr>
          <p:cNvSpPr/>
          <p:nvPr/>
        </p:nvSpPr>
        <p:spPr>
          <a:xfrm>
            <a:off x="7351908" y="1341534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62DA410F-D556-44AB-B488-3B2100395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508663"/>
              </p:ext>
            </p:extLst>
          </p:nvPr>
        </p:nvGraphicFramePr>
        <p:xfrm>
          <a:off x="295750" y="1230183"/>
          <a:ext cx="604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155604676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51032771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6442065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25525327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115003505"/>
                    </a:ext>
                  </a:extLst>
                </a:gridCol>
                <a:gridCol w="957229">
                  <a:extLst>
                    <a:ext uri="{9D8B030D-6E8A-4147-A177-3AD203B41FA5}">
                      <a16:colId xmlns:a16="http://schemas.microsoft.com/office/drawing/2014/main" val="761666784"/>
                    </a:ext>
                  </a:extLst>
                </a:gridCol>
                <a:gridCol w="770771">
                  <a:extLst>
                    <a:ext uri="{9D8B030D-6E8A-4147-A177-3AD203B41FA5}">
                      <a16:colId xmlns:a16="http://schemas.microsoft.com/office/drawing/2014/main" val="862731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/>
                        <a:t>Bestandesebene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Plot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Bestandes-typ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Baumart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Kompartiment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Vorrat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67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Oberstand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5001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Ki</a:t>
                      </a:r>
                      <a:r>
                        <a:rPr lang="de-DE" sz="1200" dirty="0"/>
                        <a:t>-Rein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… t/ha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33269"/>
                  </a:ext>
                </a:extLst>
              </a:tr>
            </a:tbl>
          </a:graphicData>
        </a:graphic>
      </p:graphicFrame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54705A98-DE3B-41EF-835B-9F36A086253B}"/>
              </a:ext>
            </a:extLst>
          </p:cNvPr>
          <p:cNvSpPr/>
          <p:nvPr/>
        </p:nvSpPr>
        <p:spPr>
          <a:xfrm>
            <a:off x="6300603" y="647066"/>
            <a:ext cx="1547302" cy="1109595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Wie sollen die Vorräte gruppiert werden? </a:t>
            </a:r>
          </a:p>
        </p:txBody>
      </p:sp>
      <p:graphicFrame>
        <p:nvGraphicFramePr>
          <p:cNvPr id="14" name="Tabelle 2">
            <a:extLst>
              <a:ext uri="{FF2B5EF4-FFF2-40B4-BE49-F238E27FC236}">
                <a16:creationId xmlns:a16="http://schemas.microsoft.com/office/drawing/2014/main" id="{594C2FD8-4338-4510-BB96-90C8A5502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715801"/>
              </p:ext>
            </p:extLst>
          </p:nvPr>
        </p:nvGraphicFramePr>
        <p:xfrm>
          <a:off x="295750" y="3017358"/>
          <a:ext cx="684197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522">
                  <a:extLst>
                    <a:ext uri="{9D8B030D-6E8A-4147-A177-3AD203B41FA5}">
                      <a16:colId xmlns:a16="http://schemas.microsoft.com/office/drawing/2014/main" val="800123742"/>
                    </a:ext>
                  </a:extLst>
                </a:gridCol>
                <a:gridCol w="658959">
                  <a:extLst>
                    <a:ext uri="{9D8B030D-6E8A-4147-A177-3AD203B41FA5}">
                      <a16:colId xmlns:a16="http://schemas.microsoft.com/office/drawing/2014/main" val="1510327711"/>
                    </a:ext>
                  </a:extLst>
                </a:gridCol>
                <a:gridCol w="696614">
                  <a:extLst>
                    <a:ext uri="{9D8B030D-6E8A-4147-A177-3AD203B41FA5}">
                      <a16:colId xmlns:a16="http://schemas.microsoft.com/office/drawing/2014/main" val="768108740"/>
                    </a:ext>
                  </a:extLst>
                </a:gridCol>
                <a:gridCol w="931956">
                  <a:extLst>
                    <a:ext uri="{9D8B030D-6E8A-4147-A177-3AD203B41FA5}">
                      <a16:colId xmlns:a16="http://schemas.microsoft.com/office/drawing/2014/main" val="3255253274"/>
                    </a:ext>
                  </a:extLst>
                </a:gridCol>
                <a:gridCol w="762509">
                  <a:extLst>
                    <a:ext uri="{9D8B030D-6E8A-4147-A177-3AD203B41FA5}">
                      <a16:colId xmlns:a16="http://schemas.microsoft.com/office/drawing/2014/main" val="2115003505"/>
                    </a:ext>
                  </a:extLst>
                </a:gridCol>
                <a:gridCol w="875474">
                  <a:extLst>
                    <a:ext uri="{9D8B030D-6E8A-4147-A177-3AD203B41FA5}">
                      <a16:colId xmlns:a16="http://schemas.microsoft.com/office/drawing/2014/main" val="1761709134"/>
                    </a:ext>
                  </a:extLst>
                </a:gridCol>
                <a:gridCol w="640132">
                  <a:extLst>
                    <a:ext uri="{9D8B030D-6E8A-4147-A177-3AD203B41FA5}">
                      <a16:colId xmlns:a16="http://schemas.microsoft.com/office/drawing/2014/main" val="862731621"/>
                    </a:ext>
                  </a:extLst>
                </a:gridCol>
                <a:gridCol w="762509">
                  <a:extLst>
                    <a:ext uri="{9D8B030D-6E8A-4147-A177-3AD203B41FA5}">
                      <a16:colId xmlns:a16="http://schemas.microsoft.com/office/drawing/2014/main" val="2317284227"/>
                    </a:ext>
                  </a:extLst>
                </a:gridCol>
                <a:gridCol w="621304">
                  <a:extLst>
                    <a:ext uri="{9D8B030D-6E8A-4147-A177-3AD203B41FA5}">
                      <a16:colId xmlns:a16="http://schemas.microsoft.com/office/drawing/2014/main" val="1840391848"/>
                    </a:ext>
                  </a:extLst>
                </a:gridCol>
              </a:tblGrid>
              <a:tr h="613974">
                <a:tc>
                  <a:txBody>
                    <a:bodyPr/>
                    <a:lstStyle/>
                    <a:p>
                      <a:r>
                        <a:rPr lang="de-DE" sz="1200" dirty="0" err="1"/>
                        <a:t>Bestandesebene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Plot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Totholz-baumarten-gruppe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Totholz-</a:t>
                      </a:r>
                    </a:p>
                    <a:p>
                      <a:r>
                        <a:rPr lang="de-DE" sz="1200" dirty="0"/>
                        <a:t>Typen-</a:t>
                      </a:r>
                    </a:p>
                    <a:p>
                      <a:r>
                        <a:rPr lang="de-DE" sz="1200" dirty="0"/>
                        <a:t>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Totholz-typ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Zersetzungs-grad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Kompartiment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Vorrat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33269"/>
                  </a:ext>
                </a:extLst>
              </a:tr>
              <a:tr h="438553">
                <a:tc>
                  <a:txBody>
                    <a:bodyPr/>
                    <a:lstStyle/>
                    <a:p>
                      <a:r>
                        <a:rPr lang="de-DE" sz="1200" dirty="0"/>
                        <a:t>Totholz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5001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Laubholz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Stehend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Stehend, Buchstück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…t/ha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6246"/>
                  </a:ext>
                </a:extLst>
              </a:tr>
            </a:tbl>
          </a:graphicData>
        </a:graphic>
      </p:graphicFrame>
      <p:graphicFrame>
        <p:nvGraphicFramePr>
          <p:cNvPr id="15" name="Tabelle 2">
            <a:extLst>
              <a:ext uri="{FF2B5EF4-FFF2-40B4-BE49-F238E27FC236}">
                <a16:creationId xmlns:a16="http://schemas.microsoft.com/office/drawing/2014/main" id="{49930D6C-C0D5-4CF0-9460-700DEF081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140532"/>
              </p:ext>
            </p:extLst>
          </p:nvPr>
        </p:nvGraphicFramePr>
        <p:xfrm>
          <a:off x="295750" y="2123770"/>
          <a:ext cx="535464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41">
                  <a:extLst>
                    <a:ext uri="{9D8B030D-6E8A-4147-A177-3AD203B41FA5}">
                      <a16:colId xmlns:a16="http://schemas.microsoft.com/office/drawing/2014/main" val="122759295"/>
                    </a:ext>
                  </a:extLst>
                </a:gridCol>
                <a:gridCol w="892441">
                  <a:extLst>
                    <a:ext uri="{9D8B030D-6E8A-4147-A177-3AD203B41FA5}">
                      <a16:colId xmlns:a16="http://schemas.microsoft.com/office/drawing/2014/main" val="1510327711"/>
                    </a:ext>
                  </a:extLst>
                </a:gridCol>
                <a:gridCol w="892441">
                  <a:extLst>
                    <a:ext uri="{9D8B030D-6E8A-4147-A177-3AD203B41FA5}">
                      <a16:colId xmlns:a16="http://schemas.microsoft.com/office/drawing/2014/main" val="3255253274"/>
                    </a:ext>
                  </a:extLst>
                </a:gridCol>
                <a:gridCol w="892441">
                  <a:extLst>
                    <a:ext uri="{9D8B030D-6E8A-4147-A177-3AD203B41FA5}">
                      <a16:colId xmlns:a16="http://schemas.microsoft.com/office/drawing/2014/main" val="2115003505"/>
                    </a:ext>
                  </a:extLst>
                </a:gridCol>
                <a:gridCol w="892441">
                  <a:extLst>
                    <a:ext uri="{9D8B030D-6E8A-4147-A177-3AD203B41FA5}">
                      <a16:colId xmlns:a16="http://schemas.microsoft.com/office/drawing/2014/main" val="761666784"/>
                    </a:ext>
                  </a:extLst>
                </a:gridCol>
                <a:gridCol w="892441">
                  <a:extLst>
                    <a:ext uri="{9D8B030D-6E8A-4147-A177-3AD203B41FA5}">
                      <a16:colId xmlns:a16="http://schemas.microsoft.com/office/drawing/2014/main" val="862731621"/>
                    </a:ext>
                  </a:extLst>
                </a:gridCol>
              </a:tblGrid>
              <a:tr h="450173">
                <a:tc>
                  <a:txBody>
                    <a:bodyPr/>
                    <a:lstStyle/>
                    <a:p>
                      <a:r>
                        <a:rPr lang="de-DE" sz="1200" dirty="0" err="1"/>
                        <a:t>Bestandesebene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Plot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Baumart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Kompartiment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Vorrat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67595"/>
                  </a:ext>
                </a:extLst>
              </a:tr>
              <a:tr h="270104">
                <a:tc>
                  <a:txBody>
                    <a:bodyPr/>
                    <a:lstStyle/>
                    <a:p>
                      <a:r>
                        <a:rPr lang="de-DE" sz="1200" dirty="0"/>
                        <a:t>Verjüngung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5001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… t/ha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3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02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35097-E3A6-4304-BAAF-54FD4AC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7E93C4-99B5-458C-989B-E730ABD3F9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071" y="1159497"/>
            <a:ext cx="8371393" cy="3249604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898EEF-98B2-442F-A283-D496492C6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6" y="1705157"/>
            <a:ext cx="8361968" cy="190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8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3D340-6458-41F8-97F2-034CA05C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Output Beispiel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069454-6BB2-411E-A0D6-7020BBC651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B779CA-0DE1-4013-BDDD-CFE1FB07C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73" y="1245167"/>
            <a:ext cx="8597245" cy="283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80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Indikatoren: Vollständige Stoffbilanzen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64EAD71-C0F1-4179-B318-740C17FB6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001" y="1131095"/>
            <a:ext cx="6590928" cy="32780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Vorräte &amp; Zuwachs an Biomasse, Kohlenstoff und Stickstoff in allen Kompartimenten und Ebenen der </a:t>
            </a:r>
            <a:r>
              <a:rPr lang="de-DE" dirty="0" err="1">
                <a:sym typeface="Wingdings" panose="05000000000000000000" pitchFamily="2" charset="2"/>
              </a:rPr>
              <a:t>Bestandeserhebung</a:t>
            </a:r>
            <a:r>
              <a:rPr lang="de-DE" dirty="0">
                <a:sym typeface="Wingdings" panose="05000000000000000000" pitchFamily="2" charset="2"/>
              </a:rPr>
              <a:t> (Oberstand, Verjüngung, Totholz)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Nährstoffexport durch entnommene Holzmenge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Kann nur Beitrag sein, Vollständigkeit ergibt sich erst in Bezug auf Bodendaten (Mineralverwitterung), Atmosphärischen Eintrag und Austrag durch Sickerwasser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A6828B2-FD01-431F-8E8F-BE7AE58255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05" y="1591463"/>
            <a:ext cx="680274" cy="78447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2A0D09B-1B62-4551-986D-97AB693BCFD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7624004" y="2359889"/>
            <a:ext cx="680274" cy="680274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1DF5BA97-3636-45F6-B8FC-55059BD3230F}"/>
              </a:ext>
            </a:extLst>
          </p:cNvPr>
          <p:cNvSpPr txBox="1">
            <a:spLocks/>
          </p:cNvSpPr>
          <p:nvPr/>
        </p:nvSpPr>
        <p:spPr>
          <a:xfrm>
            <a:off x="7072244" y="3179807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vollständige Stoffbilanzen am Punkt (</a:t>
            </a:r>
            <a:r>
              <a:rPr lang="de-DE" sz="1800" dirty="0" err="1"/>
              <a:t>critical</a:t>
            </a:r>
            <a:r>
              <a:rPr lang="de-DE" sz="1800" dirty="0"/>
              <a:t> </a:t>
            </a:r>
            <a:r>
              <a:rPr lang="de-DE" sz="1800" dirty="0" err="1"/>
              <a:t>loads</a:t>
            </a:r>
            <a:r>
              <a:rPr lang="de-DE" sz="1800" dirty="0"/>
              <a:t>)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CCF30A6-5D0F-4DA0-9EBA-9D7E47F4CB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631" y="1832988"/>
            <a:ext cx="459617" cy="53611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18B7B2A-64AE-4A0C-8FC2-71D463C16F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443" y="1389565"/>
            <a:ext cx="536121" cy="616388"/>
          </a:xfrm>
          <a:prstGeom prst="rect">
            <a:avLst/>
          </a:prstGeom>
        </p:spPr>
      </p:pic>
      <p:sp>
        <p:nvSpPr>
          <p:cNvPr id="18" name="Flussdiagramm: Verbinder 17">
            <a:extLst>
              <a:ext uri="{FF2B5EF4-FFF2-40B4-BE49-F238E27FC236}">
                <a16:creationId xmlns:a16="http://schemas.microsoft.com/office/drawing/2014/main" id="{29C0C646-FA73-436A-9103-BC8F9DB75DD6}"/>
              </a:ext>
            </a:extLst>
          </p:cNvPr>
          <p:cNvSpPr/>
          <p:nvPr/>
        </p:nvSpPr>
        <p:spPr>
          <a:xfrm>
            <a:off x="7168701" y="1382038"/>
            <a:ext cx="1564855" cy="1571764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47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Indikatoren: Biodiversität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64EAD71-C0F1-4179-B318-740C17FB6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001" y="1131095"/>
            <a:ext cx="6590928" cy="3278006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Potentielle </a:t>
            </a:r>
            <a:r>
              <a:rPr lang="de-DE" dirty="0" err="1">
                <a:sym typeface="Wingdings" panose="05000000000000000000" pitchFamily="2" charset="2"/>
              </a:rPr>
              <a:t>Habitatdiversität</a:t>
            </a:r>
            <a:endParaRPr lang="de-DE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Varianz der Einzelbaumhöhen von Verjüngung bis Oberstand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Varianz der Einzelbaumdurchmesser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Anzahl Kraftscher Klassen/ </a:t>
            </a:r>
            <a:r>
              <a:rPr lang="de-DE" dirty="0" err="1">
                <a:sym typeface="Wingdings" panose="05000000000000000000" pitchFamily="2" charset="2"/>
              </a:rPr>
              <a:t>Bestandesschichten</a:t>
            </a:r>
            <a:endParaRPr lang="de-DE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Unterschied Artenzusammensetzung HBI &amp; BZE3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Besondere/ wertvolle Habitate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Präsenz großer/ stark dimensionierter Bäume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Präsenz besonders </a:t>
            </a:r>
            <a:r>
              <a:rPr lang="de-DE" dirty="0" err="1">
                <a:sym typeface="Wingdings" panose="05000000000000000000" pitchFamily="2" charset="2"/>
              </a:rPr>
              <a:t>biodiv</a:t>
            </a:r>
            <a:r>
              <a:rPr lang="de-DE" dirty="0">
                <a:sym typeface="Wingdings" panose="05000000000000000000" pitchFamily="2" charset="2"/>
              </a:rPr>
              <a:t>. fördernder Baumarten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Anteil von Totholzstücken mit best. Dimensionen, Artengruppe, oder Totholtyp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Diversität des Waldbestandes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Bestandestyp</a:t>
            </a:r>
            <a:endParaRPr lang="de-DE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Artenzahl Oberstand &amp; Verjüngung &amp; Veränderungen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Verhätnis</a:t>
            </a:r>
            <a:r>
              <a:rPr lang="de-DE" dirty="0">
                <a:sym typeface="Wingdings" panose="05000000000000000000" pitchFamily="2" charset="2"/>
              </a:rPr>
              <a:t> Laub- vs. Nadelholz Oberstand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Totholzdiversität: Anzahl vertretener Zersetzungsgruppen &amp; Totholztypen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510F755-65A1-42AF-9C23-72C7B856F7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48" y="1361618"/>
            <a:ext cx="971549" cy="974472"/>
          </a:xfrm>
          <a:prstGeom prst="rect">
            <a:avLst/>
          </a:prstGeom>
        </p:spPr>
      </p:pic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9CCCB18-9E7B-44E5-BDFD-B600CF46AB01}"/>
              </a:ext>
            </a:extLst>
          </p:cNvPr>
          <p:cNvSpPr txBox="1">
            <a:spLocks/>
          </p:cNvSpPr>
          <p:nvPr/>
        </p:nvSpPr>
        <p:spPr>
          <a:xfrm>
            <a:off x="7074977" y="3064136"/>
            <a:ext cx="1783794" cy="11128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/>
              <a:t>Zustand und Veränderung der biologischen Vielfalt</a:t>
            </a:r>
            <a:endParaRPr lang="de-DE" sz="1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2C666EB-68DF-470D-9890-1BF8B6E6A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738" y="2197351"/>
            <a:ext cx="680273" cy="68027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5B4C701-3AF9-4557-A97F-E45F0E8E8A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20" y="1655818"/>
            <a:ext cx="680273" cy="680273"/>
          </a:xfrm>
          <a:prstGeom prst="rect">
            <a:avLst/>
          </a:prstGeom>
        </p:spPr>
      </p:pic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27788F89-5E3E-4D6F-B119-D8BEE2CDCD81}"/>
              </a:ext>
            </a:extLst>
          </p:cNvPr>
          <p:cNvSpPr/>
          <p:nvPr/>
        </p:nvSpPr>
        <p:spPr>
          <a:xfrm>
            <a:off x="5442676" y="1187403"/>
            <a:ext cx="1824876" cy="1408480"/>
          </a:xfrm>
          <a:prstGeom prst="foldedCorner">
            <a:avLst/>
          </a:prstGeom>
          <a:solidFill>
            <a:srgbClr val="FFFF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Biodiversitäts-Index von Felix Storch deckt sich hiermit weitestgehend</a:t>
            </a:r>
          </a:p>
        </p:txBody>
      </p:sp>
    </p:spTree>
    <p:extLst>
      <p:ext uri="{BB962C8B-B14F-4D97-AF65-F5344CB8AC3E}">
        <p14:creationId xmlns:p14="http://schemas.microsoft.com/office/powerpoint/2010/main" val="7893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F8A7B-F9FF-42BB-AEFA-7F48C3AA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Output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8F902E-ADFA-4317-8F07-EEF0B8D7F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57567" y="1129553"/>
            <a:ext cx="4026433" cy="3279548"/>
          </a:xfrm>
        </p:spPr>
        <p:txBody>
          <a:bodyPr numCol="1">
            <a:normAutofit fontScale="77500" lnSpcReduction="20000"/>
          </a:bodyPr>
          <a:lstStyle/>
          <a:p>
            <a:r>
              <a:rPr lang="de-DE" sz="1900" dirty="0">
                <a:sym typeface="Wingdings" panose="05000000000000000000" pitchFamily="2" charset="2"/>
              </a:rPr>
              <a:t>Biodiversität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Varianz der Einzelbaumhöhen von Verjüngung bis Oberstand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Varianz der Einzelbaumdurchmesser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Anzahl Kraftscher Klassen/ </a:t>
            </a:r>
            <a:r>
              <a:rPr lang="de-DE" sz="1500" b="0" dirty="0" err="1">
                <a:sym typeface="Wingdings" panose="05000000000000000000" pitchFamily="2" charset="2"/>
              </a:rPr>
              <a:t>Bestandesschichten</a:t>
            </a:r>
            <a:endParaRPr lang="de-DE" sz="1500" b="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Unterschied Artenzusammensetzung HBI &amp; BZE3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Präsenz großer/ stark dimensionierter Bäume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Präsenz besonders </a:t>
            </a:r>
            <a:r>
              <a:rPr lang="de-DE" sz="1500" b="0" dirty="0" err="1">
                <a:sym typeface="Wingdings" panose="05000000000000000000" pitchFamily="2" charset="2"/>
              </a:rPr>
              <a:t>biodiv</a:t>
            </a:r>
            <a:r>
              <a:rPr lang="de-DE" sz="1500" b="0" dirty="0">
                <a:sym typeface="Wingdings" panose="05000000000000000000" pitchFamily="2" charset="2"/>
              </a:rPr>
              <a:t>. fördernder Baumarten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Anteil von Totholzstücken in best. Dimensionen, in best. Artengruppe, in best. Totholtyp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Artenzahl Oberstand &amp; Verjüngung &amp; Veränderungen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 err="1">
                <a:sym typeface="Wingdings" panose="05000000000000000000" pitchFamily="2" charset="2"/>
              </a:rPr>
              <a:t>Verhätnis</a:t>
            </a:r>
            <a:r>
              <a:rPr lang="de-DE" sz="1500" b="0" dirty="0">
                <a:sym typeface="Wingdings" panose="05000000000000000000" pitchFamily="2" charset="2"/>
              </a:rPr>
              <a:t> Laub- vs. Nadelholz Oberstand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0" dirty="0">
                <a:sym typeface="Wingdings" panose="05000000000000000000" pitchFamily="2" charset="2"/>
              </a:rPr>
              <a:t>Totholzdiversität: Anzahl vertretener Zersetzungsgruppen &amp; Totholztypen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128E3F1F-B784-43A2-BE5B-27D6994B42BA}"/>
              </a:ext>
            </a:extLst>
          </p:cNvPr>
          <p:cNvSpPr txBox="1">
            <a:spLocks/>
          </p:cNvSpPr>
          <p:nvPr/>
        </p:nvSpPr>
        <p:spPr>
          <a:xfrm>
            <a:off x="322729" y="1129553"/>
            <a:ext cx="4249271" cy="3279548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>
                <a:sym typeface="Wingdings" panose="05000000000000000000" pitchFamily="2" charset="2"/>
              </a:rPr>
              <a:t>Vorräte &amp; Zuwachs (Zustand &amp; Veränderung)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ym typeface="Wingdings" panose="05000000000000000000" pitchFamily="2" charset="2"/>
              </a:rPr>
              <a:t>in allen Kompartimenten, </a:t>
            </a:r>
            <a:r>
              <a:rPr lang="de-DE" sz="1200" b="0" dirty="0" err="1">
                <a:sym typeface="Wingdings" panose="05000000000000000000" pitchFamily="2" charset="2"/>
              </a:rPr>
              <a:t>Bestandesebenen</a:t>
            </a:r>
            <a:r>
              <a:rPr lang="de-DE" sz="1200" b="0" dirty="0">
                <a:sym typeface="Wingdings" panose="05000000000000000000" pitchFamily="2" charset="2"/>
              </a:rPr>
              <a:t> (Oberstand OB, Verjüngung VJ, Totholz DW) und </a:t>
            </a:r>
            <a:r>
              <a:rPr lang="de-DE" sz="1200" b="0" dirty="0" err="1">
                <a:sym typeface="Wingdings" panose="05000000000000000000" pitchFamily="2" charset="2"/>
              </a:rPr>
              <a:t>Straten</a:t>
            </a:r>
            <a:endParaRPr lang="de-DE" sz="1200" b="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ym typeface="Wingdings" panose="05000000000000000000" pitchFamily="2" charset="2"/>
              </a:rPr>
              <a:t>Biomasse, Kohlenstoff und Stickstoff  t/ha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ym typeface="Wingdings" panose="05000000000000000000" pitchFamily="2" charset="2"/>
              </a:rPr>
              <a:t>Grundfläche m2/ha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ym typeface="Wingdings" panose="05000000000000000000" pitchFamily="2" charset="2"/>
              </a:rPr>
              <a:t>Durchschnittlicher Durchmesserzuwachs am Einzelbaum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>
                <a:sym typeface="Wingdings" panose="05000000000000000000" pitchFamily="2" charset="2"/>
              </a:rPr>
              <a:t>Entnommene Holzmenge</a:t>
            </a:r>
          </a:p>
          <a:p>
            <a:r>
              <a:rPr lang="de-DE" sz="1500" dirty="0">
                <a:sym typeface="Wingdings" panose="05000000000000000000" pitchFamily="2" charset="2"/>
              </a:rPr>
              <a:t>Deckungsgrad</a:t>
            </a:r>
            <a:r>
              <a:rPr lang="de-DE" sz="1500" b="0" dirty="0">
                <a:sym typeface="Wingdings" panose="05000000000000000000" pitchFamily="2" charset="2"/>
              </a:rPr>
              <a:t> </a:t>
            </a:r>
          </a:p>
          <a:p>
            <a:r>
              <a:rPr lang="de-DE" sz="1500" dirty="0">
                <a:sym typeface="Wingdings" panose="05000000000000000000" pitchFamily="2" charset="2"/>
              </a:rPr>
              <a:t>Artenzusammensetzung</a:t>
            </a:r>
            <a:endParaRPr lang="de-DE" sz="1500" b="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0" dirty="0">
                <a:sym typeface="Wingdings" panose="05000000000000000000" pitchFamily="2" charset="2"/>
              </a:rPr>
              <a:t>Baumartenprozente &amp; Laub- vs. Nadelholzanteil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0" dirty="0" err="1">
                <a:sym typeface="Wingdings" panose="05000000000000000000" pitchFamily="2" charset="2"/>
              </a:rPr>
              <a:t>Bestandestyp</a:t>
            </a:r>
            <a:endParaRPr lang="de-DE" sz="1200" b="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0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200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200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200" dirty="0">
              <a:sym typeface="Wingdings" panose="05000000000000000000" pitchFamily="2" charset="2"/>
            </a:endParaRPr>
          </a:p>
          <a:p>
            <a:endParaRPr lang="de-DE" sz="1200" b="0" dirty="0"/>
          </a:p>
        </p:txBody>
      </p:sp>
    </p:spTree>
    <p:extLst>
      <p:ext uri="{BB962C8B-B14F-4D97-AF65-F5344CB8AC3E}">
        <p14:creationId xmlns:p14="http://schemas.microsoft.com/office/powerpoint/2010/main" val="269051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BZE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Aktuellen </a:t>
            </a:r>
            <a:r>
              <a:rPr lang="de-DE" b="1" dirty="0"/>
              <a:t>Zustand &amp; Veränderungen </a:t>
            </a:r>
            <a:r>
              <a:rPr lang="de-DE" dirty="0"/>
              <a:t>der Waldböden abbilden: allgemein Zustand, Kohlenstoffvorrat, Biodiversität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b="1" dirty="0"/>
              <a:t>Ursachen</a:t>
            </a:r>
            <a:r>
              <a:rPr lang="de-DE" dirty="0"/>
              <a:t> für mögliche Veränderungen identifizieren: Einfluss des </a:t>
            </a:r>
            <a:r>
              <a:rPr lang="de-DE" dirty="0" err="1"/>
              <a:t>Kronenzustans</a:t>
            </a:r>
            <a:r>
              <a:rPr lang="de-DE" dirty="0"/>
              <a:t> Waldbäume (WZE),  Einfluss von Depositionen &amp; Stoffeinträgen (NEC)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b="1" dirty="0"/>
              <a:t>Risiken &amp; Gefahren </a:t>
            </a:r>
            <a:r>
              <a:rPr lang="de-DE" dirty="0"/>
              <a:t>einschätzen: für den derzeitigen &amp; zukünftigen Waldbestand sowie die Qualität von Grund-, Quell- und Oberflächenwasser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Entscheidungshilfe bieten für </a:t>
            </a:r>
            <a:r>
              <a:rPr lang="de-DE" b="1" dirty="0"/>
              <a:t>Maßnahmen</a:t>
            </a:r>
            <a:r>
              <a:rPr lang="de-DE" dirty="0"/>
              <a:t> um Bodenzustand sowie Nährstoffangebot &amp; -aufnahme zu verbessern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Bessere </a:t>
            </a:r>
            <a:r>
              <a:rPr lang="de-DE" b="1" dirty="0"/>
              <a:t>Übertragbarkeit</a:t>
            </a:r>
            <a:r>
              <a:rPr lang="de-DE" dirty="0"/>
              <a:t> der Ergebnisse der Waldbodenforschung auf größere Waldflächen herstellen</a:t>
            </a:r>
          </a:p>
        </p:txBody>
      </p:sp>
    </p:spTree>
    <p:extLst>
      <p:ext uri="{BB962C8B-B14F-4D97-AF65-F5344CB8AC3E}">
        <p14:creationId xmlns:p14="http://schemas.microsoft.com/office/powerpoint/2010/main" val="168549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BZE </a:t>
            </a:r>
            <a:r>
              <a:rPr lang="de-DE" dirty="0" err="1"/>
              <a:t>Bestandeserhebung</a:t>
            </a:r>
            <a:r>
              <a:rPr lang="de-DE" dirty="0"/>
              <a:t>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Auswirkungen des Baumbestandes auf den Boden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Standort-Leistungs-Beziehungen darzustellen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Modellierung von Wachstum-Standorts-Beziehungen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Charakterisierung von Zustand und Veränderung der biologischen Vielfalt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de-DE" dirty="0"/>
              <a:t>Erstellen von vollständigen Stoffbilanzen am Punkt (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04190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rafik 92">
            <a:extLst>
              <a:ext uri="{FF2B5EF4-FFF2-40B4-BE49-F238E27FC236}">
                <a16:creationId xmlns:a16="http://schemas.microsoft.com/office/drawing/2014/main" id="{1F1ED858-8186-40FB-BAD3-6715B8752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23" y="1361618"/>
            <a:ext cx="971549" cy="97447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A70C878-1083-496D-94DD-B94F68AED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721" y="1571414"/>
            <a:ext cx="680274" cy="682321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A880123-9232-4E63-9BAE-09A276C622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4929720" y="2231613"/>
            <a:ext cx="680274" cy="680274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BZE </a:t>
            </a:r>
            <a:r>
              <a:rPr lang="de-DE" u="sng" dirty="0" err="1"/>
              <a:t>Bestandeserhebung</a:t>
            </a:r>
            <a:r>
              <a:rPr lang="de-DE" dirty="0"/>
              <a:t>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9652" y="3064136"/>
            <a:ext cx="1783794" cy="1112836"/>
          </a:xfrm>
        </p:spPr>
        <p:txBody>
          <a:bodyPr/>
          <a:lstStyle/>
          <a:p>
            <a:pPr algn="ctr"/>
            <a:r>
              <a:rPr lang="de-DE" sz="1800" dirty="0"/>
              <a:t>Zustand und Veränderung der biologischen Vielfalt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1D03D8-5B39-4D48-B8EF-DAFF731FB3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7" y="1225802"/>
            <a:ext cx="971549" cy="97154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DCE25AA-0AB6-407D-886B-8E8FD3EADA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43" y="2231613"/>
            <a:ext cx="680274" cy="680274"/>
          </a:xfrm>
          <a:prstGeom prst="rect">
            <a:avLst/>
          </a:prstGeom>
        </p:spPr>
      </p:pic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8AD0033E-E37F-424A-BCFC-5AB3E6E4BEFB}"/>
              </a:ext>
            </a:extLst>
          </p:cNvPr>
          <p:cNvSpPr txBox="1">
            <a:spLocks/>
          </p:cNvSpPr>
          <p:nvPr/>
        </p:nvSpPr>
        <p:spPr>
          <a:xfrm>
            <a:off x="677883" y="3064136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Auswirkungen des Baumbestandes auf den Boden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95EA2D2C-3D92-4DF3-A555-0F50DAD5E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5608" y="1208259"/>
            <a:ext cx="971549" cy="97447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FDA16CA-89B2-4710-9BD0-C3F1C9D21C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40" y="2228690"/>
            <a:ext cx="680274" cy="680274"/>
          </a:xfrm>
          <a:prstGeom prst="rect">
            <a:avLst/>
          </a:prstGeom>
        </p:spPr>
      </p:pic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435B6D11-CBAF-49A4-AC95-1B4F1BDE37E9}"/>
              </a:ext>
            </a:extLst>
          </p:cNvPr>
          <p:cNvSpPr txBox="1">
            <a:spLocks/>
          </p:cNvSpPr>
          <p:nvPr/>
        </p:nvSpPr>
        <p:spPr>
          <a:xfrm>
            <a:off x="2506380" y="3051532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Standort-Leistungs-/ Wachstums-Beziehungen</a:t>
            </a: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64D2DFAE-477E-46B0-88DF-8E0C239D36E6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3738414" y="1695495"/>
            <a:ext cx="148743" cy="873332"/>
          </a:xfrm>
          <a:prstGeom prst="curvedConnector3">
            <a:avLst>
              <a:gd name="adj1" fmla="val 25368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0E6BA292-48C9-4BB9-A2B6-57B3871B16EC}"/>
              </a:ext>
            </a:extLst>
          </p:cNvPr>
          <p:cNvSpPr txBox="1">
            <a:spLocks/>
          </p:cNvSpPr>
          <p:nvPr/>
        </p:nvSpPr>
        <p:spPr>
          <a:xfrm>
            <a:off x="4377960" y="3051531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vollständige Stoffbilanzen am Punkt (</a:t>
            </a:r>
            <a:r>
              <a:rPr lang="de-DE" sz="1800" dirty="0" err="1"/>
              <a:t>critical</a:t>
            </a:r>
            <a:r>
              <a:rPr lang="de-DE" sz="1800" dirty="0"/>
              <a:t> </a:t>
            </a:r>
            <a:r>
              <a:rPr lang="de-DE" sz="1800" dirty="0" err="1"/>
              <a:t>loads</a:t>
            </a:r>
            <a:r>
              <a:rPr lang="de-DE" sz="1800" dirty="0"/>
              <a:t>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D8644C9-4483-4E81-8CFB-4A33D0C2B8A6}"/>
              </a:ext>
            </a:extLst>
          </p:cNvPr>
          <p:cNvSpPr/>
          <p:nvPr/>
        </p:nvSpPr>
        <p:spPr>
          <a:xfrm>
            <a:off x="1171339" y="2231613"/>
            <a:ext cx="799369" cy="680274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F422150-CA23-4B2E-9ECD-75B1925F9BCE}"/>
              </a:ext>
            </a:extLst>
          </p:cNvPr>
          <p:cNvCxnSpPr>
            <a:cxnSpLocks/>
            <a:stCxn id="14" idx="3"/>
            <a:endCxn id="16" idx="3"/>
          </p:cNvCxnSpPr>
          <p:nvPr/>
        </p:nvCxnSpPr>
        <p:spPr>
          <a:xfrm flipH="1">
            <a:off x="1909917" y="1711577"/>
            <a:ext cx="146269" cy="860173"/>
          </a:xfrm>
          <a:prstGeom prst="curvedConnector3">
            <a:avLst>
              <a:gd name="adj1" fmla="val -156287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1C854F3F-2F01-4EE5-A057-B848E0649548}"/>
              </a:ext>
            </a:extLst>
          </p:cNvPr>
          <p:cNvSpPr/>
          <p:nvPr/>
        </p:nvSpPr>
        <p:spPr>
          <a:xfrm>
            <a:off x="2884775" y="1192122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7" name="Grafik 86">
            <a:extLst>
              <a:ext uri="{FF2B5EF4-FFF2-40B4-BE49-F238E27FC236}">
                <a16:creationId xmlns:a16="http://schemas.microsoft.com/office/drawing/2014/main" id="{17AEDF98-3B3A-49CA-93D2-D1467C8261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13" y="2197351"/>
            <a:ext cx="680273" cy="680273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F091FDC9-81B3-40D3-A1F8-1E0F681E212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95" y="1655818"/>
            <a:ext cx="680273" cy="680273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3943B931-5406-4B67-A742-53162443F0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47" y="1761862"/>
            <a:ext cx="459617" cy="536118"/>
          </a:xfrm>
          <a:prstGeom prst="rect">
            <a:avLst/>
          </a:prstGeom>
        </p:spPr>
      </p:pic>
      <p:pic>
        <p:nvPicPr>
          <p:cNvPr id="114" name="Grafik 113">
            <a:extLst>
              <a:ext uri="{FF2B5EF4-FFF2-40B4-BE49-F238E27FC236}">
                <a16:creationId xmlns:a16="http://schemas.microsoft.com/office/drawing/2014/main" id="{D7A1CD41-EEC2-4791-B115-56C717DA7B1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59" y="1358572"/>
            <a:ext cx="536121" cy="536121"/>
          </a:xfrm>
          <a:prstGeom prst="rect">
            <a:avLst/>
          </a:prstGeom>
        </p:spPr>
      </p:pic>
      <p:sp>
        <p:nvSpPr>
          <p:cNvPr id="125" name="Flussdiagramm: Verbinder 124">
            <a:extLst>
              <a:ext uri="{FF2B5EF4-FFF2-40B4-BE49-F238E27FC236}">
                <a16:creationId xmlns:a16="http://schemas.microsoft.com/office/drawing/2014/main" id="{D9367DD0-1956-4B62-A5F3-B5CF5A191BA7}"/>
              </a:ext>
            </a:extLst>
          </p:cNvPr>
          <p:cNvSpPr/>
          <p:nvPr/>
        </p:nvSpPr>
        <p:spPr>
          <a:xfrm>
            <a:off x="4474417" y="1310912"/>
            <a:ext cx="1564855" cy="1571764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52BB49-8CED-4582-98E0-21AD01E4616F}"/>
              </a:ext>
            </a:extLst>
          </p:cNvPr>
          <p:cNvSpPr/>
          <p:nvPr/>
        </p:nvSpPr>
        <p:spPr>
          <a:xfrm>
            <a:off x="360000" y="1069258"/>
            <a:ext cx="8164568" cy="339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7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rafik 92">
            <a:extLst>
              <a:ext uri="{FF2B5EF4-FFF2-40B4-BE49-F238E27FC236}">
                <a16:creationId xmlns:a16="http://schemas.microsoft.com/office/drawing/2014/main" id="{1F1ED858-8186-40FB-BAD3-6715B8752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23" y="1361618"/>
            <a:ext cx="971549" cy="97447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A70C878-1083-496D-94DD-B94F68AED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721" y="1571414"/>
            <a:ext cx="680274" cy="682321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A880123-9232-4E63-9BAE-09A276C622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4929720" y="2231613"/>
            <a:ext cx="680274" cy="680274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BZE </a:t>
            </a:r>
            <a:r>
              <a:rPr lang="de-DE" dirty="0" err="1"/>
              <a:t>Bestandeserhebung</a:t>
            </a:r>
            <a:r>
              <a:rPr lang="de-DE" dirty="0"/>
              <a:t>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9652" y="3064136"/>
            <a:ext cx="1783794" cy="1112836"/>
          </a:xfrm>
        </p:spPr>
        <p:txBody>
          <a:bodyPr/>
          <a:lstStyle/>
          <a:p>
            <a:pPr algn="ctr"/>
            <a:r>
              <a:rPr lang="de-DE" sz="1800" dirty="0"/>
              <a:t>Zustand und Veränderung der biologischen Vielfalt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1D03D8-5B39-4D48-B8EF-DAFF731FB3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7" y="1225802"/>
            <a:ext cx="971549" cy="97154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DCE25AA-0AB6-407D-886B-8E8FD3EADA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43" y="2231613"/>
            <a:ext cx="680274" cy="680274"/>
          </a:xfrm>
          <a:prstGeom prst="rect">
            <a:avLst/>
          </a:prstGeom>
        </p:spPr>
      </p:pic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8AD0033E-E37F-424A-BCFC-5AB3E6E4BEFB}"/>
              </a:ext>
            </a:extLst>
          </p:cNvPr>
          <p:cNvSpPr txBox="1">
            <a:spLocks/>
          </p:cNvSpPr>
          <p:nvPr/>
        </p:nvSpPr>
        <p:spPr>
          <a:xfrm>
            <a:off x="677883" y="3064136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Auswirkungen des Baumbestandes auf den Boden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95EA2D2C-3D92-4DF3-A555-0F50DAD5E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5608" y="1208259"/>
            <a:ext cx="971549" cy="97447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FDA16CA-89B2-4710-9BD0-C3F1C9D21C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40" y="2228690"/>
            <a:ext cx="680274" cy="680274"/>
          </a:xfrm>
          <a:prstGeom prst="rect">
            <a:avLst/>
          </a:prstGeom>
        </p:spPr>
      </p:pic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435B6D11-CBAF-49A4-AC95-1B4F1BDE37E9}"/>
              </a:ext>
            </a:extLst>
          </p:cNvPr>
          <p:cNvSpPr txBox="1">
            <a:spLocks/>
          </p:cNvSpPr>
          <p:nvPr/>
        </p:nvSpPr>
        <p:spPr>
          <a:xfrm>
            <a:off x="2506380" y="3051532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Standort-Leistungs-/ Wachstums-Beziehungen</a:t>
            </a: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64D2DFAE-477E-46B0-88DF-8E0C239D36E6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3738414" y="1695495"/>
            <a:ext cx="148743" cy="873332"/>
          </a:xfrm>
          <a:prstGeom prst="curvedConnector3">
            <a:avLst>
              <a:gd name="adj1" fmla="val 25368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0E6BA292-48C9-4BB9-A2B6-57B3871B16EC}"/>
              </a:ext>
            </a:extLst>
          </p:cNvPr>
          <p:cNvSpPr txBox="1">
            <a:spLocks/>
          </p:cNvSpPr>
          <p:nvPr/>
        </p:nvSpPr>
        <p:spPr>
          <a:xfrm>
            <a:off x="4377960" y="3051531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vollständige Stoffbilanzen am Punkt (</a:t>
            </a:r>
            <a:r>
              <a:rPr lang="de-DE" sz="1800" dirty="0" err="1"/>
              <a:t>critical</a:t>
            </a:r>
            <a:r>
              <a:rPr lang="de-DE" sz="1800" dirty="0"/>
              <a:t> </a:t>
            </a:r>
            <a:r>
              <a:rPr lang="de-DE" sz="1800" dirty="0" err="1"/>
              <a:t>loads</a:t>
            </a:r>
            <a:r>
              <a:rPr lang="de-DE" sz="1800" dirty="0"/>
              <a:t>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D8644C9-4483-4E81-8CFB-4A33D0C2B8A6}"/>
              </a:ext>
            </a:extLst>
          </p:cNvPr>
          <p:cNvSpPr/>
          <p:nvPr/>
        </p:nvSpPr>
        <p:spPr>
          <a:xfrm>
            <a:off x="1171339" y="2231613"/>
            <a:ext cx="799369" cy="680274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F422150-CA23-4B2E-9ECD-75B1925F9BCE}"/>
              </a:ext>
            </a:extLst>
          </p:cNvPr>
          <p:cNvCxnSpPr>
            <a:cxnSpLocks/>
            <a:stCxn id="14" idx="3"/>
            <a:endCxn id="16" idx="3"/>
          </p:cNvCxnSpPr>
          <p:nvPr/>
        </p:nvCxnSpPr>
        <p:spPr>
          <a:xfrm flipH="1">
            <a:off x="1909917" y="1711577"/>
            <a:ext cx="146269" cy="860173"/>
          </a:xfrm>
          <a:prstGeom prst="curvedConnector3">
            <a:avLst>
              <a:gd name="adj1" fmla="val -156287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1C854F3F-2F01-4EE5-A057-B848E0649548}"/>
              </a:ext>
            </a:extLst>
          </p:cNvPr>
          <p:cNvSpPr/>
          <p:nvPr/>
        </p:nvSpPr>
        <p:spPr>
          <a:xfrm>
            <a:off x="2884775" y="1192122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7" name="Grafik 86">
            <a:extLst>
              <a:ext uri="{FF2B5EF4-FFF2-40B4-BE49-F238E27FC236}">
                <a16:creationId xmlns:a16="http://schemas.microsoft.com/office/drawing/2014/main" id="{17AEDF98-3B3A-49CA-93D2-D1467C8261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13" y="2197351"/>
            <a:ext cx="680273" cy="680273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F091FDC9-81B3-40D3-A1F8-1E0F681E212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95" y="1655818"/>
            <a:ext cx="680273" cy="680273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3943B931-5406-4B67-A742-53162443F0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47" y="1761862"/>
            <a:ext cx="459617" cy="536118"/>
          </a:xfrm>
          <a:prstGeom prst="rect">
            <a:avLst/>
          </a:prstGeom>
        </p:spPr>
      </p:pic>
      <p:pic>
        <p:nvPicPr>
          <p:cNvPr id="114" name="Grafik 113">
            <a:extLst>
              <a:ext uri="{FF2B5EF4-FFF2-40B4-BE49-F238E27FC236}">
                <a16:creationId xmlns:a16="http://schemas.microsoft.com/office/drawing/2014/main" id="{D7A1CD41-EEC2-4791-B115-56C717DA7B1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59" y="1358572"/>
            <a:ext cx="536121" cy="536121"/>
          </a:xfrm>
          <a:prstGeom prst="rect">
            <a:avLst/>
          </a:prstGeom>
        </p:spPr>
      </p:pic>
      <p:sp>
        <p:nvSpPr>
          <p:cNvPr id="125" name="Flussdiagramm: Verbinder 124">
            <a:extLst>
              <a:ext uri="{FF2B5EF4-FFF2-40B4-BE49-F238E27FC236}">
                <a16:creationId xmlns:a16="http://schemas.microsoft.com/office/drawing/2014/main" id="{D9367DD0-1956-4B62-A5F3-B5CF5A191BA7}"/>
              </a:ext>
            </a:extLst>
          </p:cNvPr>
          <p:cNvSpPr/>
          <p:nvPr/>
        </p:nvSpPr>
        <p:spPr>
          <a:xfrm>
            <a:off x="4474417" y="1310912"/>
            <a:ext cx="1564855" cy="1571764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E62891D-BAEF-4AC3-AB7F-3506021D0E73}"/>
              </a:ext>
            </a:extLst>
          </p:cNvPr>
          <p:cNvSpPr/>
          <p:nvPr/>
        </p:nvSpPr>
        <p:spPr>
          <a:xfrm>
            <a:off x="2590190" y="1069258"/>
            <a:ext cx="5934377" cy="339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9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rafik 92">
            <a:extLst>
              <a:ext uri="{FF2B5EF4-FFF2-40B4-BE49-F238E27FC236}">
                <a16:creationId xmlns:a16="http://schemas.microsoft.com/office/drawing/2014/main" id="{1F1ED858-8186-40FB-BAD3-6715B8752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23" y="1361618"/>
            <a:ext cx="971549" cy="97447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A70C878-1083-496D-94DD-B94F68AED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721" y="1571414"/>
            <a:ext cx="680274" cy="682321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A880123-9232-4E63-9BAE-09A276C622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4929720" y="2231613"/>
            <a:ext cx="680274" cy="680274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BZE </a:t>
            </a:r>
            <a:r>
              <a:rPr lang="de-DE" dirty="0" err="1"/>
              <a:t>Bestandeserhebung</a:t>
            </a:r>
            <a:r>
              <a:rPr lang="de-DE" dirty="0"/>
              <a:t>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9652" y="3064136"/>
            <a:ext cx="1783794" cy="1112836"/>
          </a:xfrm>
        </p:spPr>
        <p:txBody>
          <a:bodyPr/>
          <a:lstStyle/>
          <a:p>
            <a:pPr algn="ctr"/>
            <a:r>
              <a:rPr lang="de-DE" sz="1800" dirty="0"/>
              <a:t>Zustand und Veränderung der biologischen Vielfalt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1D03D8-5B39-4D48-B8EF-DAFF731FB3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7" y="1225802"/>
            <a:ext cx="971549" cy="97154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DCE25AA-0AB6-407D-886B-8E8FD3EADA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43" y="2231613"/>
            <a:ext cx="680274" cy="680274"/>
          </a:xfrm>
          <a:prstGeom prst="rect">
            <a:avLst/>
          </a:prstGeom>
        </p:spPr>
      </p:pic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8AD0033E-E37F-424A-BCFC-5AB3E6E4BEFB}"/>
              </a:ext>
            </a:extLst>
          </p:cNvPr>
          <p:cNvSpPr txBox="1">
            <a:spLocks/>
          </p:cNvSpPr>
          <p:nvPr/>
        </p:nvSpPr>
        <p:spPr>
          <a:xfrm>
            <a:off x="677883" y="3064136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Auswirkungen des Baumbestandes auf den Boden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95EA2D2C-3D92-4DF3-A555-0F50DAD5E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5608" y="1208259"/>
            <a:ext cx="971549" cy="97447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FDA16CA-89B2-4710-9BD0-C3F1C9D21C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40" y="2228690"/>
            <a:ext cx="680274" cy="680274"/>
          </a:xfrm>
          <a:prstGeom prst="rect">
            <a:avLst/>
          </a:prstGeom>
        </p:spPr>
      </p:pic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435B6D11-CBAF-49A4-AC95-1B4F1BDE37E9}"/>
              </a:ext>
            </a:extLst>
          </p:cNvPr>
          <p:cNvSpPr txBox="1">
            <a:spLocks/>
          </p:cNvSpPr>
          <p:nvPr/>
        </p:nvSpPr>
        <p:spPr>
          <a:xfrm>
            <a:off x="2506380" y="3051532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Standort-Leistungs-Beziehungen</a:t>
            </a: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64D2DFAE-477E-46B0-88DF-8E0C239D36E6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3738414" y="1695495"/>
            <a:ext cx="148743" cy="873332"/>
          </a:xfrm>
          <a:prstGeom prst="curvedConnector3">
            <a:avLst>
              <a:gd name="adj1" fmla="val 25368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0E6BA292-48C9-4BB9-A2B6-57B3871B16EC}"/>
              </a:ext>
            </a:extLst>
          </p:cNvPr>
          <p:cNvSpPr txBox="1">
            <a:spLocks/>
          </p:cNvSpPr>
          <p:nvPr/>
        </p:nvSpPr>
        <p:spPr>
          <a:xfrm>
            <a:off x="4377960" y="3051531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vollständige Stoffbilanzen am Punkt (</a:t>
            </a:r>
            <a:r>
              <a:rPr lang="de-DE" sz="1800" dirty="0" err="1"/>
              <a:t>critical</a:t>
            </a:r>
            <a:r>
              <a:rPr lang="de-DE" sz="1800" dirty="0"/>
              <a:t> </a:t>
            </a:r>
            <a:r>
              <a:rPr lang="de-DE" sz="1800" dirty="0" err="1"/>
              <a:t>loads</a:t>
            </a:r>
            <a:r>
              <a:rPr lang="de-DE" sz="1800" dirty="0"/>
              <a:t>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D8644C9-4483-4E81-8CFB-4A33D0C2B8A6}"/>
              </a:ext>
            </a:extLst>
          </p:cNvPr>
          <p:cNvSpPr/>
          <p:nvPr/>
        </p:nvSpPr>
        <p:spPr>
          <a:xfrm>
            <a:off x="1171339" y="2231613"/>
            <a:ext cx="799369" cy="680274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F422150-CA23-4B2E-9ECD-75B1925F9BCE}"/>
              </a:ext>
            </a:extLst>
          </p:cNvPr>
          <p:cNvCxnSpPr>
            <a:cxnSpLocks/>
            <a:stCxn id="14" idx="3"/>
            <a:endCxn id="16" idx="3"/>
          </p:cNvCxnSpPr>
          <p:nvPr/>
        </p:nvCxnSpPr>
        <p:spPr>
          <a:xfrm flipH="1">
            <a:off x="1909917" y="1711577"/>
            <a:ext cx="146269" cy="860173"/>
          </a:xfrm>
          <a:prstGeom prst="curvedConnector3">
            <a:avLst>
              <a:gd name="adj1" fmla="val -156287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1C854F3F-2F01-4EE5-A057-B848E0649548}"/>
              </a:ext>
            </a:extLst>
          </p:cNvPr>
          <p:cNvSpPr/>
          <p:nvPr/>
        </p:nvSpPr>
        <p:spPr>
          <a:xfrm>
            <a:off x="2884775" y="1192122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7" name="Grafik 86">
            <a:extLst>
              <a:ext uri="{FF2B5EF4-FFF2-40B4-BE49-F238E27FC236}">
                <a16:creationId xmlns:a16="http://schemas.microsoft.com/office/drawing/2014/main" id="{17AEDF98-3B3A-49CA-93D2-D1467C8261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13" y="2197351"/>
            <a:ext cx="680273" cy="680273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F091FDC9-81B3-40D3-A1F8-1E0F681E212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95" y="1655818"/>
            <a:ext cx="680273" cy="680273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3943B931-5406-4B67-A742-53162443F0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47" y="1761862"/>
            <a:ext cx="459617" cy="536118"/>
          </a:xfrm>
          <a:prstGeom prst="rect">
            <a:avLst/>
          </a:prstGeom>
        </p:spPr>
      </p:pic>
      <p:pic>
        <p:nvPicPr>
          <p:cNvPr id="114" name="Grafik 113">
            <a:extLst>
              <a:ext uri="{FF2B5EF4-FFF2-40B4-BE49-F238E27FC236}">
                <a16:creationId xmlns:a16="http://schemas.microsoft.com/office/drawing/2014/main" id="{D7A1CD41-EEC2-4791-B115-56C717DA7B1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59" y="1358572"/>
            <a:ext cx="536121" cy="536121"/>
          </a:xfrm>
          <a:prstGeom prst="rect">
            <a:avLst/>
          </a:prstGeom>
        </p:spPr>
      </p:pic>
      <p:sp>
        <p:nvSpPr>
          <p:cNvPr id="125" name="Flussdiagramm: Verbinder 124">
            <a:extLst>
              <a:ext uri="{FF2B5EF4-FFF2-40B4-BE49-F238E27FC236}">
                <a16:creationId xmlns:a16="http://schemas.microsoft.com/office/drawing/2014/main" id="{D9367DD0-1956-4B62-A5F3-B5CF5A191BA7}"/>
              </a:ext>
            </a:extLst>
          </p:cNvPr>
          <p:cNvSpPr/>
          <p:nvPr/>
        </p:nvSpPr>
        <p:spPr>
          <a:xfrm>
            <a:off x="4474417" y="1310912"/>
            <a:ext cx="1564855" cy="1571764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A705399-29AB-4275-99B8-6DA3D77804F5}"/>
              </a:ext>
            </a:extLst>
          </p:cNvPr>
          <p:cNvSpPr/>
          <p:nvPr/>
        </p:nvSpPr>
        <p:spPr>
          <a:xfrm>
            <a:off x="4334876" y="1069258"/>
            <a:ext cx="4189691" cy="339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11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rafik 92">
            <a:extLst>
              <a:ext uri="{FF2B5EF4-FFF2-40B4-BE49-F238E27FC236}">
                <a16:creationId xmlns:a16="http://schemas.microsoft.com/office/drawing/2014/main" id="{1F1ED858-8186-40FB-BAD3-6715B8752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23" y="1361618"/>
            <a:ext cx="971549" cy="97447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BZE </a:t>
            </a:r>
            <a:r>
              <a:rPr lang="de-DE" dirty="0" err="1"/>
              <a:t>Bestandeserhebung</a:t>
            </a:r>
            <a:r>
              <a:rPr lang="de-DE" dirty="0"/>
              <a:t>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9652" y="3064136"/>
            <a:ext cx="1783794" cy="1112836"/>
          </a:xfrm>
        </p:spPr>
        <p:txBody>
          <a:bodyPr/>
          <a:lstStyle/>
          <a:p>
            <a:pPr algn="ctr"/>
            <a:r>
              <a:rPr lang="de-DE" sz="1800" dirty="0"/>
              <a:t>Zustand und Veränderung der biologischen Vielfalt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1D03D8-5B39-4D48-B8EF-DAFF731FB3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7" y="1225802"/>
            <a:ext cx="971549" cy="97154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DCE25AA-0AB6-407D-886B-8E8FD3EADA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43" y="2231613"/>
            <a:ext cx="680274" cy="680274"/>
          </a:xfrm>
          <a:prstGeom prst="rect">
            <a:avLst/>
          </a:prstGeom>
        </p:spPr>
      </p:pic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8AD0033E-E37F-424A-BCFC-5AB3E6E4BEFB}"/>
              </a:ext>
            </a:extLst>
          </p:cNvPr>
          <p:cNvSpPr txBox="1">
            <a:spLocks/>
          </p:cNvSpPr>
          <p:nvPr/>
        </p:nvSpPr>
        <p:spPr>
          <a:xfrm>
            <a:off x="677883" y="3064136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Auswirkungen des Baumbestandes auf den Boden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95EA2D2C-3D92-4DF3-A555-0F50DAD5E4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5608" y="1208259"/>
            <a:ext cx="971549" cy="97447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FDA16CA-89B2-4710-9BD0-C3F1C9D21C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40" y="2228690"/>
            <a:ext cx="680274" cy="680274"/>
          </a:xfrm>
          <a:prstGeom prst="rect">
            <a:avLst/>
          </a:prstGeom>
        </p:spPr>
      </p:pic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435B6D11-CBAF-49A4-AC95-1B4F1BDE37E9}"/>
              </a:ext>
            </a:extLst>
          </p:cNvPr>
          <p:cNvSpPr txBox="1">
            <a:spLocks/>
          </p:cNvSpPr>
          <p:nvPr/>
        </p:nvSpPr>
        <p:spPr>
          <a:xfrm>
            <a:off x="2506380" y="3051532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Standort-Leistungs-Beziehungen</a:t>
            </a: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64D2DFAE-477E-46B0-88DF-8E0C239D36E6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3738414" y="1695495"/>
            <a:ext cx="148743" cy="873332"/>
          </a:xfrm>
          <a:prstGeom prst="curvedConnector3">
            <a:avLst>
              <a:gd name="adj1" fmla="val 25368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7D8644C9-4483-4E81-8CFB-4A33D0C2B8A6}"/>
              </a:ext>
            </a:extLst>
          </p:cNvPr>
          <p:cNvSpPr/>
          <p:nvPr/>
        </p:nvSpPr>
        <p:spPr>
          <a:xfrm>
            <a:off x="1171339" y="2231613"/>
            <a:ext cx="799369" cy="680274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F422150-CA23-4B2E-9ECD-75B1925F9BCE}"/>
              </a:ext>
            </a:extLst>
          </p:cNvPr>
          <p:cNvCxnSpPr>
            <a:cxnSpLocks/>
            <a:stCxn id="14" idx="3"/>
            <a:endCxn id="16" idx="3"/>
          </p:cNvCxnSpPr>
          <p:nvPr/>
        </p:nvCxnSpPr>
        <p:spPr>
          <a:xfrm flipH="1">
            <a:off x="1909917" y="1711577"/>
            <a:ext cx="146269" cy="860173"/>
          </a:xfrm>
          <a:prstGeom prst="curvedConnector3">
            <a:avLst>
              <a:gd name="adj1" fmla="val -156287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1C854F3F-2F01-4EE5-A057-B848E0649548}"/>
              </a:ext>
            </a:extLst>
          </p:cNvPr>
          <p:cNvSpPr/>
          <p:nvPr/>
        </p:nvSpPr>
        <p:spPr>
          <a:xfrm>
            <a:off x="2884775" y="1192122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7" name="Grafik 86">
            <a:extLst>
              <a:ext uri="{FF2B5EF4-FFF2-40B4-BE49-F238E27FC236}">
                <a16:creationId xmlns:a16="http://schemas.microsoft.com/office/drawing/2014/main" id="{17AEDF98-3B3A-49CA-93D2-D1467C82614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13" y="2197351"/>
            <a:ext cx="680273" cy="680273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F091FDC9-81B3-40D3-A1F8-1E0F681E21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95" y="1655818"/>
            <a:ext cx="680273" cy="680273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B612B74F-6C43-4BF7-AA8E-5E263DF9EDA7}"/>
              </a:ext>
            </a:extLst>
          </p:cNvPr>
          <p:cNvSpPr/>
          <p:nvPr/>
        </p:nvSpPr>
        <p:spPr>
          <a:xfrm>
            <a:off x="6363752" y="1069258"/>
            <a:ext cx="2160815" cy="339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9D9D174D-12A2-45C6-84F0-0467D3C17DF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92" y="1476376"/>
            <a:ext cx="775028" cy="77736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20BFEAB1-DBD0-4908-BE35-FDCDC2173A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4982161" y="2231613"/>
            <a:ext cx="680274" cy="680274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BBB3EB2E-5BEE-47E4-9E79-BB9F9FF25F06}"/>
              </a:ext>
            </a:extLst>
          </p:cNvPr>
          <p:cNvSpPr txBox="1">
            <a:spLocks/>
          </p:cNvSpPr>
          <p:nvPr/>
        </p:nvSpPr>
        <p:spPr>
          <a:xfrm>
            <a:off x="4377960" y="3051531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vollständige Stoffbilanzen am Punkt + </a:t>
            </a:r>
            <a:r>
              <a:rPr lang="de-DE" sz="1800" dirty="0" err="1"/>
              <a:t>critical</a:t>
            </a:r>
            <a:r>
              <a:rPr lang="de-DE" sz="1800" dirty="0"/>
              <a:t> </a:t>
            </a:r>
            <a:r>
              <a:rPr lang="de-DE" sz="1800" dirty="0" err="1"/>
              <a:t>loads</a:t>
            </a:r>
            <a:endParaRPr lang="de-DE" sz="1800" dirty="0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E893E9C1-B63F-406E-90E7-9E6A21398FB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47" y="1620354"/>
            <a:ext cx="580933" cy="67762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5D3FFDA4-530C-4C0F-8238-6067615151B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34" y="1263322"/>
            <a:ext cx="536121" cy="536121"/>
          </a:xfrm>
          <a:prstGeom prst="rect">
            <a:avLst/>
          </a:prstGeom>
        </p:spPr>
      </p:pic>
      <p:sp>
        <p:nvSpPr>
          <p:cNvPr id="35" name="Flussdiagramm: Verbinder 34">
            <a:extLst>
              <a:ext uri="{FF2B5EF4-FFF2-40B4-BE49-F238E27FC236}">
                <a16:creationId xmlns:a16="http://schemas.microsoft.com/office/drawing/2014/main" id="{CD790865-9700-4E51-968D-8E8BA3DB8ED8}"/>
              </a:ext>
            </a:extLst>
          </p:cNvPr>
          <p:cNvSpPr/>
          <p:nvPr/>
        </p:nvSpPr>
        <p:spPr>
          <a:xfrm>
            <a:off x="4445842" y="1206752"/>
            <a:ext cx="1783794" cy="1656874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rafik 92">
            <a:extLst>
              <a:ext uri="{FF2B5EF4-FFF2-40B4-BE49-F238E27FC236}">
                <a16:creationId xmlns:a16="http://schemas.microsoft.com/office/drawing/2014/main" id="{1F1ED858-8186-40FB-BAD3-6715B8752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23" y="1361618"/>
            <a:ext cx="971549" cy="97447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A70C878-1083-496D-94DD-B94F68AED9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92" y="1476376"/>
            <a:ext cx="775028" cy="77736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A880123-9232-4E63-9BAE-09A276C622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4982161" y="2231613"/>
            <a:ext cx="680274" cy="680274"/>
          </a:xfrm>
          <a:prstGeom prst="rect">
            <a:avLst/>
          </a:prstGeom>
          <a:solidFill>
            <a:schemeClr val="bg2">
              <a:alpha val="98000"/>
            </a:schemeClr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9B22C0-FB87-409E-9D41-DD13DAE4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BZE </a:t>
            </a:r>
            <a:r>
              <a:rPr lang="de-DE" dirty="0" err="1"/>
              <a:t>Bestandeserhebung</a:t>
            </a:r>
            <a:r>
              <a:rPr lang="de-DE" dirty="0"/>
              <a:t> auf Waldböden: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D615-5CDD-4169-BAEF-0A7288A48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9652" y="3064136"/>
            <a:ext cx="1783794" cy="1112836"/>
          </a:xfrm>
        </p:spPr>
        <p:txBody>
          <a:bodyPr/>
          <a:lstStyle/>
          <a:p>
            <a:pPr algn="ctr"/>
            <a:r>
              <a:rPr lang="de-DE" sz="1800" dirty="0"/>
              <a:t>Zustand und Veränderung der biologischen Vielfalt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1D03D8-5B39-4D48-B8EF-DAFF731FB3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7" y="1225802"/>
            <a:ext cx="971549" cy="97154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DCE25AA-0AB6-407D-886B-8E8FD3EADA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43" y="2231613"/>
            <a:ext cx="680274" cy="680274"/>
          </a:xfrm>
          <a:prstGeom prst="rect">
            <a:avLst/>
          </a:prstGeom>
        </p:spPr>
      </p:pic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8AD0033E-E37F-424A-BCFC-5AB3E6E4BEFB}"/>
              </a:ext>
            </a:extLst>
          </p:cNvPr>
          <p:cNvSpPr txBox="1">
            <a:spLocks/>
          </p:cNvSpPr>
          <p:nvPr/>
        </p:nvSpPr>
        <p:spPr>
          <a:xfrm>
            <a:off x="677883" y="3064136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Auswirkungen des Baumbestandes auf den Boden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95EA2D2C-3D92-4DF3-A555-0F50DAD5E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5608" y="1208259"/>
            <a:ext cx="971549" cy="97447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FDA16CA-89B2-4710-9BD0-C3F1C9D21C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40" y="2228690"/>
            <a:ext cx="680274" cy="680274"/>
          </a:xfrm>
          <a:prstGeom prst="rect">
            <a:avLst/>
          </a:prstGeom>
        </p:spPr>
      </p:pic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435B6D11-CBAF-49A4-AC95-1B4F1BDE37E9}"/>
              </a:ext>
            </a:extLst>
          </p:cNvPr>
          <p:cNvSpPr txBox="1">
            <a:spLocks/>
          </p:cNvSpPr>
          <p:nvPr/>
        </p:nvSpPr>
        <p:spPr>
          <a:xfrm>
            <a:off x="2506380" y="3051532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Standort-Leistungs-Beziehungen</a:t>
            </a: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64D2DFAE-477E-46B0-88DF-8E0C239D36E6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3738414" y="1695495"/>
            <a:ext cx="148743" cy="873332"/>
          </a:xfrm>
          <a:prstGeom prst="curvedConnector3">
            <a:avLst>
              <a:gd name="adj1" fmla="val 253688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0E6BA292-48C9-4BB9-A2B6-57B3871B16EC}"/>
              </a:ext>
            </a:extLst>
          </p:cNvPr>
          <p:cNvSpPr txBox="1">
            <a:spLocks/>
          </p:cNvSpPr>
          <p:nvPr/>
        </p:nvSpPr>
        <p:spPr>
          <a:xfrm>
            <a:off x="4377960" y="3051531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vollständige Stoffbilanzen am Punkt + </a:t>
            </a:r>
            <a:r>
              <a:rPr lang="de-DE" sz="1800" dirty="0" err="1"/>
              <a:t>critical</a:t>
            </a:r>
            <a:r>
              <a:rPr lang="de-DE" sz="1800" dirty="0"/>
              <a:t> </a:t>
            </a:r>
            <a:r>
              <a:rPr lang="de-DE" sz="1800" dirty="0" err="1"/>
              <a:t>loads</a:t>
            </a:r>
            <a:endParaRPr lang="de-DE" sz="18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D8644C9-4483-4E81-8CFB-4A33D0C2B8A6}"/>
              </a:ext>
            </a:extLst>
          </p:cNvPr>
          <p:cNvSpPr/>
          <p:nvPr/>
        </p:nvSpPr>
        <p:spPr>
          <a:xfrm>
            <a:off x="1171339" y="2231613"/>
            <a:ext cx="799369" cy="680274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F422150-CA23-4B2E-9ECD-75B1925F9BCE}"/>
              </a:ext>
            </a:extLst>
          </p:cNvPr>
          <p:cNvCxnSpPr>
            <a:cxnSpLocks/>
            <a:stCxn id="14" idx="3"/>
            <a:endCxn id="16" idx="3"/>
          </p:cNvCxnSpPr>
          <p:nvPr/>
        </p:nvCxnSpPr>
        <p:spPr>
          <a:xfrm flipH="1">
            <a:off x="1909917" y="1711577"/>
            <a:ext cx="146269" cy="860173"/>
          </a:xfrm>
          <a:prstGeom prst="curvedConnector3">
            <a:avLst>
              <a:gd name="adj1" fmla="val -156287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1C854F3F-2F01-4EE5-A057-B848E0649548}"/>
              </a:ext>
            </a:extLst>
          </p:cNvPr>
          <p:cNvSpPr/>
          <p:nvPr/>
        </p:nvSpPr>
        <p:spPr>
          <a:xfrm>
            <a:off x="2884775" y="1192122"/>
            <a:ext cx="991995" cy="1034498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7" name="Grafik 86">
            <a:extLst>
              <a:ext uri="{FF2B5EF4-FFF2-40B4-BE49-F238E27FC236}">
                <a16:creationId xmlns:a16="http://schemas.microsoft.com/office/drawing/2014/main" id="{17AEDF98-3B3A-49CA-93D2-D1467C8261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13" y="2197351"/>
            <a:ext cx="680273" cy="680273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F091FDC9-81B3-40D3-A1F8-1E0F681E212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95" y="1655818"/>
            <a:ext cx="680273" cy="680273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3943B931-5406-4B67-A742-53162443F0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47" y="1620354"/>
            <a:ext cx="580933" cy="677626"/>
          </a:xfrm>
          <a:prstGeom prst="rect">
            <a:avLst/>
          </a:prstGeom>
        </p:spPr>
      </p:pic>
      <p:pic>
        <p:nvPicPr>
          <p:cNvPr id="114" name="Grafik 113">
            <a:extLst>
              <a:ext uri="{FF2B5EF4-FFF2-40B4-BE49-F238E27FC236}">
                <a16:creationId xmlns:a16="http://schemas.microsoft.com/office/drawing/2014/main" id="{D7A1CD41-EEC2-4791-B115-56C717DA7B1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34" y="1263322"/>
            <a:ext cx="536121" cy="536121"/>
          </a:xfrm>
          <a:prstGeom prst="rect">
            <a:avLst/>
          </a:prstGeom>
        </p:spPr>
      </p:pic>
      <p:sp>
        <p:nvSpPr>
          <p:cNvPr id="125" name="Flussdiagramm: Verbinder 124">
            <a:extLst>
              <a:ext uri="{FF2B5EF4-FFF2-40B4-BE49-F238E27FC236}">
                <a16:creationId xmlns:a16="http://schemas.microsoft.com/office/drawing/2014/main" id="{D9367DD0-1956-4B62-A5F3-B5CF5A191BA7}"/>
              </a:ext>
            </a:extLst>
          </p:cNvPr>
          <p:cNvSpPr/>
          <p:nvPr/>
        </p:nvSpPr>
        <p:spPr>
          <a:xfrm>
            <a:off x="4445842" y="1206752"/>
            <a:ext cx="1783794" cy="1656874"/>
          </a:xfrm>
          <a:prstGeom prst="flowChartConnector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3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4C0D9B-EFAE-4C75-9887-D2A658F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Indikatoren</a:t>
            </a:r>
            <a:r>
              <a:rPr lang="de-DE" dirty="0"/>
              <a:t>: Auswirkungen Bestand &amp; Bewirtschaftung auf Boden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64EAD71-C0F1-4179-B318-740C17FB6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000" y="1131095"/>
            <a:ext cx="6755415" cy="3278006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Vorräte &amp; Zuwächse in Kompartimenten: Kohlenstoff, Stickstoff, Biomasse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Stoffein</a:t>
            </a:r>
            <a:r>
              <a:rPr lang="de-DE" dirty="0">
                <a:sym typeface="Wingdings" panose="05000000000000000000" pitchFamily="2" charset="2"/>
              </a:rPr>
              <a:t>- &amp; Austräge ableiten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Mögliche Rückschlüsse auf Durchwurzelung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Artenzusammensetzung: Laub- vs. Nadelholz, Artenreichtum, </a:t>
            </a:r>
            <a:r>
              <a:rPr lang="de-DE" dirty="0" err="1">
                <a:sym typeface="Wingdings" panose="05000000000000000000" pitchFamily="2" charset="2"/>
              </a:rPr>
              <a:t>Bestandestyp</a:t>
            </a:r>
            <a:endParaRPr lang="de-DE" dirty="0">
              <a:sym typeface="Wingdings" panose="05000000000000000000" pitchFamily="2" charset="2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leichter/ schwerer zersetzbare Streu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Totholzzustand: Totholztypen/ Zersetzungsstufen/ Artengruppen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Ermöglichen</a:t>
            </a:r>
            <a:r>
              <a:rPr lang="de-DE" sz="1800" dirty="0">
                <a:sym typeface="Wingdings" panose="05000000000000000000" pitchFamily="2" charset="2"/>
              </a:rPr>
              <a:t> von Biodiversität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Deckungsgrad: Grundfläche, Überschirmung (?)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Erosion, Evaporation, Auswaschung …</a:t>
            </a:r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C047C0C-20D9-48E6-81FA-9A6B4DF63B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449" y="1375436"/>
            <a:ext cx="971549" cy="97154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4C0D56F-22CF-4FC4-9232-CD8FF42388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455" y="2371722"/>
            <a:ext cx="680274" cy="680274"/>
          </a:xfrm>
          <a:prstGeom prst="rect">
            <a:avLst/>
          </a:prstGeom>
        </p:spPr>
      </p:pic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E9014A67-EFCF-486C-81BD-643C03B63740}"/>
              </a:ext>
            </a:extLst>
          </p:cNvPr>
          <p:cNvSpPr txBox="1">
            <a:spLocks/>
          </p:cNvSpPr>
          <p:nvPr/>
        </p:nvSpPr>
        <p:spPr>
          <a:xfrm>
            <a:off x="6993695" y="3204245"/>
            <a:ext cx="1783794" cy="971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800" dirty="0"/>
              <a:t>Auswirkungen des Baumbestandes auf den Boden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B52AE91-C62E-4AB5-93A5-328A3DC4FDD9}"/>
              </a:ext>
            </a:extLst>
          </p:cNvPr>
          <p:cNvSpPr/>
          <p:nvPr/>
        </p:nvSpPr>
        <p:spPr>
          <a:xfrm>
            <a:off x="7487151" y="2371722"/>
            <a:ext cx="799369" cy="680274"/>
          </a:xfrm>
          <a:prstGeom prst="rect">
            <a:avLst/>
          </a:prstGeom>
          <a:solidFill>
            <a:schemeClr val="bg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Verbinder: gekrümmt 23">
            <a:extLst>
              <a:ext uri="{FF2B5EF4-FFF2-40B4-BE49-F238E27FC236}">
                <a16:creationId xmlns:a16="http://schemas.microsoft.com/office/drawing/2014/main" id="{D638AFB7-5237-448C-8006-E98E457D8C71}"/>
              </a:ext>
            </a:extLst>
          </p:cNvPr>
          <p:cNvCxnSpPr>
            <a:cxnSpLocks/>
            <a:stCxn id="20" idx="3"/>
            <a:endCxn id="21" idx="3"/>
          </p:cNvCxnSpPr>
          <p:nvPr/>
        </p:nvCxnSpPr>
        <p:spPr>
          <a:xfrm flipH="1">
            <a:off x="8225729" y="1861211"/>
            <a:ext cx="146269" cy="850648"/>
          </a:xfrm>
          <a:prstGeom prst="curvedConnector3">
            <a:avLst>
              <a:gd name="adj1" fmla="val -156287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42725"/>
      </p:ext>
    </p:extLst>
  </p:cSld>
  <p:clrMapOvr>
    <a:masterClrMapping/>
  </p:clrMapOvr>
</p:sld>
</file>

<file path=ppt/theme/theme1.xml><?xml version="1.0" encoding="utf-8"?>
<a:theme xmlns:a="http://schemas.openxmlformats.org/drawingml/2006/main" name="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0B665ED9-0009-4EDC-A56B-453A4B3FDB85}"/>
    </a:ext>
  </a:extLst>
</a:theme>
</file>

<file path=ppt/theme/theme2.xml><?xml version="1.0" encoding="utf-8"?>
<a:theme xmlns:a="http://schemas.openxmlformats.org/drawingml/2006/main" name="1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90C6F034-E303-467F-817A-09CC6B6F5441}"/>
    </a:ext>
  </a:extLst>
</a:theme>
</file>

<file path=ppt/theme/theme3.xml><?xml version="1.0" encoding="utf-8"?>
<a:theme xmlns:a="http://schemas.openxmlformats.org/drawingml/2006/main" name="2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81667AC8-B858-4B9F-A45F-D59BE030F578}"/>
    </a:ext>
  </a:extLst>
</a:theme>
</file>

<file path=ppt/theme/theme4.xml><?xml version="1.0" encoding="utf-8"?>
<a:theme xmlns:a="http://schemas.openxmlformats.org/drawingml/2006/main" name="Thünen rot">
  <a:themeElements>
    <a:clrScheme name="THÜNEN Sekund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4B3228"/>
      </a:accent2>
      <a:accent3>
        <a:srgbClr val="AF0A19"/>
      </a:accent3>
      <a:accent4>
        <a:srgbClr val="E10019"/>
      </a:accent4>
      <a:accent5>
        <a:srgbClr val="E17D00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EB9A7BE8-540E-455A-90D0-B5DBFDDE8963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Thünen_Präsentationsvorlage_16-9</Template>
  <TotalTime>0</TotalTime>
  <Words>1598</Words>
  <Application>Microsoft Office PowerPoint</Application>
  <PresentationFormat>Bildschirmpräsentation (16:9)</PresentationFormat>
  <Paragraphs>246</Paragraphs>
  <Slides>19</Slides>
  <Notes>13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Symbol</vt:lpstr>
      <vt:lpstr>Thünen blau</vt:lpstr>
      <vt:lpstr>1_Thünen blau</vt:lpstr>
      <vt:lpstr>2_Thünen blau</vt:lpstr>
      <vt:lpstr>Thünen rot</vt:lpstr>
      <vt:lpstr>PowerPoint-Präsentation</vt:lpstr>
      <vt:lpstr>Ziele der BZE auf Waldböden:</vt:lpstr>
      <vt:lpstr>Ziele der BZE Bestandeserhebung auf Waldböden:</vt:lpstr>
      <vt:lpstr>Ziele der BZE Bestandeserhebung auf Waldböden:</vt:lpstr>
      <vt:lpstr>Ziele der BZE Bestandeserhebung auf Waldböden:</vt:lpstr>
      <vt:lpstr>Ziele der BZE Bestandeserhebung auf Waldböden:</vt:lpstr>
      <vt:lpstr>Ziele der BZE Bestandeserhebung auf Waldböden:</vt:lpstr>
      <vt:lpstr>Ziele der BZE Bestandeserhebung auf Waldböden:</vt:lpstr>
      <vt:lpstr>Indikatoren: Auswirkungen Bestand &amp; Bewirtschaftung auf Boden</vt:lpstr>
      <vt:lpstr>Indikatoren: Standort-Leistungs-Beziehung</vt:lpstr>
      <vt:lpstr>Fragen: Standort-Leistungs-Beziehung</vt:lpstr>
      <vt:lpstr>Fragen: Standort-Leistungs-Beziehung</vt:lpstr>
      <vt:lpstr>Fragen: Standort-Leistungs-Beziehung</vt:lpstr>
      <vt:lpstr>Indikatoren: Standort-Leistungs-Beziehung</vt:lpstr>
      <vt:lpstr>PowerPoint-Präsentation</vt:lpstr>
      <vt:lpstr>Output Beispiel </vt:lpstr>
      <vt:lpstr>Indikatoren: Vollständige Stoffbilanzen</vt:lpstr>
      <vt:lpstr>Indikatoren: Biodiversität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Henriette Gercken</dc:creator>
  <cp:lastModifiedBy>Henriette Gercken</cp:lastModifiedBy>
  <cp:revision>259</cp:revision>
  <cp:lastPrinted>2018-11-09T14:22:47Z</cp:lastPrinted>
  <dcterms:created xsi:type="dcterms:W3CDTF">2023-04-02T15:59:26Z</dcterms:created>
  <dcterms:modified xsi:type="dcterms:W3CDTF">2024-02-05T16:29:48Z</dcterms:modified>
</cp:coreProperties>
</file>