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6"/>
  </p:notesMasterIdLst>
  <p:handoutMasterIdLst>
    <p:handoutMasterId r:id="rId27"/>
  </p:handoutMasterIdLst>
  <p:sldIdLst>
    <p:sldId id="282" r:id="rId5"/>
    <p:sldId id="294" r:id="rId6"/>
    <p:sldId id="269" r:id="rId7"/>
    <p:sldId id="287" r:id="rId8"/>
    <p:sldId id="296" r:id="rId9"/>
    <p:sldId id="297" r:id="rId10"/>
    <p:sldId id="310" r:id="rId11"/>
    <p:sldId id="302" r:id="rId12"/>
    <p:sldId id="307" r:id="rId13"/>
    <p:sldId id="309" r:id="rId14"/>
    <p:sldId id="308" r:id="rId15"/>
    <p:sldId id="305" r:id="rId16"/>
    <p:sldId id="270" r:id="rId17"/>
    <p:sldId id="298" r:id="rId18"/>
    <p:sldId id="299" r:id="rId19"/>
    <p:sldId id="300" r:id="rId20"/>
    <p:sldId id="303" r:id="rId21"/>
    <p:sldId id="311" r:id="rId22"/>
    <p:sldId id="301" r:id="rId23"/>
    <p:sldId id="288" r:id="rId24"/>
    <p:sldId id="295" r:id="rId25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17D00"/>
    <a:srgbClr val="EEB500"/>
    <a:srgbClr val="CC0066"/>
    <a:srgbClr val="DAA600"/>
    <a:srgbClr val="FF0066"/>
    <a:srgbClr val="008CD2"/>
    <a:srgbClr val="00AAAA"/>
    <a:srgbClr val="E10219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5" autoAdjust="0"/>
  </p:normalViewPr>
  <p:slideViewPr>
    <p:cSldViewPr snapToGrid="0" snapToObjects="1">
      <p:cViewPr varScale="1">
        <p:scale>
          <a:sx n="158" d="100"/>
          <a:sy n="158" d="100"/>
        </p:scale>
        <p:origin x="300" y="144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03.04.2023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03.04.2023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4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7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4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0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84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86954" y="856197"/>
            <a:ext cx="1797907" cy="3882266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E54CE676-35E5-4222-9198-D61C08CEA7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432" y="856197"/>
            <a:ext cx="6670691" cy="3882266"/>
          </a:xfrm>
        </p:spPr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517332" y="1229222"/>
            <a:ext cx="6183188" cy="432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55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Titel des Vortrags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feld 8"/>
          <p:cNvSpPr txBox="1"/>
          <p:nvPr/>
        </p:nvSpPr>
        <p:spPr>
          <a:xfrm>
            <a:off x="1547812" y="2048693"/>
            <a:ext cx="6183188" cy="2025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Vorname Nachname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47812" y="2224800"/>
            <a:ext cx="5400452" cy="2025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Thünen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-Institut für XXX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14206" y="1576275"/>
            <a:ext cx="6183188" cy="416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812" y="4706748"/>
            <a:ext cx="1830728" cy="403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de-DE" sz="1050" b="1" dirty="0">
                <a:solidFill>
                  <a:schemeClr val="bg1"/>
                </a:solidFill>
                <a:latin typeface="Calibri" pitchFamily="34" charset="0"/>
              </a:rPr>
              <a:t>Ort,</a:t>
            </a:r>
            <a:br>
              <a:rPr lang="de-DE" sz="1050" b="1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1050" b="1" dirty="0">
                <a:solidFill>
                  <a:schemeClr val="bg1"/>
                </a:solidFill>
                <a:latin typeface="Calibri" pitchFamily="34" charset="0"/>
              </a:rPr>
              <a:t>Datum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1434000" y="195486"/>
            <a:ext cx="6389124" cy="4050450"/>
          </a:xfrm>
          <a:prstGeom prst="wedgeRoundRectCallout">
            <a:avLst>
              <a:gd name="adj1" fmla="val -20031"/>
              <a:gd name="adj2" fmla="val 69161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de-DE" sz="1650" b="1" dirty="0"/>
            </a:br>
            <a:r>
              <a:rPr lang="de-DE" sz="1650" b="1" dirty="0"/>
              <a:t>In dieser Präsentationsvorlage haben wir alle verfügbaren Masterfolien untereinandergestellt und kommentiert.</a:t>
            </a:r>
            <a:br>
              <a:rPr lang="de-DE" sz="1650" b="1" dirty="0"/>
            </a:br>
            <a:r>
              <a:rPr lang="de-DE" sz="1650" b="1" i="1" dirty="0"/>
              <a:t>(Pinkfarbene Anmerkungskästen)</a:t>
            </a:r>
          </a:p>
          <a:p>
            <a:endParaRPr lang="de-DE" sz="1650" b="1" dirty="0"/>
          </a:p>
          <a:p>
            <a:r>
              <a:rPr lang="de-DE" sz="1650" b="1" dirty="0"/>
              <a:t>Dieses dient als Kurzanleitung für Sie zur Hilfe. </a:t>
            </a:r>
          </a:p>
          <a:p>
            <a:r>
              <a:rPr lang="de-DE" sz="1650" b="1" dirty="0"/>
              <a:t>Selbstverständlich können diese Anmerkungsfolien gelöscht werden. </a:t>
            </a:r>
          </a:p>
          <a:p>
            <a:endParaRPr lang="de-DE" sz="1650" b="1" dirty="0"/>
          </a:p>
          <a:p>
            <a:r>
              <a:rPr lang="de-DE" sz="1650" b="1" dirty="0"/>
              <a:t>Über „Neue Folie einfügen“ können unkommentierte Folien erzeugt werden. </a:t>
            </a:r>
          </a:p>
          <a:p>
            <a:endParaRPr lang="de-DE" sz="1650" b="1" dirty="0"/>
          </a:p>
          <a:p>
            <a:r>
              <a:rPr lang="de-DE" sz="1650" b="1" dirty="0"/>
              <a:t>Bei Nachfragen wenden Sie sich bitte an Mareike Zech – Tel. 1009</a:t>
            </a:r>
          </a:p>
          <a:p>
            <a:endParaRPr lang="de-DE" sz="1500" dirty="0"/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81225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A0EDF2F-0892-4C25-9899-01E96D4EB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8" y="844474"/>
            <a:ext cx="6670691" cy="3882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569AC2D-0527-4B2D-A714-FEB1BB80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8" y="829481"/>
            <a:ext cx="6720041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9606" y="1340228"/>
            <a:ext cx="1742447" cy="3278006"/>
          </a:xfrm>
        </p:spPr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9E63A7ED-9F20-4C6C-ABC4-54AE8D915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A9B0BFCD-404F-4115-A835-971953CD83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124361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7041553" y="1127397"/>
            <a:ext cx="1742447" cy="3281704"/>
          </a:xfrm>
        </p:spPr>
        <p:txBody>
          <a:bodyPr/>
          <a:lstStyle/>
          <a:p>
            <a:r>
              <a:rPr lang="de-DE" dirty="0" err="1"/>
              <a:t>TapeS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Biomasse ist am wenigsten unterschiedlich zur THGI &amp; BWI </a:t>
            </a:r>
            <a:r>
              <a:rPr lang="de-DE" dirty="0" err="1"/>
              <a:t>based</a:t>
            </a:r>
            <a:r>
              <a:rPr lang="de-DE" dirty="0"/>
              <a:t> Biomasse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6582C-93F3-4C5D-A72E-51DABE29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1006"/>
            <a:ext cx="6745380" cy="39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foliage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262006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Non </a:t>
            </a:r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382651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194791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bark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371957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Fatzit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Schrittweise Berechnung der Biomasse in Kompartimenten über THGI Funktionen und </a:t>
            </a:r>
            <a:r>
              <a:rPr lang="de-DE" sz="1800" b="0" dirty="0" err="1"/>
              <a:t>TapeS</a:t>
            </a:r>
            <a:r>
              <a:rPr lang="de-DE" sz="1800" b="0" dirty="0"/>
              <a:t> Funktionen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Ein Kompartiment wird dabei systematisch unterschätzt werden („Rest“) hierbei könnte es sinnvoll sein, jenes Kompartiment mit dem geringsten </a:t>
            </a:r>
            <a:r>
              <a:rPr lang="de-DE" sz="1800" b="0" dirty="0" err="1"/>
              <a:t>beitrag</a:t>
            </a:r>
            <a:r>
              <a:rPr lang="de-DE" sz="1800" b="0" dirty="0"/>
              <a:t> zum Stickstoffkreislauf zu Wählen (Derbholz ohne Rinde)</a:t>
            </a:r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3167427" y="2066924"/>
            <a:ext cx="2808575" cy="2665066"/>
          </a:xfrm>
        </p:spPr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-1971600" y="435672"/>
            <a:ext cx="1512168" cy="1871376"/>
          </a:xfrm>
          <a:prstGeom prst="wedgeRoundRectCallout">
            <a:avLst>
              <a:gd name="adj1" fmla="val 73824"/>
              <a:gd name="adj2" fmla="val 4624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600" b="1" dirty="0">
                <a:solidFill>
                  <a:srgbClr val="FFFF00"/>
                </a:solidFill>
              </a:rPr>
              <a:t>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Bilder können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 ist eine optionale Abschlussfolie. Diese Folie kann benutzt werden, muss aber nicht.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66924"/>
            <a:ext cx="2808575" cy="2665066"/>
          </a:xfrm>
        </p:spPr>
      </p:sp>
      <p:sp>
        <p:nvSpPr>
          <p:cNvPr id="2" name="Bildplatzhalter 1"/>
          <p:cNvSpPr>
            <a:spLocks noGrp="1"/>
          </p:cNvSpPr>
          <p:nvPr>
            <p:ph type="pic" sz="quarter" idx="21"/>
          </p:nvPr>
        </p:nvSpPr>
        <p:spPr>
          <a:xfrm>
            <a:off x="359427" y="2066924"/>
            <a:ext cx="2808575" cy="2665065"/>
          </a:xfrm>
        </p:spPr>
      </p:sp>
    </p:spTree>
    <p:extLst>
      <p:ext uri="{BB962C8B-B14F-4D97-AF65-F5344CB8AC3E}">
        <p14:creationId xmlns:p14="http://schemas.microsoft.com/office/powerpoint/2010/main" val="150586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2CE8A-93FD-49FE-96FC-4798951A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E7339-249B-43AB-923A-ACE4EACA0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2A9AD9-DC88-418C-AE96-92760D422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6CBA186-8398-4D45-9934-7D7786A46C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9F705C-B64D-487D-85A3-000CCD5FC3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Titel des Vortrages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4294967295"/>
          </p:nvPr>
        </p:nvSpPr>
        <p:spPr>
          <a:xfrm>
            <a:off x="3168002" y="2057400"/>
            <a:ext cx="5616575" cy="2674938"/>
          </a:xfrm>
        </p:spPr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-2509113" y="-45224"/>
            <a:ext cx="1782198" cy="1655724"/>
          </a:xfrm>
          <a:prstGeom prst="wedgeRoundRectCallout">
            <a:avLst>
              <a:gd name="adj1" fmla="val 85284"/>
              <a:gd name="adj2" fmla="val 1404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Kapitel und Untertitel können </a:t>
            </a:r>
            <a:r>
              <a:rPr lang="de-DE" sz="1600" b="1" dirty="0">
                <a:solidFill>
                  <a:srgbClr val="FFFF00"/>
                </a:solidFill>
              </a:rPr>
              <a:t>direkt hier 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de-DE" sz="1300" b="1" dirty="0"/>
              <a:t>werden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-2511660" y="2193708"/>
            <a:ext cx="1782198" cy="2592288"/>
          </a:xfrm>
          <a:prstGeom prst="wedgeRoundRectCallout">
            <a:avLst>
              <a:gd name="adj1" fmla="val 83255"/>
              <a:gd name="adj2" fmla="val -38505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Name, Institut und Datum </a:t>
            </a:r>
            <a:r>
              <a:rPr lang="de-DE" sz="1050" dirty="0"/>
              <a:t>müssen im </a:t>
            </a:r>
            <a:r>
              <a:rPr lang="de-DE" sz="2100" b="1" dirty="0">
                <a:solidFill>
                  <a:srgbClr val="FFC000"/>
                </a:solidFill>
              </a:rPr>
              <a:t>Master</a:t>
            </a:r>
            <a:r>
              <a:rPr lang="de-DE" sz="1050" dirty="0"/>
              <a:t> geändert werden. Das hat den Vorteil, dass wenn man mehrere Kapitelunterteilungen benötigt, diese Angaben nur einmal  anpassen zu müssen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Diese Folie kann benutzt werden, muss aber nicht. </a:t>
            </a:r>
          </a:p>
          <a:p>
            <a:pPr algn="ctr"/>
            <a:r>
              <a:rPr lang="de-DE" sz="1300" b="1" dirty="0"/>
              <a:t>Sinnvoll bei Vorträgen mit mehreren Kapiteln oder Themenwechseln.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2509113" y="2197597"/>
            <a:ext cx="1782198" cy="2592288"/>
          </a:xfrm>
          <a:prstGeom prst="wedgeRoundRectCallout">
            <a:avLst>
              <a:gd name="adj1" fmla="val 80958"/>
              <a:gd name="adj2" fmla="val 5152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Name, Institut und Datum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600" b="1" dirty="0"/>
              <a:t> </a:t>
            </a:r>
          </a:p>
          <a:p>
            <a:pPr algn="ctr"/>
            <a:r>
              <a:rPr lang="de-DE" sz="1300" b="1" dirty="0"/>
              <a:t>geändert werden. </a:t>
            </a:r>
          </a:p>
          <a:p>
            <a:pPr algn="ctr"/>
            <a:r>
              <a:rPr lang="de-DE" sz="1300" b="1" dirty="0"/>
              <a:t>Das hat den Vorteil, dass wenn man mehrere Kapitel-unterteilungen benötigt, diese Angaben nur einmal  anpassen muss.</a:t>
            </a:r>
          </a:p>
        </p:txBody>
      </p:sp>
    </p:spTree>
    <p:extLst>
      <p:ext uri="{BB962C8B-B14F-4D97-AF65-F5344CB8AC3E}">
        <p14:creationId xmlns:p14="http://schemas.microsoft.com/office/powerpoint/2010/main" val="290391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3167427" y="2066924"/>
            <a:ext cx="2808575" cy="2665066"/>
          </a:xfrm>
        </p:spPr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-1971600" y="435672"/>
            <a:ext cx="1512168" cy="1871376"/>
          </a:xfrm>
          <a:prstGeom prst="wedgeRoundRectCallout">
            <a:avLst>
              <a:gd name="adj1" fmla="val 73824"/>
              <a:gd name="adj2" fmla="val 4624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600" b="1" dirty="0">
                <a:solidFill>
                  <a:srgbClr val="FFFF00"/>
                </a:solidFill>
              </a:rPr>
              <a:t>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Bilder können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 ist eine optionale Abschlussfolie. Diese Folie kann benutzt werden, muss aber nicht.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66924"/>
            <a:ext cx="2808575" cy="2665066"/>
          </a:xfrm>
        </p:spPr>
      </p:sp>
      <p:sp>
        <p:nvSpPr>
          <p:cNvPr id="2" name="Bildplatzhalter 1"/>
          <p:cNvSpPr>
            <a:spLocks noGrp="1"/>
          </p:cNvSpPr>
          <p:nvPr>
            <p:ph type="pic" sz="quarter" idx="21"/>
          </p:nvPr>
        </p:nvSpPr>
        <p:spPr>
          <a:xfrm>
            <a:off x="359427" y="2066924"/>
            <a:ext cx="2808575" cy="2665065"/>
          </a:xfrm>
        </p:spPr>
      </p:sp>
    </p:spTree>
    <p:extLst>
      <p:ext uri="{BB962C8B-B14F-4D97-AF65-F5344CB8AC3E}">
        <p14:creationId xmlns:p14="http://schemas.microsoft.com/office/powerpoint/2010/main" val="3796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Kohlenstoffvorrat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</a:t>
            </a:r>
            <a:r>
              <a:rPr lang="de-DE" sz="1200" b="1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20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72548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Stickstoffgehalat</a:t>
            </a:r>
            <a:r>
              <a:rPr lang="de-DE" dirty="0"/>
              <a:t> </a:t>
            </a:r>
            <a:r>
              <a:rPr lang="de-DE" dirty="0" err="1"/>
              <a:t>variert</a:t>
            </a:r>
            <a:r>
              <a:rPr lang="de-DE" dirty="0"/>
              <a:t> stärker als Kohlenstoffgehalt in den einzelnen Biomassekompartimenten</a:t>
            </a:r>
          </a:p>
          <a:p>
            <a:pPr lvl="1"/>
            <a:r>
              <a:rPr lang="de-DE" dirty="0"/>
              <a:t>Berechnung des Stickstoffvorrates über die gesamte oberirdische Biomasse nicht möglich</a:t>
            </a:r>
          </a:p>
          <a:p>
            <a:pPr lvl="1"/>
            <a:r>
              <a:rPr lang="de-DE" dirty="0"/>
              <a:t>Die Biomassefunktionen der THGI &amp; BWI geben nur gesamte oberirdische Biomasse aus und erlauben keine Kompartimentierung</a:t>
            </a:r>
          </a:p>
          <a:p>
            <a:pPr marL="162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Nachträgliche </a:t>
            </a:r>
            <a:r>
              <a:rPr lang="de-DE" dirty="0" err="1">
                <a:sym typeface="Wingdings" panose="05000000000000000000" pitchFamily="2" charset="2"/>
              </a:rPr>
              <a:t>aufteilung</a:t>
            </a:r>
            <a:r>
              <a:rPr lang="de-DE" dirty="0">
                <a:sym typeface="Wingdings" panose="05000000000000000000" pitchFamily="2" charset="2"/>
              </a:rPr>
              <a:t> der Gesamtbiomasse nach TGHI&amp;BWI Funktionen nötig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-2124575" y="631348"/>
            <a:ext cx="1742447" cy="1662262"/>
          </a:xfrm>
          <a:prstGeom prst="wedgeRoundRectCallout">
            <a:avLst>
              <a:gd name="adj1" fmla="val 64782"/>
              <a:gd name="adj2" fmla="val 1860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40131" y="631348"/>
            <a:ext cx="1742447" cy="1662262"/>
          </a:xfrm>
          <a:prstGeom prst="wedgeRoundRectCallout">
            <a:avLst>
              <a:gd name="adj1" fmla="val 64782"/>
              <a:gd name="adj2" fmla="val -65759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Die nachträglich Kompartimentierung wurde an die </a:t>
            </a:r>
            <a:r>
              <a:rPr lang="de-DE" dirty="0" err="1"/>
              <a:t>kompartimentierung</a:t>
            </a:r>
            <a:r>
              <a:rPr lang="de-DE" dirty="0"/>
              <a:t> der Elementgehalte in Rumpf et al. 2018 angepasst</a:t>
            </a:r>
          </a:p>
          <a:p>
            <a:pPr>
              <a:lnSpc>
                <a:spcPct val="100000"/>
              </a:lnSpc>
            </a:pPr>
            <a:r>
              <a:rPr lang="de-DE" dirty="0"/>
              <a:t>Zur Auswahl standen nach demnach folgende Funktionen für die Biomasse in den erforderlichen Kompartimenten: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Kändler</a:t>
            </a:r>
            <a:r>
              <a:rPr lang="de-DE" sz="18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Christian </a:t>
            </a:r>
            <a:r>
              <a:rPr lang="de-DE" sz="1800" b="0" dirty="0" err="1"/>
              <a:t>Vonderach</a:t>
            </a:r>
            <a:r>
              <a:rPr lang="de-DE" sz="18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Eine Kombination von Biomasseformeln aus Wirth (2004) und </a:t>
            </a:r>
            <a:r>
              <a:rPr lang="de-DE" sz="1800" b="0" dirty="0" err="1"/>
              <a:t>Wutzler</a:t>
            </a:r>
            <a:r>
              <a:rPr lang="de-DE" sz="1800" b="0" dirty="0"/>
              <a:t> (2008) für Nadel- bzw. Laubholz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-2124575" y="631348"/>
            <a:ext cx="1742447" cy="1662262"/>
          </a:xfrm>
          <a:prstGeom prst="wedgeRoundRectCallout">
            <a:avLst>
              <a:gd name="adj1" fmla="val 64782"/>
              <a:gd name="adj2" fmla="val 1860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40131" y="631348"/>
            <a:ext cx="1742447" cy="1662262"/>
          </a:xfrm>
          <a:prstGeom prst="wedgeRoundRectCallout">
            <a:avLst>
              <a:gd name="adj1" fmla="val 64782"/>
              <a:gd name="adj2" fmla="val -65759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de-DE" sz="18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-2124575" y="631348"/>
            <a:ext cx="1742447" cy="1662262"/>
          </a:xfrm>
          <a:prstGeom prst="wedgeRoundRectCallout">
            <a:avLst>
              <a:gd name="adj1" fmla="val 64782"/>
              <a:gd name="adj2" fmla="val 1860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40131" y="631348"/>
            <a:ext cx="1742447" cy="1662262"/>
          </a:xfrm>
          <a:prstGeom prst="wedgeRoundRectCallout">
            <a:avLst>
              <a:gd name="adj1" fmla="val 64782"/>
              <a:gd name="adj2" fmla="val -65759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89791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B06F5-2B9C-48AE-ACF6-D7E81A7F0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Boxplots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762546A8-665D-44FF-95BF-E2BFF1F776B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" r="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4D4B588-B853-4A0C-8D4F-3F1772A451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" y="844473"/>
            <a:ext cx="6726581" cy="39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1411</Words>
  <Application>Microsoft Office PowerPoint</Application>
  <PresentationFormat>Bildschirmpräsentation (16:9)</PresentationFormat>
  <Paragraphs>131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PowerPoint-Präsentation</vt:lpstr>
      <vt:lpstr>Kohlenstoffvorrat</vt:lpstr>
      <vt:lpstr>Stickstoffvorrat: Nachträgliche Kompartimentierung</vt:lpstr>
      <vt:lpstr>Stickstoffvorrat: Biomasse Kompartimente am Einzelbaum</vt:lpstr>
      <vt:lpstr>Vergleich der Berechnungsmethoden für Biomassenkompartiente </vt:lpstr>
      <vt:lpstr>Vorgehen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Fatzit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21</cp:revision>
  <cp:lastPrinted>2018-11-09T14:22:47Z</cp:lastPrinted>
  <dcterms:created xsi:type="dcterms:W3CDTF">2023-04-02T15:59:26Z</dcterms:created>
  <dcterms:modified xsi:type="dcterms:W3CDTF">2023-04-03T15:10:59Z</dcterms:modified>
</cp:coreProperties>
</file>