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96" r:id="rId2"/>
    <p:sldMasterId id="2147483703" r:id="rId3"/>
    <p:sldMasterId id="2147483684" r:id="rId4"/>
  </p:sldMasterIdLst>
  <p:notesMasterIdLst>
    <p:notesMasterId r:id="rId20"/>
  </p:notesMasterIdLst>
  <p:handoutMasterIdLst>
    <p:handoutMasterId r:id="rId21"/>
  </p:handoutMasterIdLst>
  <p:sldIdLst>
    <p:sldId id="294" r:id="rId5"/>
    <p:sldId id="287" r:id="rId6"/>
    <p:sldId id="314" r:id="rId7"/>
    <p:sldId id="296" r:id="rId8"/>
    <p:sldId id="310" r:id="rId9"/>
    <p:sldId id="302" r:id="rId10"/>
    <p:sldId id="297" r:id="rId11"/>
    <p:sldId id="312" r:id="rId12"/>
    <p:sldId id="315" r:id="rId13"/>
    <p:sldId id="316" r:id="rId14"/>
    <p:sldId id="318" r:id="rId15"/>
    <p:sldId id="317" r:id="rId16"/>
    <p:sldId id="307" r:id="rId17"/>
    <p:sldId id="309" r:id="rId18"/>
    <p:sldId id="303" r:id="rId19"/>
  </p:sldIdLst>
  <p:sldSz cx="9144000" cy="5143500" type="screen16x9"/>
  <p:notesSz cx="9928225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 userDrawn="1">
          <p15:clr>
            <a:srgbClr val="A4A3A4"/>
          </p15:clr>
        </p15:guide>
        <p15:guide id="2" orient="horz" pos="2781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711">
          <p15:clr>
            <a:srgbClr val="A4A3A4"/>
          </p15:clr>
        </p15:guide>
        <p15:guide id="6" orient="horz" pos="2785">
          <p15:clr>
            <a:srgbClr val="A4A3A4"/>
          </p15:clr>
        </p15:guide>
        <p15:guide id="7" pos="2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219"/>
    <a:srgbClr val="00A0FF"/>
    <a:srgbClr val="E17D00"/>
    <a:srgbClr val="EEB500"/>
    <a:srgbClr val="CC0066"/>
    <a:srgbClr val="DAA600"/>
    <a:srgbClr val="FF0066"/>
    <a:srgbClr val="008CD2"/>
    <a:srgbClr val="00AAAA"/>
    <a:srgbClr val="AF0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25" autoAdjust="0"/>
  </p:normalViewPr>
  <p:slideViewPr>
    <p:cSldViewPr snapToGrid="0" snapToObjects="1">
      <p:cViewPr varScale="1">
        <p:scale>
          <a:sx n="161" d="100"/>
          <a:sy n="161" d="100"/>
        </p:scale>
        <p:origin x="210" y="132"/>
      </p:cViewPr>
      <p:guideLst>
        <p:guide orient="horz" pos="713"/>
        <p:guide orient="horz" pos="2781"/>
        <p:guide pos="226"/>
        <p:guide pos="5534"/>
        <p:guide orient="horz" pos="711"/>
        <p:guide orient="horz" pos="2785"/>
        <p:guide pos="230"/>
      </p:guideLst>
    </p:cSldViewPr>
  </p:slideViewPr>
  <p:outlineViewPr>
    <p:cViewPr>
      <p:scale>
        <a:sx n="33" d="100"/>
        <a:sy n="33" d="100"/>
      </p:scale>
      <p:origin x="0" y="14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722E9-6DCE-4201-8B95-B327C6EEA894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249CB-3283-4D88-99A9-2A3951E5F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0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26D7E-6EA3-4F2D-BE94-EAA87D4EB8CD}" type="datetimeFigureOut">
              <a:rPr lang="de-DE" smtClean="0"/>
              <a:pPr/>
              <a:t>12.04.2023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562C-CF5F-498A-A34C-F7FA98043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5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THG &amp; BWI erlaubt keine Kompartimentierung und schließt bei Laubholz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88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Unterschiede: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Wg. Baumartengruppen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535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dirty="0"/>
              <a:t>Gründe für unterschiede in Biomasse je nach Funktion: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Unterschiedliche Baumartengruppierung der </a:t>
            </a:r>
            <a:r>
              <a:rPr lang="de-DE" sz="1500" dirty="0" err="1"/>
              <a:t>Koeffizeinten</a:t>
            </a:r>
            <a:r>
              <a:rPr lang="de-DE" sz="1500" dirty="0"/>
              <a:t> in </a:t>
            </a:r>
            <a:r>
              <a:rPr lang="de-DE" sz="1500" dirty="0" err="1"/>
              <a:t>TapeS</a:t>
            </a:r>
            <a:r>
              <a:rPr lang="de-DE" sz="1500" dirty="0"/>
              <a:t>, </a:t>
            </a:r>
            <a:r>
              <a:rPr lang="de-DE" sz="1500" dirty="0" err="1"/>
              <a:t>Vondernach</a:t>
            </a:r>
            <a:r>
              <a:rPr lang="de-DE" sz="1500" dirty="0"/>
              <a:t> und GHGI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Unterschiedliche Modelle zur Biomassenberechnung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48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stw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), </a:t>
            </a:r>
            <a:r>
              <a:rPr lang="de-DE" dirty="0" err="1"/>
              <a:t>stb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</a:t>
            </a:r>
            <a:r>
              <a:rPr lang="de-DE" dirty="0" err="1"/>
              <a:t>sw</a:t>
            </a:r>
            <a:r>
              <a:rPr lang="de-DE" dirty="0"/>
              <a:t> (=solid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7cm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sb (=</a:t>
            </a:r>
            <a:r>
              <a:rPr lang="de-DE" dirty="0" err="1"/>
              <a:t>bark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sw</a:t>
            </a:r>
            <a:r>
              <a:rPr lang="de-DE" dirty="0"/>
              <a:t>), </a:t>
            </a:r>
            <a:r>
              <a:rPr lang="de-DE" dirty="0" err="1"/>
              <a:t>fwb</a:t>
            </a:r>
            <a:r>
              <a:rPr lang="de-DE" dirty="0"/>
              <a:t> (=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incl. </a:t>
            </a:r>
            <a:r>
              <a:rPr lang="de-DE" dirty="0" err="1"/>
              <a:t>bark</a:t>
            </a:r>
            <a:r>
              <a:rPr lang="de-DE" dirty="0"/>
              <a:t>) and </a:t>
            </a:r>
            <a:r>
              <a:rPr lang="de-DE" dirty="0" err="1"/>
              <a:t>ndl</a:t>
            </a:r>
            <a:r>
              <a:rPr lang="de-DE" dirty="0"/>
              <a:t> (=</a:t>
            </a:r>
            <a:r>
              <a:rPr lang="de-DE" dirty="0" err="1"/>
              <a:t>needles</a:t>
            </a:r>
            <a:r>
              <a:rPr lang="de-DE" dirty="0"/>
              <a:t>),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405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084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531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804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72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576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7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17723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07365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994784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17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5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6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353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97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98973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71946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92199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221965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7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42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541945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2" name="Rechteck 21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7" name="Rechteck 26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9" name="Rechteck 28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2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35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6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031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425951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89670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  <a:prstGeom prst="rect">
            <a:avLst/>
          </a:prstGeo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24064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Textfeld 23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9" name="Rechteck 28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Rechteck 30"/>
          <p:cNvSpPr/>
          <p:nvPr userDrawn="1"/>
        </p:nvSpPr>
        <p:spPr>
          <a:xfrm>
            <a:off x="5976575" y="4747544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2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3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  <a:prstGeom prst="rect">
            <a:avLst/>
          </a:prstGeo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544891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8" name="Rechteck 17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Rechteck 23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  <a:prstGeom prst="rect">
            <a:avLst/>
          </a:prstGeo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36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  <a:prstGeom prst="rect">
            <a:avLst/>
          </a:prstGeo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37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4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3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20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7624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6610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986954" y="856197"/>
            <a:ext cx="1797907" cy="3882266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E54CE676-35E5-4222-9198-D61C08CEA7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3432" y="856197"/>
            <a:ext cx="6670691" cy="3882266"/>
          </a:xfrm>
        </p:spPr>
      </p:sp>
    </p:spTree>
    <p:extLst>
      <p:ext uri="{BB962C8B-B14F-4D97-AF65-F5344CB8AC3E}">
        <p14:creationId xmlns:p14="http://schemas.microsoft.com/office/powerpoint/2010/main" val="2432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36340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15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39743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9" r:id="rId4"/>
    <p:sldLayoutId id="2147483710" r:id="rId5"/>
    <p:sldLayoutId id="2147483668" r:id="rId6"/>
    <p:sldLayoutId id="2147483692" r:id="rId7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645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510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7" name="Gerade Verbindung 16"/>
          <p:cNvCxnSpPr/>
          <p:nvPr userDrawn="1"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 userDrawn="1"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5753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6" r:id="rId2"/>
    <p:sldLayoutId id="2147483687" r:id="rId3"/>
    <p:sldLayoutId id="2147483688" r:id="rId4"/>
    <p:sldLayoutId id="2147483685" r:id="rId5"/>
    <p:sldLayoutId id="2147483695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3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Berechnung Biomassen-, Kohlenstoff-, Stockstoffvorrat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72495"/>
              <a:gd name="adj2" fmla="val -23011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 dieser Folie können alle Textfelder  direkt </a:t>
            </a:r>
            <a:r>
              <a:rPr lang="de-DE" b="1" dirty="0">
                <a:solidFill>
                  <a:srgbClr val="FFC000"/>
                </a:solidFill>
              </a:rPr>
              <a:t>hier</a:t>
            </a:r>
            <a:r>
              <a:rPr lang="de-DE" sz="1500" dirty="0"/>
              <a:t> </a:t>
            </a:r>
            <a:r>
              <a:rPr lang="de-DE" b="1" dirty="0">
                <a:solidFill>
                  <a:srgbClr val="FFC000"/>
                </a:solidFill>
              </a:rPr>
              <a:t>geändert</a:t>
            </a:r>
            <a:r>
              <a:rPr lang="de-DE" sz="1200" dirty="0"/>
              <a:t> werden (nicht im </a:t>
            </a:r>
            <a:r>
              <a:rPr lang="de-DE" sz="1350" dirty="0"/>
              <a:t>Master</a:t>
            </a:r>
            <a:r>
              <a:rPr lang="de-DE" sz="1200" dirty="0"/>
              <a:t>)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68785"/>
              <a:gd name="adj2" fmla="val 143068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Auf dieser Folie können alle Textfelder  direkt </a:t>
            </a:r>
            <a:r>
              <a:rPr lang="de-DE" sz="1600" b="1" dirty="0">
                <a:solidFill>
                  <a:srgbClr val="FFFF00"/>
                </a:solidFill>
              </a:rPr>
              <a:t>hier geändert </a:t>
            </a:r>
            <a:r>
              <a:rPr lang="de-DE" sz="1300" b="1" dirty="0"/>
              <a:t>werden (nicht im Master)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9495420" y="2440014"/>
            <a:ext cx="1350150" cy="1558554"/>
          </a:xfrm>
          <a:prstGeom prst="wedgeRoundRectCallout">
            <a:avLst>
              <a:gd name="adj1" fmla="val -68359"/>
              <a:gd name="adj2" fmla="val 22327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 kann </a:t>
            </a:r>
            <a:r>
              <a:rPr lang="de-DE" sz="1600" b="1" dirty="0">
                <a:solidFill>
                  <a:srgbClr val="FFFF00"/>
                </a:solidFill>
              </a:rPr>
              <a:t>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9099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770120"/>
          <a:ext cx="8591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43693"/>
              </p:ext>
            </p:extLst>
          </p:nvPr>
        </p:nvGraphicFramePr>
        <p:xfrm>
          <a:off x="404924" y="3029077"/>
          <a:ext cx="8370697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08057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546265" y="3902233"/>
            <a:ext cx="8303837" cy="49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3F3C67B8-F8A8-49A0-A3C4-43378A2FA39A}"/>
              </a:ext>
            </a:extLst>
          </p:cNvPr>
          <p:cNvCxnSpPr>
            <a:cxnSpLocks/>
          </p:cNvCxnSpPr>
          <p:nvPr/>
        </p:nvCxnSpPr>
        <p:spPr>
          <a:xfrm>
            <a:off x="932213" y="3374909"/>
            <a:ext cx="5025666" cy="236789"/>
          </a:xfrm>
          <a:prstGeom prst="bentConnector3">
            <a:avLst>
              <a:gd name="adj1" fmla="val 100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96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770120"/>
          <a:ext cx="8591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7208"/>
              </p:ext>
            </p:extLst>
          </p:nvPr>
        </p:nvGraphicFramePr>
        <p:xfrm>
          <a:off x="404924" y="3029077"/>
          <a:ext cx="8370697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139895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546265" y="4165354"/>
            <a:ext cx="8303837" cy="172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5FBC07D5-3A56-494A-B8BC-B7014C33DFF6}"/>
              </a:ext>
            </a:extLst>
          </p:cNvPr>
          <p:cNvCxnSpPr>
            <a:cxnSpLocks/>
          </p:cNvCxnSpPr>
          <p:nvPr/>
        </p:nvCxnSpPr>
        <p:spPr>
          <a:xfrm>
            <a:off x="932213" y="3636173"/>
            <a:ext cx="3699164" cy="232922"/>
          </a:xfrm>
          <a:prstGeom prst="bentConnector3">
            <a:avLst>
              <a:gd name="adj1" fmla="val 100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98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770120"/>
          <a:ext cx="8591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82580"/>
              </p:ext>
            </p:extLst>
          </p:nvPr>
        </p:nvGraphicFramePr>
        <p:xfrm>
          <a:off x="404924" y="3029077"/>
          <a:ext cx="837069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28573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D1D3C4F-8C17-4611-99CD-3203C047D522}"/>
              </a:ext>
            </a:extLst>
          </p:cNvPr>
          <p:cNvCxnSpPr>
            <a:cxnSpLocks/>
          </p:cNvCxnSpPr>
          <p:nvPr/>
        </p:nvCxnSpPr>
        <p:spPr>
          <a:xfrm>
            <a:off x="979714" y="3912921"/>
            <a:ext cx="2357252" cy="201881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0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F4D4B588-B853-4A0C-8D4F-3F1772A451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5F4007-5371-4BA5-9DAC-385AF1EC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7" y="844473"/>
            <a:ext cx="6726581" cy="3914793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8158ECDB-0D0F-42BB-85D9-E98A75EA1AE7}"/>
              </a:ext>
            </a:extLst>
          </p:cNvPr>
          <p:cNvSpPr txBox="1">
            <a:spLocks/>
          </p:cNvSpPr>
          <p:nvPr/>
        </p:nvSpPr>
        <p:spPr>
          <a:xfrm>
            <a:off x="7152661" y="942199"/>
            <a:ext cx="1797907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b="1" i="1" dirty="0"/>
              <a:t>Fig 2</a:t>
            </a:r>
            <a:r>
              <a:rPr lang="de-DE" sz="1000" i="1" dirty="0"/>
              <a:t>: Mean </a:t>
            </a:r>
            <a:r>
              <a:rPr lang="de-DE" sz="1000" i="1" dirty="0" err="1"/>
              <a:t>singel</a:t>
            </a:r>
            <a:r>
              <a:rPr lang="de-DE" sz="1000" i="1" dirty="0"/>
              <a:t> </a:t>
            </a:r>
            <a:r>
              <a:rPr lang="de-DE" sz="1000" i="1" dirty="0" err="1"/>
              <a:t>tree</a:t>
            </a:r>
            <a:r>
              <a:rPr lang="de-DE" sz="1000" i="1" dirty="0"/>
              <a:t> </a:t>
            </a:r>
            <a:r>
              <a:rPr lang="de-DE" sz="1000" i="1" dirty="0" err="1"/>
              <a:t>aboveground</a:t>
            </a:r>
            <a:r>
              <a:rPr lang="de-DE" sz="1000" i="1" dirty="0"/>
              <a:t> </a:t>
            </a:r>
            <a:r>
              <a:rPr lang="de-DE" sz="1000" i="1" dirty="0" err="1"/>
              <a:t>biomass</a:t>
            </a:r>
            <a:r>
              <a:rPr lang="de-DE" sz="1000" i="1" dirty="0"/>
              <a:t> in kg per </a:t>
            </a:r>
            <a:r>
              <a:rPr lang="de-DE" sz="1000" i="1" dirty="0" err="1"/>
              <a:t>plot</a:t>
            </a:r>
            <a:r>
              <a:rPr lang="de-DE" sz="1000" i="1" dirty="0"/>
              <a:t> and </a:t>
            </a:r>
            <a:r>
              <a:rPr lang="de-DE" sz="1000" i="1" dirty="0" err="1"/>
              <a:t>species</a:t>
            </a:r>
            <a:r>
              <a:rPr lang="de-DE" sz="1000" i="1" dirty="0"/>
              <a:t>, (1) </a:t>
            </a:r>
            <a:r>
              <a:rPr lang="de-DE" sz="1000" i="1" dirty="0" err="1"/>
              <a:t>separated</a:t>
            </a:r>
            <a:r>
              <a:rPr lang="de-DE" sz="1000" i="1" dirty="0"/>
              <a:t> </a:t>
            </a:r>
            <a:r>
              <a:rPr lang="de-DE" sz="1000" i="1" dirty="0" err="1"/>
              <a:t>by</a:t>
            </a:r>
            <a:r>
              <a:rPr lang="de-DE" sz="1000" i="1" dirty="0"/>
              <a:t> </a:t>
            </a:r>
            <a:r>
              <a:rPr lang="de-DE" sz="1000" i="1" dirty="0" err="1"/>
              <a:t>biomass</a:t>
            </a:r>
            <a:r>
              <a:rPr lang="de-DE" sz="1000" i="1" dirty="0"/>
              <a:t> </a:t>
            </a:r>
            <a:r>
              <a:rPr lang="de-DE" sz="1000" i="1" dirty="0" err="1"/>
              <a:t>compartiment</a:t>
            </a:r>
            <a:r>
              <a:rPr lang="de-DE" sz="1000" i="1" dirty="0"/>
              <a:t> and(2) </a:t>
            </a:r>
            <a:r>
              <a:rPr lang="de-DE" sz="1000" i="1" dirty="0" err="1"/>
              <a:t>summed</a:t>
            </a:r>
            <a:r>
              <a:rPr lang="de-DE" sz="1000" i="1" dirty="0"/>
              <a:t> </a:t>
            </a:r>
            <a:r>
              <a:rPr lang="de-DE" sz="1000" i="1" dirty="0" err="1"/>
              <a:t>up</a:t>
            </a:r>
            <a:r>
              <a:rPr lang="de-DE" sz="1000" i="1" dirty="0"/>
              <a:t> (</a:t>
            </a:r>
            <a:r>
              <a:rPr lang="de-DE" sz="1000" i="1" dirty="0" err="1"/>
              <a:t>tot_ab</a:t>
            </a:r>
            <a:r>
              <a:rPr lang="de-DE" sz="1000" i="1" dirty="0"/>
              <a:t>, </a:t>
            </a:r>
            <a:r>
              <a:rPr lang="de-DE" sz="1000" i="1" dirty="0" err="1"/>
              <a:t>yellow</a:t>
            </a:r>
            <a:r>
              <a:rPr lang="de-DE" sz="1000" i="1" dirty="0"/>
              <a:t> bar) </a:t>
            </a:r>
            <a:r>
              <a:rPr lang="de-DE" sz="1000" i="1" dirty="0" err="1"/>
              <a:t>for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three</a:t>
            </a:r>
            <a:r>
              <a:rPr lang="de-DE" sz="1000" i="1" dirty="0"/>
              <a:t> </a:t>
            </a:r>
            <a:r>
              <a:rPr lang="de-DE" sz="1000" i="1" dirty="0" err="1"/>
              <a:t>main</a:t>
            </a:r>
            <a:r>
              <a:rPr lang="de-DE" sz="1000" i="1" dirty="0"/>
              <a:t> </a:t>
            </a:r>
            <a:r>
              <a:rPr lang="de-DE" sz="1000" i="1" dirty="0" err="1"/>
              <a:t>calculation</a:t>
            </a:r>
            <a:r>
              <a:rPr lang="de-DE" sz="1000" i="1" dirty="0"/>
              <a:t> </a:t>
            </a:r>
            <a:r>
              <a:rPr lang="de-DE" sz="1000" i="1" dirty="0" err="1"/>
              <a:t>methods</a:t>
            </a:r>
            <a:r>
              <a:rPr lang="de-DE" sz="1000" i="1" dirty="0"/>
              <a:t> (GHGI, </a:t>
            </a:r>
            <a:r>
              <a:rPr lang="de-DE" sz="1000" i="1" dirty="0" err="1"/>
              <a:t>TapeS</a:t>
            </a:r>
            <a:r>
              <a:rPr lang="de-DE" sz="1000" i="1" dirty="0"/>
              <a:t>, </a:t>
            </a:r>
            <a:r>
              <a:rPr lang="de-DE" sz="1000" i="1" dirty="0" err="1"/>
              <a:t>Vondernach</a:t>
            </a:r>
            <a:r>
              <a:rPr lang="de-DE" sz="1000" i="1" dirty="0"/>
              <a:t>)</a:t>
            </a:r>
          </a:p>
          <a:p>
            <a:endParaRPr lang="de-DE" sz="1000" i="1" dirty="0"/>
          </a:p>
        </p:txBody>
      </p:sp>
    </p:spTree>
    <p:extLst>
      <p:ext uri="{BB962C8B-B14F-4D97-AF65-F5344CB8AC3E}">
        <p14:creationId xmlns:p14="http://schemas.microsoft.com/office/powerpoint/2010/main" val="206659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A0EDF2F-0892-4C25-9899-01E96D4EB5F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1" name="Abgerundete rechteckige Legende 10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5F4007-5371-4BA5-9DAC-385AF1EC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8" y="844474"/>
            <a:ext cx="6670691" cy="388226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569AC2D-0527-4B2D-A714-FEB1BB803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98" y="829481"/>
            <a:ext cx="6720041" cy="3910987"/>
          </a:xfrm>
          <a:prstGeom prst="rect">
            <a:avLst/>
          </a:prstGeom>
        </p:spPr>
      </p:pic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57234B6C-0416-427B-8FEF-B91F7EBD5BBA}"/>
              </a:ext>
            </a:extLst>
          </p:cNvPr>
          <p:cNvSpPr txBox="1">
            <a:spLocks/>
          </p:cNvSpPr>
          <p:nvPr/>
        </p:nvSpPr>
        <p:spPr>
          <a:xfrm>
            <a:off x="7152661" y="942199"/>
            <a:ext cx="1797907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b="1" i="1" dirty="0"/>
              <a:t>Fig 3</a:t>
            </a:r>
            <a:r>
              <a:rPr lang="de-DE" sz="1000" i="1" dirty="0"/>
              <a:t>: Mean </a:t>
            </a:r>
            <a:r>
              <a:rPr lang="de-DE" sz="1000" i="1" dirty="0" err="1"/>
              <a:t>biomass</a:t>
            </a:r>
            <a:r>
              <a:rPr lang="de-DE" sz="1000" i="1" dirty="0"/>
              <a:t> in kg per </a:t>
            </a:r>
            <a:r>
              <a:rPr lang="de-DE" sz="1000" i="1" dirty="0" err="1"/>
              <a:t>plot</a:t>
            </a:r>
            <a:r>
              <a:rPr lang="de-DE" sz="1000" i="1" dirty="0"/>
              <a:t> and </a:t>
            </a:r>
            <a:r>
              <a:rPr lang="de-DE" sz="1000" i="1" dirty="0" err="1"/>
              <a:t>species</a:t>
            </a:r>
            <a:r>
              <a:rPr lang="de-DE" sz="1000" i="1" dirty="0"/>
              <a:t>, </a:t>
            </a:r>
            <a:r>
              <a:rPr lang="de-DE" sz="1000" i="1" dirty="0" err="1"/>
              <a:t>separated</a:t>
            </a:r>
            <a:r>
              <a:rPr lang="de-DE" sz="1000" i="1" dirty="0"/>
              <a:t> </a:t>
            </a:r>
            <a:r>
              <a:rPr lang="de-DE" sz="1000" i="1" dirty="0" err="1"/>
              <a:t>by</a:t>
            </a:r>
            <a:r>
              <a:rPr lang="de-DE" sz="1000" i="1" dirty="0"/>
              <a:t> </a:t>
            </a:r>
            <a:r>
              <a:rPr lang="de-DE" sz="1000" i="1" dirty="0" err="1"/>
              <a:t>biomass</a:t>
            </a:r>
            <a:r>
              <a:rPr lang="de-DE" sz="1000" i="1" dirty="0"/>
              <a:t> </a:t>
            </a:r>
            <a:r>
              <a:rPr lang="de-DE" sz="1000" i="1" dirty="0" err="1"/>
              <a:t>compartiment</a:t>
            </a:r>
            <a:r>
              <a:rPr lang="de-DE" sz="1000" i="1" dirty="0"/>
              <a:t> and </a:t>
            </a:r>
            <a:r>
              <a:rPr lang="de-DE" sz="1000" i="1" dirty="0" err="1"/>
              <a:t>summed</a:t>
            </a:r>
            <a:r>
              <a:rPr lang="de-DE" sz="1000" i="1" dirty="0"/>
              <a:t> </a:t>
            </a:r>
            <a:r>
              <a:rPr lang="de-DE" sz="1000" i="1" dirty="0" err="1"/>
              <a:t>up</a:t>
            </a:r>
            <a:r>
              <a:rPr lang="de-DE" sz="1000" i="1" dirty="0"/>
              <a:t> (</a:t>
            </a:r>
            <a:r>
              <a:rPr lang="de-DE" sz="1000" i="1" dirty="0" err="1"/>
              <a:t>tot_ab</a:t>
            </a:r>
            <a:r>
              <a:rPr lang="de-DE" sz="1000" i="1" dirty="0"/>
              <a:t>) </a:t>
            </a:r>
            <a:r>
              <a:rPr lang="de-DE" sz="1000" i="1" dirty="0" err="1"/>
              <a:t>for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three</a:t>
            </a:r>
            <a:r>
              <a:rPr lang="de-DE" sz="1000" i="1" dirty="0"/>
              <a:t> </a:t>
            </a:r>
            <a:r>
              <a:rPr lang="de-DE" sz="1000" i="1" dirty="0" err="1"/>
              <a:t>main</a:t>
            </a:r>
            <a:r>
              <a:rPr lang="de-DE" sz="1000" i="1" dirty="0"/>
              <a:t> </a:t>
            </a:r>
            <a:r>
              <a:rPr lang="de-DE" sz="1000" i="1" dirty="0" err="1"/>
              <a:t>calculation</a:t>
            </a:r>
            <a:r>
              <a:rPr lang="de-DE" sz="1000" i="1" dirty="0"/>
              <a:t> </a:t>
            </a:r>
            <a:r>
              <a:rPr lang="de-DE" sz="1000" i="1" dirty="0" err="1"/>
              <a:t>methods</a:t>
            </a:r>
            <a:r>
              <a:rPr lang="de-DE" sz="1000" i="1" dirty="0"/>
              <a:t> (GHGI, </a:t>
            </a:r>
            <a:r>
              <a:rPr lang="de-DE" sz="1000" i="1" dirty="0" err="1"/>
              <a:t>TapeS</a:t>
            </a:r>
            <a:r>
              <a:rPr lang="de-DE" sz="1000" i="1" dirty="0"/>
              <a:t>, </a:t>
            </a:r>
            <a:r>
              <a:rPr lang="de-DE" sz="1000" i="1" dirty="0" err="1"/>
              <a:t>Vondernach</a:t>
            </a:r>
            <a:r>
              <a:rPr lang="de-DE" sz="1000" i="1" dirty="0"/>
              <a:t>)</a:t>
            </a:r>
          </a:p>
          <a:p>
            <a:endParaRPr lang="de-DE" sz="1000" i="1" dirty="0"/>
          </a:p>
        </p:txBody>
      </p:sp>
    </p:spTree>
    <p:extLst>
      <p:ext uri="{BB962C8B-B14F-4D97-AF65-F5344CB8AC3E}">
        <p14:creationId xmlns:p14="http://schemas.microsoft.com/office/powerpoint/2010/main" val="196488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FD9CB6-5113-4AC8-9345-DF93AD8E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Fatzit</a:t>
            </a:r>
            <a:r>
              <a:rPr lang="de-DE" dirty="0"/>
              <a:t>: Biomasse über GHGI &amp; </a:t>
            </a:r>
            <a:r>
              <a:rPr lang="de-DE" dirty="0" err="1"/>
              <a:t>TapeS</a:t>
            </a:r>
            <a:r>
              <a:rPr lang="de-DE" dirty="0"/>
              <a:t> vs. nur </a:t>
            </a:r>
            <a:r>
              <a:rPr lang="de-DE" dirty="0" err="1"/>
              <a:t>TapeS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8558CB-8900-4E97-9E7E-95809F232B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562" y="923272"/>
            <a:ext cx="3873552" cy="3666536"/>
          </a:xfrm>
        </p:spPr>
        <p:txBody>
          <a:bodyPr numCol="1"/>
          <a:lstStyle/>
          <a:p>
            <a:r>
              <a:rPr lang="de-DE" sz="1800" dirty="0">
                <a:solidFill>
                  <a:schemeClr val="accent2"/>
                </a:solidFill>
              </a:rPr>
              <a:t>GHGI &amp; </a:t>
            </a:r>
            <a:r>
              <a:rPr lang="de-DE" sz="1800" dirty="0" err="1">
                <a:solidFill>
                  <a:schemeClr val="accent2"/>
                </a:solidFill>
              </a:rPr>
              <a:t>TapeS</a:t>
            </a:r>
            <a:r>
              <a:rPr lang="de-DE" sz="1800" dirty="0">
                <a:solidFill>
                  <a:schemeClr val="accent2"/>
                </a:solidFill>
              </a:rPr>
              <a:t>: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/>
              <a:t>Geringste Unterschiede in der Berechnung der Gesamtbiomasse bestehen zwischen GHGI &amp; </a:t>
            </a:r>
            <a:r>
              <a:rPr lang="de-DE" sz="1500" b="0" dirty="0" err="1"/>
              <a:t>TapeS</a:t>
            </a:r>
            <a:endParaRPr lang="de-DE" sz="1500" b="0" dirty="0"/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500" b="0" dirty="0"/>
              <a:t>Prinzipiell ist schrittweise Berechnung der Kompartiment Biomasse über GHGI Funktionen &amp; </a:t>
            </a:r>
            <a:r>
              <a:rPr lang="de-DE" sz="1500" b="0" dirty="0" err="1"/>
              <a:t>TapeS</a:t>
            </a:r>
            <a:r>
              <a:rPr lang="de-DE" sz="1500" b="0" dirty="0"/>
              <a:t> möglich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/>
              <a:t>Ein Kompartiment wird dabei systematisch unterschätzt („Rest“) </a:t>
            </a:r>
          </a:p>
          <a:p>
            <a:pPr marL="6097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200" b="0" dirty="0"/>
              <a:t>hierbei könnte es sinnvoll sein, das Kompartiment mit dem geringsten Stickstoffkonzentrationen (Derbholz ohne Rinde) zu wählen</a:t>
            </a:r>
            <a:endParaRPr lang="de-DE" sz="1200" dirty="0"/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/>
              <a:t>Vergleichbarkeit der Gesamtbiomasse &amp; Kohlenstoffgehalte mit anderen GHGI bleibt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500" b="0" dirty="0"/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F3B78EB2-16C3-44A0-8C57-70662B7A3B14}"/>
              </a:ext>
            </a:extLst>
          </p:cNvPr>
          <p:cNvSpPr txBox="1">
            <a:spLocks/>
          </p:cNvSpPr>
          <p:nvPr/>
        </p:nvSpPr>
        <p:spPr>
          <a:xfrm>
            <a:off x="4572000" y="923271"/>
            <a:ext cx="3873552" cy="3779357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accent2"/>
                </a:solidFill>
              </a:rPr>
              <a:t>nur </a:t>
            </a:r>
            <a:r>
              <a:rPr lang="de-DE" sz="1800" dirty="0" err="1">
                <a:solidFill>
                  <a:schemeClr val="accent2"/>
                </a:solidFill>
              </a:rPr>
              <a:t>TapeS</a:t>
            </a:r>
            <a:r>
              <a:rPr lang="de-DE" sz="1800" dirty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/>
              <a:t>Sieht mehr Artengruppen vor</a:t>
            </a:r>
          </a:p>
          <a:p>
            <a:pPr>
              <a:spcAft>
                <a:spcPts val="400"/>
              </a:spcAft>
            </a:pPr>
            <a:r>
              <a:rPr lang="de-DE" sz="1500" b="0" dirty="0">
                <a:sym typeface="Wingdings" panose="05000000000000000000" pitchFamily="2" charset="2"/>
              </a:rPr>
              <a:t> Berechnung </a:t>
            </a:r>
            <a:r>
              <a:rPr lang="de-DE" sz="1500" b="0" dirty="0" err="1">
                <a:sym typeface="Wingdings" panose="05000000000000000000" pitchFamily="2" charset="2"/>
              </a:rPr>
              <a:t>eventl</a:t>
            </a:r>
            <a:r>
              <a:rPr lang="de-DE" sz="1500" b="0" dirty="0">
                <a:sym typeface="Wingdings" panose="05000000000000000000" pitchFamily="2" charset="2"/>
              </a:rPr>
              <a:t>. genauer</a:t>
            </a:r>
            <a:endParaRPr lang="de-DE" sz="1500" b="0" dirty="0"/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/>
              <a:t>Nächste GHGI und BWI werden mit </a:t>
            </a:r>
            <a:r>
              <a:rPr lang="de-DE" sz="1500" b="0" dirty="0" err="1"/>
              <a:t>TapeS</a:t>
            </a:r>
            <a:r>
              <a:rPr lang="de-DE" sz="1500" b="0" dirty="0"/>
              <a:t> ausgewertet 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500" b="0" dirty="0">
                <a:sym typeface="Wingdings" panose="05000000000000000000" pitchFamily="2" charset="2"/>
              </a:rPr>
              <a:t>Vergleichbarkeit mit zukünftigen C- &amp; N-Inventuren gegeben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>
                <a:solidFill>
                  <a:schemeClr val="tx1"/>
                </a:solidFill>
                <a:sym typeface="Wingdings" panose="05000000000000000000" pitchFamily="2" charset="2"/>
              </a:rPr>
              <a:t>Vergleichbarkeit mit Vergangen GHGI &amp; BWI eingeschränkt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>
                <a:solidFill>
                  <a:schemeClr val="tx1"/>
                </a:solidFill>
                <a:sym typeface="Wingdings" panose="05000000000000000000" pitchFamily="2" charset="2"/>
              </a:rPr>
              <a:t>Auswertungsalgorithmus ist evtl. abhängig von </a:t>
            </a:r>
            <a:r>
              <a:rPr lang="de-DE" sz="1500" b="0" dirty="0" err="1">
                <a:solidFill>
                  <a:schemeClr val="tx1"/>
                </a:solidFill>
                <a:sym typeface="Wingdings" panose="05000000000000000000" pitchFamily="2" charset="2"/>
              </a:rPr>
              <a:t>TapeS</a:t>
            </a:r>
            <a:r>
              <a:rPr lang="de-DE" sz="15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1500" b="0" dirty="0" err="1">
                <a:solidFill>
                  <a:schemeClr val="tx1"/>
                </a:solidFill>
                <a:sym typeface="Wingdings" panose="05000000000000000000" pitchFamily="2" charset="2"/>
              </a:rPr>
              <a:t>package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 err="1">
                <a:solidFill>
                  <a:schemeClr val="tx1"/>
                </a:solidFill>
              </a:rPr>
              <a:t>Verjünung</a:t>
            </a:r>
            <a:r>
              <a:rPr lang="de-DE" sz="1500" b="0" dirty="0">
                <a:solidFill>
                  <a:schemeClr val="tx1"/>
                </a:solidFill>
              </a:rPr>
              <a:t> wird wahrscheinlich mit GHGI berechnet –&gt; Einheitlichkeit?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19445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 vs. Kohlenstoffvorrat: </a:t>
            </a:r>
            <a:br>
              <a:rPr lang="de-DE" dirty="0"/>
            </a:br>
            <a:r>
              <a:rPr lang="de-DE" dirty="0"/>
              <a:t>Notwendigkeit für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60000" y="1131095"/>
            <a:ext cx="8424000" cy="1384995"/>
          </a:xfrm>
        </p:spPr>
        <p:txBody>
          <a:bodyPr numCol="2" spcCol="360000"/>
          <a:lstStyle/>
          <a:p>
            <a:r>
              <a:rPr lang="de-DE" sz="1800" b="1" dirty="0"/>
              <a:t>Kohlenstoffgehalt</a:t>
            </a:r>
            <a:r>
              <a:rPr lang="de-DE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/>
              <a:t>variiert nicht signifikant in Abhängigkeit des     Biomassenkompartiments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ym typeface="Wingdings" panose="05000000000000000000" pitchFamily="2" charset="2"/>
              </a:rPr>
              <a:t>Kohlenstoffvorrat kann über die gesamte holzige Biomasse nach GHGI berechnet werden</a:t>
            </a:r>
            <a:endParaRPr lang="de-DE" sz="1600" b="0" dirty="0"/>
          </a:p>
          <a:p>
            <a:pPr>
              <a:lnSpc>
                <a:spcPct val="100000"/>
              </a:lnSpc>
            </a:pPr>
            <a:r>
              <a:rPr lang="de-DE" sz="1800" b="1" dirty="0"/>
              <a:t>Stickstoffgehalt</a:t>
            </a:r>
            <a:r>
              <a:rPr lang="de-DE" sz="1800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/>
              <a:t>variiert mit den einzelnen Biomasse-kompartimenten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ym typeface="Wingdings" panose="05000000000000000000" pitchFamily="2" charset="2"/>
              </a:rPr>
              <a:t>Stickstoffvorrat kann nur über Biomasse des jeweiligen Kompartiments berechnet werden</a:t>
            </a:r>
          </a:p>
        </p:txBody>
      </p:sp>
    </p:spTree>
    <p:extLst>
      <p:ext uri="{BB962C8B-B14F-4D97-AF65-F5344CB8AC3E}">
        <p14:creationId xmlns:p14="http://schemas.microsoft.com/office/powerpoint/2010/main" val="26237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 vs. Kohlenstoffvorrat: </a:t>
            </a:r>
            <a:br>
              <a:rPr lang="de-DE" dirty="0"/>
            </a:br>
            <a:r>
              <a:rPr lang="de-DE" dirty="0"/>
              <a:t>Notwendigkeit für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60000" y="1131095"/>
            <a:ext cx="8424000" cy="1384995"/>
          </a:xfrm>
        </p:spPr>
        <p:txBody>
          <a:bodyPr numCol="2" spcCol="360000"/>
          <a:lstStyle/>
          <a:p>
            <a:r>
              <a:rPr lang="de-DE" sz="1800" b="1" dirty="0">
                <a:solidFill>
                  <a:schemeClr val="bg1">
                    <a:lumMod val="65000"/>
                  </a:schemeClr>
                </a:solidFill>
              </a:rPr>
              <a:t>Kohlenstoffgehalt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</a:rPr>
              <a:t>variiert nicht signifikant in Abhängigkeit des     Biomassenkompartiments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Kohlenstoffvorrat kann über die gesamte holzige Biomasse nach GHGI berechnet werden</a:t>
            </a:r>
            <a:endParaRPr lang="de-DE" sz="1600" b="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sz="1800" b="1" dirty="0">
                <a:solidFill>
                  <a:schemeClr val="bg1">
                    <a:lumMod val="65000"/>
                  </a:schemeClr>
                </a:solidFill>
              </a:rPr>
              <a:t>Stickstoffgehalt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</a:rPr>
              <a:t>variiert mit den einzelnen Biomasse-kompartimenten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Stickstoffvorrat kann nur über Biomasse des jeweiligen Kompartiments berechnet werden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E3A260-CCD5-4218-A039-008151855885}"/>
              </a:ext>
            </a:extLst>
          </p:cNvPr>
          <p:cNvSpPr txBox="1"/>
          <p:nvPr/>
        </p:nvSpPr>
        <p:spPr>
          <a:xfrm>
            <a:off x="427393" y="3458407"/>
            <a:ext cx="828921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GHGI Biomassefunktionen geben gesamte oberirdische Biomasse aus &amp; erlauben keine Kompartimentierung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Berechnung des Stickstoffvorrates aus GHGI Biomasse nicht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5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Nachträgliche Aufteilung der GHGI Biomasse nötig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272620D-0786-4893-95CC-85A36A777890}"/>
              </a:ext>
            </a:extLst>
          </p:cNvPr>
          <p:cNvSpPr/>
          <p:nvPr/>
        </p:nvSpPr>
        <p:spPr>
          <a:xfrm rot="5400000">
            <a:off x="4366037" y="2866123"/>
            <a:ext cx="411923" cy="516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9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Stickstoffvorrat: Biomasse Kompartimente am Einzelbaum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1800" dirty="0"/>
              <a:t>Nachträgliche Aufteilung der Biomasse muss an die Kompartimentierung der Elementgehalte in Rumpf et al. 2018 angepasst sein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de-DE" sz="1800" dirty="0"/>
              <a:t>Zur Auswahl stehende Biomassefunktionen mit entsprechender Kompartimentierung: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TapeS</a:t>
            </a:r>
            <a:r>
              <a:rPr lang="de-DE" sz="1600" b="0" dirty="0"/>
              <a:t>: </a:t>
            </a:r>
            <a:r>
              <a:rPr lang="de-DE" sz="1600" b="0" dirty="0" err="1"/>
              <a:t>Kändler</a:t>
            </a:r>
            <a:r>
              <a:rPr lang="de-DE" sz="1600" b="0" dirty="0"/>
              <a:t>, G. and B. Bösch (2012). Methodenentwicklung für die 3. Bundeswaldinventur: Modul 3 Überprüfung und Neukonzeption einer Biomassefunktion – Abschlussbericht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Vondernach</a:t>
            </a:r>
            <a:r>
              <a:rPr lang="de-DE" sz="1600" b="0" dirty="0"/>
              <a:t>: Christian </a:t>
            </a:r>
            <a:r>
              <a:rPr lang="de-DE" sz="1600" b="0" dirty="0" err="1"/>
              <a:t>Vonderach</a:t>
            </a:r>
            <a:r>
              <a:rPr lang="de-DE" sz="1600" b="0" dirty="0"/>
              <a:t> (2018). Forstliche Versuchs- und Forschungsanstalt Baden-Württemberg. Biomassefunktionen an BWI-Punkten.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WuWi</a:t>
            </a:r>
            <a:r>
              <a:rPr lang="de-DE" sz="1600" b="0" dirty="0"/>
              <a:t>: Eine Kombination von Biomasseformeln aus Wirth (2004) und </a:t>
            </a:r>
            <a:r>
              <a:rPr lang="de-DE" sz="1600" b="0" dirty="0" err="1"/>
              <a:t>Wutzler</a:t>
            </a:r>
            <a:r>
              <a:rPr lang="de-DE" sz="1600" b="0" dirty="0"/>
              <a:t> (2008) für Nadel- bzw. Laubholz</a:t>
            </a:r>
          </a:p>
        </p:txBody>
      </p:sp>
    </p:spTree>
    <p:extLst>
      <p:ext uri="{BB962C8B-B14F-4D97-AF65-F5344CB8AC3E}">
        <p14:creationId xmlns:p14="http://schemas.microsoft.com/office/powerpoint/2010/main" val="244386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4B328-EA37-4D83-9818-2D04FA86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nachträgliche Kompartimentierung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67B40ED-1C5D-4512-8978-948D3F056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66281"/>
              </p:ext>
            </p:extLst>
          </p:nvPr>
        </p:nvGraphicFramePr>
        <p:xfrm>
          <a:off x="627734" y="1301500"/>
          <a:ext cx="7888531" cy="294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964">
                  <a:extLst>
                    <a:ext uri="{9D8B030D-6E8A-4147-A177-3AD203B41FA5}">
                      <a16:colId xmlns:a16="http://schemas.microsoft.com/office/drawing/2014/main" val="1989556968"/>
                    </a:ext>
                  </a:extLst>
                </a:gridCol>
                <a:gridCol w="430116">
                  <a:extLst>
                    <a:ext uri="{9D8B030D-6E8A-4147-A177-3AD203B41FA5}">
                      <a16:colId xmlns:a16="http://schemas.microsoft.com/office/drawing/2014/main" val="1803699001"/>
                    </a:ext>
                  </a:extLst>
                </a:gridCol>
                <a:gridCol w="934589">
                  <a:extLst>
                    <a:ext uri="{9D8B030D-6E8A-4147-A177-3AD203B41FA5}">
                      <a16:colId xmlns:a16="http://schemas.microsoft.com/office/drawing/2014/main" val="169976361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799389530"/>
                    </a:ext>
                  </a:extLst>
                </a:gridCol>
                <a:gridCol w="823866">
                  <a:extLst>
                    <a:ext uri="{9D8B030D-6E8A-4147-A177-3AD203B41FA5}">
                      <a16:colId xmlns:a16="http://schemas.microsoft.com/office/drawing/2014/main" val="88654778"/>
                    </a:ext>
                  </a:extLst>
                </a:gridCol>
                <a:gridCol w="425513">
                  <a:extLst>
                    <a:ext uri="{9D8B030D-6E8A-4147-A177-3AD203B41FA5}">
                      <a16:colId xmlns:a16="http://schemas.microsoft.com/office/drawing/2014/main" val="121305226"/>
                    </a:ext>
                  </a:extLst>
                </a:gridCol>
                <a:gridCol w="597477">
                  <a:extLst>
                    <a:ext uri="{9D8B030D-6E8A-4147-A177-3AD203B41FA5}">
                      <a16:colId xmlns:a16="http://schemas.microsoft.com/office/drawing/2014/main" val="1932592102"/>
                    </a:ext>
                  </a:extLst>
                </a:gridCol>
                <a:gridCol w="561365">
                  <a:extLst>
                    <a:ext uri="{9D8B030D-6E8A-4147-A177-3AD203B41FA5}">
                      <a16:colId xmlns:a16="http://schemas.microsoft.com/office/drawing/2014/main" val="432014568"/>
                    </a:ext>
                  </a:extLst>
                </a:gridCol>
                <a:gridCol w="443620">
                  <a:extLst>
                    <a:ext uri="{9D8B030D-6E8A-4147-A177-3AD203B41FA5}">
                      <a16:colId xmlns:a16="http://schemas.microsoft.com/office/drawing/2014/main" val="2556041892"/>
                    </a:ext>
                  </a:extLst>
                </a:gridCol>
                <a:gridCol w="389299">
                  <a:extLst>
                    <a:ext uri="{9D8B030D-6E8A-4147-A177-3AD203B41FA5}">
                      <a16:colId xmlns:a16="http://schemas.microsoft.com/office/drawing/2014/main" val="2577390124"/>
                    </a:ext>
                  </a:extLst>
                </a:gridCol>
                <a:gridCol w="407407">
                  <a:extLst>
                    <a:ext uri="{9D8B030D-6E8A-4147-A177-3AD203B41FA5}">
                      <a16:colId xmlns:a16="http://schemas.microsoft.com/office/drawing/2014/main" val="43290940"/>
                    </a:ext>
                  </a:extLst>
                </a:gridCol>
              </a:tblGrid>
              <a:tr h="454872"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THGI &amp; BWI (Röhling, Riedel)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TapeS</a:t>
                      </a:r>
                      <a:r>
                        <a:rPr lang="de-DE" sz="1200" dirty="0"/>
                        <a:t> </a:t>
                      </a:r>
                    </a:p>
                    <a:p>
                      <a:r>
                        <a:rPr lang="de-DE" sz="1200" dirty="0"/>
                        <a:t>(</a:t>
                      </a:r>
                      <a:r>
                        <a:rPr lang="de-DE" sz="1200" dirty="0" err="1"/>
                        <a:t>Kändler</a:t>
                      </a:r>
                      <a:r>
                        <a:rPr lang="de-DE" sz="1200" dirty="0"/>
                        <a:t> &amp; Bösch)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Vondernach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Wutlzer</a:t>
                      </a:r>
                      <a:r>
                        <a:rPr lang="de-DE" sz="1200" dirty="0"/>
                        <a:t> (2008)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Wirth (2004)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73612"/>
                  </a:ext>
                </a:extLst>
              </a:tr>
              <a:tr h="242116">
                <a:tc>
                  <a:txBody>
                    <a:bodyPr/>
                    <a:lstStyle/>
                    <a:p>
                      <a:r>
                        <a:rPr lang="de-DE" sz="1200" dirty="0"/>
                        <a:t>Laub-/Nadelholz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154616"/>
                  </a:ext>
                </a:extLst>
              </a:tr>
              <a:tr h="248453"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Oberirdische Biomasse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16176"/>
                  </a:ext>
                </a:extLst>
              </a:tr>
              <a:tr h="263844">
                <a:tc>
                  <a:txBody>
                    <a:bodyPr/>
                    <a:lstStyle/>
                    <a:p>
                      <a:r>
                        <a:rPr lang="de-DE" sz="1200" dirty="0"/>
                        <a:t>Blatt-/Nadelmasse </a:t>
                      </a:r>
                      <a:r>
                        <a:rPr lang="de-DE" sz="1200" dirty="0" err="1"/>
                        <a:t>fB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599639"/>
                  </a:ext>
                </a:extLst>
              </a:tr>
              <a:tr h="197754">
                <a:tc>
                  <a:txBody>
                    <a:bodyPr/>
                    <a:lstStyle/>
                    <a:p>
                      <a:r>
                        <a:rPr lang="de-DE" sz="1200" dirty="0"/>
                        <a:t>Nichtderbholz inkl. Rinde </a:t>
                      </a:r>
                      <a:r>
                        <a:rPr lang="de-DE" sz="1200" dirty="0" err="1"/>
                        <a:t>fwbB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51266"/>
                  </a:ext>
                </a:extLst>
              </a:tr>
              <a:tr h="258412">
                <a:tc>
                  <a:txBody>
                    <a:bodyPr/>
                    <a:lstStyle/>
                    <a:p>
                      <a:r>
                        <a:rPr lang="de-DE" sz="1200" dirty="0"/>
                        <a:t>Derbholz </a:t>
                      </a:r>
                      <a:r>
                        <a:rPr lang="de-DE" sz="1200" dirty="0" err="1"/>
                        <a:t>swB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889610"/>
                  </a:ext>
                </a:extLst>
              </a:tr>
              <a:tr h="255696">
                <a:tc>
                  <a:txBody>
                    <a:bodyPr/>
                    <a:lstStyle/>
                    <a:p>
                      <a:r>
                        <a:rPr lang="de-DE" sz="1200" dirty="0"/>
                        <a:t>Derbholzrinde </a:t>
                      </a:r>
                      <a:r>
                        <a:rPr lang="de-DE" sz="1200" dirty="0" err="1"/>
                        <a:t>swbB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104956"/>
                  </a:ext>
                </a:extLst>
              </a:tr>
              <a:tr h="262033">
                <a:tc>
                  <a:txBody>
                    <a:bodyPr/>
                    <a:lstStyle/>
                    <a:p>
                      <a:r>
                        <a:rPr lang="de-DE" sz="1200" dirty="0"/>
                        <a:t>Stock </a:t>
                      </a:r>
                      <a:r>
                        <a:rPr lang="de-DE" sz="1200" dirty="0" err="1"/>
                        <a:t>stB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23474"/>
                  </a:ext>
                </a:extLst>
              </a:tr>
              <a:tr h="241210">
                <a:tc>
                  <a:txBody>
                    <a:bodyPr/>
                    <a:lstStyle/>
                    <a:p>
                      <a:r>
                        <a:rPr lang="de-DE" sz="1200" dirty="0"/>
                        <a:t>Stockrinde </a:t>
                      </a:r>
                      <a:r>
                        <a:rPr lang="de-DE" sz="1200" dirty="0" err="1"/>
                        <a:t>stbB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917526"/>
                  </a:ext>
                </a:extLst>
              </a:tr>
              <a:tr h="292167">
                <a:tc>
                  <a:txBody>
                    <a:bodyPr/>
                    <a:lstStyle/>
                    <a:p>
                      <a:r>
                        <a:rPr lang="de-DE" sz="1200" dirty="0"/>
                        <a:t>Unterirdische Biomasse </a:t>
                      </a:r>
                      <a:r>
                        <a:rPr lang="de-DE" sz="1200" dirty="0" err="1"/>
                        <a:t>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2371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CA61B712-A2A9-415B-8B8D-51493848F076}"/>
              </a:ext>
            </a:extLst>
          </p:cNvPr>
          <p:cNvSpPr/>
          <p:nvPr/>
        </p:nvSpPr>
        <p:spPr>
          <a:xfrm>
            <a:off x="4318503" y="2299580"/>
            <a:ext cx="53415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91295F-B0B8-4E84-9C56-BC2965E95503}"/>
              </a:ext>
            </a:extLst>
          </p:cNvPr>
          <p:cNvSpPr/>
          <p:nvPr/>
        </p:nvSpPr>
        <p:spPr>
          <a:xfrm>
            <a:off x="5665959" y="2299580"/>
            <a:ext cx="46323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7590FB1-E8D6-41D0-8751-EB777DDF9834}"/>
              </a:ext>
            </a:extLst>
          </p:cNvPr>
          <p:cNvSpPr/>
          <p:nvPr/>
        </p:nvSpPr>
        <p:spPr>
          <a:xfrm>
            <a:off x="6726725" y="2299580"/>
            <a:ext cx="543208" cy="27217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762546A8-665D-44FF-95BF-E2BFF1F776B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10" r="1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7152661" y="942199"/>
            <a:ext cx="1797907" cy="1049563"/>
          </a:xfrm>
        </p:spPr>
        <p:txBody>
          <a:bodyPr/>
          <a:lstStyle/>
          <a:p>
            <a:r>
              <a:rPr lang="de-DE" sz="1000" b="1" i="1" dirty="0"/>
              <a:t>Fig 1</a:t>
            </a:r>
            <a:r>
              <a:rPr lang="de-DE" sz="1000" i="1" dirty="0"/>
              <a:t>: Boxplots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difference</a:t>
            </a:r>
            <a:r>
              <a:rPr lang="de-DE" sz="1000" i="1" dirty="0"/>
              <a:t> in total </a:t>
            </a:r>
            <a:r>
              <a:rPr lang="de-DE" sz="1000" i="1" dirty="0" err="1"/>
              <a:t>aboveground</a:t>
            </a:r>
            <a:r>
              <a:rPr lang="de-DE" sz="1000" i="1" dirty="0"/>
              <a:t> </a:t>
            </a:r>
            <a:r>
              <a:rPr lang="de-DE" sz="1000" i="1" dirty="0" err="1"/>
              <a:t>biomass</a:t>
            </a:r>
            <a:r>
              <a:rPr lang="de-DE" sz="1000" i="1" dirty="0"/>
              <a:t> </a:t>
            </a:r>
            <a:r>
              <a:rPr lang="de-DE" sz="1000" i="1" dirty="0" err="1"/>
              <a:t>by</a:t>
            </a:r>
            <a:r>
              <a:rPr lang="de-DE" sz="1000" i="1" dirty="0"/>
              <a:t> </a:t>
            </a:r>
            <a:r>
              <a:rPr lang="de-DE" sz="1000" i="1" dirty="0" err="1"/>
              <a:t>calculation</a:t>
            </a:r>
            <a:r>
              <a:rPr lang="de-DE" sz="1000" i="1" dirty="0"/>
              <a:t> </a:t>
            </a:r>
            <a:r>
              <a:rPr lang="de-DE" sz="1000" i="1" dirty="0" err="1"/>
              <a:t>method</a:t>
            </a:r>
            <a:r>
              <a:rPr lang="de-DE" sz="1000" i="1" dirty="0"/>
              <a:t>; </a:t>
            </a:r>
            <a:r>
              <a:rPr lang="de-DE" sz="1000" i="1" dirty="0" err="1"/>
              <a:t>red</a:t>
            </a:r>
            <a:r>
              <a:rPr lang="de-DE" sz="1000" i="1" dirty="0"/>
              <a:t>: GHGI, </a:t>
            </a:r>
            <a:r>
              <a:rPr lang="de-DE" sz="1000" i="1" dirty="0" err="1"/>
              <a:t>geren</a:t>
            </a:r>
            <a:r>
              <a:rPr lang="de-DE" sz="1000" i="1" dirty="0"/>
              <a:t>: </a:t>
            </a:r>
            <a:r>
              <a:rPr lang="de-DE" sz="1000" i="1" dirty="0" err="1"/>
              <a:t>difference</a:t>
            </a:r>
            <a:r>
              <a:rPr lang="de-DE" sz="1000" i="1" dirty="0"/>
              <a:t> GHGI and </a:t>
            </a:r>
            <a:r>
              <a:rPr lang="de-DE" sz="1000" i="1" dirty="0" err="1"/>
              <a:t>TapeS</a:t>
            </a:r>
            <a:r>
              <a:rPr lang="de-DE" sz="1000" i="1" dirty="0"/>
              <a:t>, </a:t>
            </a:r>
            <a:r>
              <a:rPr lang="de-DE" sz="1000" i="1" dirty="0" err="1"/>
              <a:t>blue</a:t>
            </a:r>
            <a:r>
              <a:rPr lang="de-DE" sz="1000" i="1" dirty="0"/>
              <a:t>: </a:t>
            </a:r>
            <a:r>
              <a:rPr lang="de-DE" sz="1000" i="1" dirty="0" err="1"/>
              <a:t>difference</a:t>
            </a:r>
            <a:r>
              <a:rPr lang="de-DE" sz="1000" i="1" dirty="0"/>
              <a:t> GHGI and </a:t>
            </a:r>
            <a:r>
              <a:rPr lang="de-DE" sz="1000" i="1" dirty="0" err="1"/>
              <a:t>Vondernach</a:t>
            </a:r>
            <a:r>
              <a:rPr lang="de-DE" sz="1000" i="1" dirty="0"/>
              <a:t>,  violett: </a:t>
            </a:r>
            <a:r>
              <a:rPr lang="de-DE" sz="1000" i="1" dirty="0" err="1"/>
              <a:t>difference</a:t>
            </a:r>
            <a:r>
              <a:rPr lang="de-DE" sz="1000" i="1" dirty="0"/>
              <a:t> </a:t>
            </a:r>
            <a:r>
              <a:rPr lang="de-DE" sz="1000" i="1" dirty="0" err="1"/>
              <a:t>TapeS</a:t>
            </a:r>
            <a:r>
              <a:rPr lang="de-DE" sz="1000" i="1" dirty="0"/>
              <a:t> and </a:t>
            </a:r>
            <a:r>
              <a:rPr lang="de-DE" sz="1000" i="1" dirty="0" err="1"/>
              <a:t>Vondernach</a:t>
            </a:r>
            <a:endParaRPr lang="de-DE" sz="1000" i="1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F903C3A2-7FF3-4ACE-8611-C894AF128BA9}"/>
              </a:ext>
            </a:extLst>
          </p:cNvPr>
          <p:cNvSpPr txBox="1">
            <a:spLocks/>
          </p:cNvSpPr>
          <p:nvPr/>
        </p:nvSpPr>
        <p:spPr>
          <a:xfrm>
            <a:off x="6911440" y="3232157"/>
            <a:ext cx="1971836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500" dirty="0" err="1">
                <a:sym typeface="Wingdings" panose="05000000000000000000" pitchFamily="2" charset="2"/>
              </a:rPr>
              <a:t>TapeS</a:t>
            </a:r>
            <a:r>
              <a:rPr lang="de-DE" sz="1500" dirty="0">
                <a:sym typeface="Wingdings" panose="05000000000000000000" pitchFamily="2" charset="2"/>
              </a:rPr>
              <a:t> zeigt die geringsten Unterschiede zu der über GHGI berechneten </a:t>
            </a:r>
            <a:r>
              <a:rPr lang="de-DE" sz="1500" dirty="0" err="1">
                <a:sym typeface="Wingdings" panose="05000000000000000000" pitchFamily="2" charset="2"/>
              </a:rPr>
              <a:t>Biomassean</a:t>
            </a:r>
            <a:r>
              <a:rPr lang="de-DE" sz="1500" dirty="0">
                <a:sym typeface="Wingdings" panose="05000000000000000000" pitchFamily="2" charset="2"/>
              </a:rPr>
              <a:t> allen Plots und für alle Arten</a:t>
            </a:r>
          </a:p>
          <a:p>
            <a:r>
              <a:rPr lang="de-DE" sz="1500" dirty="0">
                <a:sym typeface="Wingdings" panose="05000000000000000000" pitchFamily="2" charset="2"/>
              </a:rPr>
              <a:t> </a:t>
            </a: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246959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Berechnungsmethoden für </a:t>
            </a:r>
            <a:r>
              <a:rPr lang="de-DE" dirty="0" err="1"/>
              <a:t>Biomassenkompartiente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82767B-B9A5-4BBA-8C04-BE1A07326B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1" y="1457445"/>
            <a:ext cx="1588504" cy="26444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BA85B1-0743-4BC7-B320-8D7ED1AC7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55090" y="2597920"/>
            <a:ext cx="395934" cy="3697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4E8365-2040-4CA9-9EEC-6A8C95F106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71" t="9056" r="14537" b="4012"/>
          <a:stretch/>
        </p:blipFill>
        <p:spPr>
          <a:xfrm>
            <a:off x="2977295" y="966888"/>
            <a:ext cx="939528" cy="8056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8147A4-09B4-47A5-AED0-55DBE48005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>
            <a:off x="3782345" y="1890841"/>
            <a:ext cx="367012" cy="9353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59ADD75-42DA-4F6A-95B6-66DF236ED3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56" t="5108" r="2437" b="3735"/>
          <a:stretch/>
        </p:blipFill>
        <p:spPr>
          <a:xfrm>
            <a:off x="3083913" y="1839181"/>
            <a:ext cx="700221" cy="10547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35F8281-105C-41B4-8940-3136B0B1F4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234" t="21855" r="26547" b="15610"/>
          <a:stretch/>
        </p:blipFill>
        <p:spPr>
          <a:xfrm>
            <a:off x="3269431" y="3177983"/>
            <a:ext cx="294309" cy="3127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721C4D4-A7B2-4D4C-96DB-3059C8876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708" y="3759905"/>
            <a:ext cx="1083426" cy="82212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13899A-E30F-49B5-B0A7-55E340294D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 flipH="1">
            <a:off x="2710645" y="1832949"/>
            <a:ext cx="368876" cy="94007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DB75B08-F07E-4333-9DB6-5A5D1F8D83A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35930" y="2912179"/>
            <a:ext cx="367012" cy="20478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719EC1A-DF41-484A-8C5D-1F10386DFA5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22657" y="3501852"/>
            <a:ext cx="401481" cy="224017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7F86C4DD-7976-43CA-9B2A-9D3CFF1D82A3}"/>
              </a:ext>
            </a:extLst>
          </p:cNvPr>
          <p:cNvSpPr txBox="1"/>
          <p:nvPr/>
        </p:nvSpPr>
        <p:spPr>
          <a:xfrm>
            <a:off x="4341792" y="1181673"/>
            <a:ext cx="1461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Blatt-/Nadelmasse (</a:t>
            </a:r>
            <a:r>
              <a:rPr lang="de-DE" sz="1200" i="1" dirty="0" err="1">
                <a:solidFill>
                  <a:schemeClr val="tx2"/>
                </a:solidFill>
              </a:rPr>
              <a:t>fB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CB6AFF-916A-4566-B305-242F1D9A9BCA}"/>
              </a:ext>
            </a:extLst>
          </p:cNvPr>
          <p:cNvSpPr txBox="1"/>
          <p:nvPr/>
        </p:nvSpPr>
        <p:spPr>
          <a:xfrm>
            <a:off x="4341792" y="1841108"/>
            <a:ext cx="29742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Nichtderbholz</a:t>
            </a:r>
            <a:r>
              <a:rPr lang="de-DE" sz="1200" dirty="0">
                <a:solidFill>
                  <a:schemeClr val="tx2"/>
                </a:solidFill>
              </a:rPr>
              <a:t>  (</a:t>
            </a:r>
            <a:r>
              <a:rPr lang="de-DE" sz="1200" i="1" dirty="0" err="1">
                <a:solidFill>
                  <a:schemeClr val="tx2"/>
                </a:solidFill>
              </a:rPr>
              <a:t>fwbB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000" dirty="0">
                <a:solidFill>
                  <a:schemeClr val="tx2"/>
                </a:solidFill>
              </a:rPr>
              <a:t>Biomasse mit D &lt;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r>
              <a:rPr lang="de-DE" sz="1000" dirty="0">
                <a:solidFill>
                  <a:schemeClr val="tx2"/>
                </a:solidFill>
              </a:rPr>
              <a:t> inkl. Rinde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648C5A-12E3-4015-9B4E-2D02A47E1877}"/>
              </a:ext>
            </a:extLst>
          </p:cNvPr>
          <p:cNvSpPr txBox="1"/>
          <p:nvPr/>
        </p:nvSpPr>
        <p:spPr>
          <a:xfrm>
            <a:off x="4341792" y="2346655"/>
            <a:ext cx="248713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 </a:t>
            </a:r>
            <a:r>
              <a:rPr lang="de-DE" sz="1200" i="1" dirty="0" err="1">
                <a:solidFill>
                  <a:schemeClr val="tx2"/>
                </a:solidFill>
              </a:rPr>
              <a:t>swB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BBDEE5-3351-4587-9AE5-98A43080C6BA}"/>
              </a:ext>
            </a:extLst>
          </p:cNvPr>
          <p:cNvSpPr txBox="1"/>
          <p:nvPr/>
        </p:nvSpPr>
        <p:spPr>
          <a:xfrm>
            <a:off x="4341792" y="3165057"/>
            <a:ext cx="348327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 (</a:t>
            </a:r>
            <a:r>
              <a:rPr lang="de-DE" sz="1200" i="1" dirty="0" err="1">
                <a:solidFill>
                  <a:schemeClr val="tx2"/>
                </a:solidFill>
              </a:rPr>
              <a:t>stB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Oberirdische holzige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51CEB6D-12E6-4FB0-A71C-47913FED9BC4}"/>
              </a:ext>
            </a:extLst>
          </p:cNvPr>
          <p:cNvSpPr txBox="1"/>
          <p:nvPr/>
        </p:nvSpPr>
        <p:spPr>
          <a:xfrm>
            <a:off x="4341792" y="4094020"/>
            <a:ext cx="1751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Unterirdische Biomasse (</a:t>
            </a:r>
            <a:r>
              <a:rPr lang="de-DE" sz="1200" i="1" dirty="0" err="1">
                <a:solidFill>
                  <a:schemeClr val="tx2"/>
                </a:solidFill>
              </a:rPr>
              <a:t>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CAF12D6-1FD4-48C1-8272-B8783097CCE0}"/>
              </a:ext>
            </a:extLst>
          </p:cNvPr>
          <p:cNvSpPr txBox="1"/>
          <p:nvPr/>
        </p:nvSpPr>
        <p:spPr>
          <a:xfrm>
            <a:off x="4341792" y="2717004"/>
            <a:ext cx="290985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Derbholzrinde </a:t>
            </a:r>
            <a:r>
              <a:rPr lang="de-DE" sz="1200" i="1" dirty="0" err="1">
                <a:solidFill>
                  <a:schemeClr val="tx2"/>
                </a:solidFill>
              </a:rPr>
              <a:t>swbB</a:t>
            </a:r>
            <a:endParaRPr lang="de-DE" sz="1200" i="1" dirty="0">
              <a:solidFill>
                <a:schemeClr val="tx2"/>
              </a:solidFill>
            </a:endParaRPr>
          </a:p>
          <a:p>
            <a:r>
              <a:rPr lang="de-DE" sz="1000" dirty="0">
                <a:solidFill>
                  <a:schemeClr val="tx2"/>
                </a:solidFill>
              </a:rPr>
              <a:t>Rinde holziger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237D7-D718-4C0D-9E90-611B3BCB3343}"/>
              </a:ext>
            </a:extLst>
          </p:cNvPr>
          <p:cNvSpPr txBox="1"/>
          <p:nvPr/>
        </p:nvSpPr>
        <p:spPr>
          <a:xfrm>
            <a:off x="4341792" y="3530685"/>
            <a:ext cx="3483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Stockrinde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stbB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oberirdischer holziger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621519-FECB-4C0D-8826-B9FEF0636493}"/>
              </a:ext>
            </a:extLst>
          </p:cNvPr>
          <p:cNvSpPr txBox="1"/>
          <p:nvPr/>
        </p:nvSpPr>
        <p:spPr>
          <a:xfrm>
            <a:off x="279110" y="1193588"/>
            <a:ext cx="2125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Gesamtbiomasse Einzelbaum B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89F5BE65-7345-45A1-A91B-D349397750BB}"/>
              </a:ext>
            </a:extLst>
          </p:cNvPr>
          <p:cNvSpPr/>
          <p:nvPr/>
        </p:nvSpPr>
        <p:spPr>
          <a:xfrm>
            <a:off x="7715942" y="1078756"/>
            <a:ext cx="401480" cy="2985988"/>
          </a:xfrm>
          <a:prstGeom prst="rightBrace">
            <a:avLst>
              <a:gd name="adj1" fmla="val 0"/>
              <a:gd name="adj2" fmla="val 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EA4A0-C698-4ABF-97B8-873AE7738AEF}"/>
              </a:ext>
            </a:extLst>
          </p:cNvPr>
          <p:cNvSpPr txBox="1"/>
          <p:nvPr/>
        </p:nvSpPr>
        <p:spPr>
          <a:xfrm>
            <a:off x="8153552" y="1556554"/>
            <a:ext cx="78229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Ober-irdische Biomasse </a:t>
            </a:r>
          </a:p>
          <a:p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aB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1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83624"/>
              </p:ext>
            </p:extLst>
          </p:nvPr>
        </p:nvGraphicFramePr>
        <p:xfrm>
          <a:off x="258363" y="1770120"/>
          <a:ext cx="8591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</p:spTree>
    <p:extLst>
      <p:ext uri="{BB962C8B-B14F-4D97-AF65-F5344CB8AC3E}">
        <p14:creationId xmlns:p14="http://schemas.microsoft.com/office/powerpoint/2010/main" val="312231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770120"/>
          <a:ext cx="8591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4924" y="3029077"/>
          <a:ext cx="837069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1EE35DB-E3CD-4B1F-A1B0-C67838A2AD61}"/>
              </a:ext>
            </a:extLst>
          </p:cNvPr>
          <p:cNvCxnSpPr>
            <a:cxnSpLocks/>
          </p:cNvCxnSpPr>
          <p:nvPr/>
        </p:nvCxnSpPr>
        <p:spPr>
          <a:xfrm flipH="1">
            <a:off x="1349307" y="2440518"/>
            <a:ext cx="3014875" cy="641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546265" y="3336966"/>
            <a:ext cx="8303837" cy="760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739945"/>
      </p:ext>
    </p:extLst>
  </p:cSld>
  <p:clrMapOvr>
    <a:masterClrMapping/>
  </p:clrMapOvr>
</p:sld>
</file>

<file path=ppt/theme/theme1.xml><?xml version="1.0" encoding="utf-8"?>
<a:theme xmlns:a="http://schemas.openxmlformats.org/drawingml/2006/main" name="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0B665ED9-0009-4EDC-A56B-453A4B3FDB85}"/>
    </a:ext>
  </a:extLst>
</a:theme>
</file>

<file path=ppt/theme/theme2.xml><?xml version="1.0" encoding="utf-8"?>
<a:theme xmlns:a="http://schemas.openxmlformats.org/drawingml/2006/main" name="1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90C6F034-E303-467F-817A-09CC6B6F5441}"/>
    </a:ext>
  </a:extLst>
</a:theme>
</file>

<file path=ppt/theme/theme3.xml><?xml version="1.0" encoding="utf-8"?>
<a:theme xmlns:a="http://schemas.openxmlformats.org/drawingml/2006/main" name="2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81667AC8-B858-4B9F-A45F-D59BE030F578}"/>
    </a:ext>
  </a:extLst>
</a:theme>
</file>

<file path=ppt/theme/theme4.xml><?xml version="1.0" encoding="utf-8"?>
<a:theme xmlns:a="http://schemas.openxmlformats.org/drawingml/2006/main" name="Thünen rot">
  <a:themeElements>
    <a:clrScheme name="THÜNEN Sekund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4B3228"/>
      </a:accent2>
      <a:accent3>
        <a:srgbClr val="AF0A19"/>
      </a:accent3>
      <a:accent4>
        <a:srgbClr val="E10019"/>
      </a:accent4>
      <a:accent5>
        <a:srgbClr val="E17D00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EB9A7BE8-540E-455A-90D0-B5DBFDDE8963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Thünen_Präsentationsvorlage_16-9</Template>
  <TotalTime>0</TotalTime>
  <Words>1598</Words>
  <Application>Microsoft Office PowerPoint</Application>
  <PresentationFormat>Bildschirmpräsentation (16:9)</PresentationFormat>
  <Paragraphs>502</Paragraphs>
  <Slides>15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Thünen blau</vt:lpstr>
      <vt:lpstr>1_Thünen blau</vt:lpstr>
      <vt:lpstr>2_Thünen blau</vt:lpstr>
      <vt:lpstr>Thünen rot</vt:lpstr>
      <vt:lpstr>PowerPoint-Präsentation</vt:lpstr>
      <vt:lpstr>Stickstoff vs. Kohlenstoffvorrat:  Notwendigkeit für Nachträgliche Kompartimentierung</vt:lpstr>
      <vt:lpstr>Stickstoff vs. Kohlenstoffvorrat:  Notwendigkeit für Nachträgliche Kompartimentierung</vt:lpstr>
      <vt:lpstr>Stickstoffvorrat: Biomasse Kompartimente am Einzelbaum</vt:lpstr>
      <vt:lpstr>Vorgehen nachträgliche Kompartimentierung</vt:lpstr>
      <vt:lpstr>Methodenvergleich nachträgliche Kompartimentierung</vt:lpstr>
      <vt:lpstr>Vergleich der Berechnungsmethoden für Biomassenkompartiente </vt:lpstr>
      <vt:lpstr>Berechnung</vt:lpstr>
      <vt:lpstr>Berechnung</vt:lpstr>
      <vt:lpstr>Berechnung</vt:lpstr>
      <vt:lpstr>Berechnung</vt:lpstr>
      <vt:lpstr>Berechnung</vt:lpstr>
      <vt:lpstr>Methodenvergleich nachträgliche Kompartimentierung</vt:lpstr>
      <vt:lpstr>Methodenvergleich nachträgliche Kompartimentierung</vt:lpstr>
      <vt:lpstr>Fatzit: Biomasse über GHGI &amp; TapeS vs. nur TapeS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Henriette Gercken</dc:creator>
  <cp:lastModifiedBy>Henriette Gercken</cp:lastModifiedBy>
  <cp:revision>78</cp:revision>
  <cp:lastPrinted>2018-11-09T14:22:47Z</cp:lastPrinted>
  <dcterms:created xsi:type="dcterms:W3CDTF">2023-04-02T15:59:26Z</dcterms:created>
  <dcterms:modified xsi:type="dcterms:W3CDTF">2023-04-12T09:33:37Z</dcterms:modified>
</cp:coreProperties>
</file>