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3"/>
  </p:notesMasterIdLst>
  <p:handoutMasterIdLst>
    <p:handoutMasterId r:id="rId24"/>
  </p:handoutMasterIdLst>
  <p:sldIdLst>
    <p:sldId id="294" r:id="rId5"/>
    <p:sldId id="287" r:id="rId6"/>
    <p:sldId id="314" r:id="rId7"/>
    <p:sldId id="319" r:id="rId8"/>
    <p:sldId id="296" r:id="rId9"/>
    <p:sldId id="310" r:id="rId10"/>
    <p:sldId id="302" r:id="rId11"/>
    <p:sldId id="320" r:id="rId12"/>
    <p:sldId id="323" r:id="rId13"/>
    <p:sldId id="315" r:id="rId14"/>
    <p:sldId id="324" r:id="rId15"/>
    <p:sldId id="325" r:id="rId16"/>
    <p:sldId id="326" r:id="rId17"/>
    <p:sldId id="327" r:id="rId18"/>
    <p:sldId id="328" r:id="rId19"/>
    <p:sldId id="307" r:id="rId20"/>
    <p:sldId id="309" r:id="rId21"/>
    <p:sldId id="303" r:id="rId22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E17D00"/>
    <a:srgbClr val="00A0FF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46809" autoAdjust="0"/>
  </p:normalViewPr>
  <p:slideViewPr>
    <p:cSldViewPr snapToGrid="0" snapToObjects="1">
      <p:cViewPr varScale="1">
        <p:scale>
          <a:sx n="42" d="100"/>
          <a:sy n="42" d="100"/>
        </p:scale>
        <p:origin x="2004" y="48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22.06.2023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9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406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681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Wenn </a:t>
            </a:r>
            <a:r>
              <a:rPr lang="de-DE" dirty="0" err="1"/>
              <a:t>TapeS</a:t>
            </a:r>
            <a:r>
              <a:rPr lang="de-DE" dirty="0"/>
              <a:t> &amp; GHGI für Kohlenstoff und nur </a:t>
            </a:r>
            <a:r>
              <a:rPr lang="de-DE" dirty="0" err="1"/>
              <a:t>TapeS</a:t>
            </a:r>
            <a:r>
              <a:rPr lang="de-DE" dirty="0"/>
              <a:t> für Stickstoff kann man die Gesamtbiomassen nicht miteinander vergleichen, es würde aber auch nicht zu einer unter-/</a:t>
            </a:r>
            <a:r>
              <a:rPr lang="de-DE" dirty="0" err="1"/>
              <a:t>überschätzubng</a:t>
            </a:r>
            <a:r>
              <a:rPr lang="de-DE" dirty="0"/>
              <a:t> eines Kompartimentes durch die Kombination aus </a:t>
            </a:r>
            <a:r>
              <a:rPr lang="de-DE" dirty="0" err="1"/>
              <a:t>TapeS</a:t>
            </a:r>
            <a:r>
              <a:rPr lang="de-DE" dirty="0"/>
              <a:t> &amp; GHGI kommen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Würde aber keine C:N </a:t>
            </a:r>
            <a:r>
              <a:rPr lang="de-DE" dirty="0" err="1"/>
              <a:t>ratio</a:t>
            </a:r>
            <a:r>
              <a:rPr lang="de-DE" dirty="0"/>
              <a:t> erlauben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Tendenziel</a:t>
            </a:r>
            <a:r>
              <a:rPr lang="de-DE" dirty="0"/>
              <a:t> müssen wir uns also für </a:t>
            </a:r>
            <a:r>
              <a:rPr lang="de-DE" dirty="0" err="1"/>
              <a:t>GHGI&amp;TapeS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r>
              <a:rPr lang="de-DE" dirty="0"/>
              <a:t> entscheiden, wobei die </a:t>
            </a:r>
            <a:r>
              <a:rPr lang="de-DE" dirty="0" err="1"/>
              <a:t>Verjünung</a:t>
            </a:r>
            <a:r>
              <a:rPr lang="de-DE" dirty="0"/>
              <a:t> weiterhin mit GHGI berechnet werden müsste, egal welchen Weg wir wählen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6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Baumartengruppierung der </a:t>
            </a:r>
            <a:r>
              <a:rPr lang="de-DE" sz="1500" dirty="0" err="1"/>
              <a:t>Koeffizeinten</a:t>
            </a:r>
            <a:r>
              <a:rPr lang="de-DE" sz="1500" dirty="0"/>
              <a:t> in </a:t>
            </a:r>
            <a:r>
              <a:rPr lang="de-DE" sz="1500" dirty="0" err="1"/>
              <a:t>TapeS</a:t>
            </a:r>
            <a:r>
              <a:rPr lang="de-DE" sz="1500" dirty="0"/>
              <a:t>, </a:t>
            </a:r>
            <a:r>
              <a:rPr lang="de-DE" sz="1500" dirty="0" err="1"/>
              <a:t>Vondernach</a:t>
            </a:r>
            <a:r>
              <a:rPr lang="de-DE" sz="1500" dirty="0"/>
              <a:t> und GHGI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Modelle zur Biomassenberechnung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10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354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08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18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Berechnung Biomassen-, Kohlenstoff-, Stockstoffvorrat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77935"/>
              </p:ext>
            </p:extLst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51680"/>
              </p:ext>
            </p:extLst>
          </p:nvPr>
        </p:nvGraphicFramePr>
        <p:xfrm>
          <a:off x="115192" y="2771789"/>
          <a:ext cx="900092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033670" y="2387223"/>
            <a:ext cx="3188474" cy="41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8363" y="3137050"/>
            <a:ext cx="8655049" cy="148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73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34963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90977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8363" y="3587075"/>
            <a:ext cx="8655049" cy="1008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115265"/>
            <a:ext cx="5094875" cy="120916"/>
          </a:xfrm>
          <a:prstGeom prst="bentConnector3">
            <a:avLst>
              <a:gd name="adj1" fmla="val 100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4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031980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3864334"/>
            <a:ext cx="8655049" cy="803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361755"/>
            <a:ext cx="6494305" cy="204077"/>
          </a:xfrm>
          <a:prstGeom prst="bentConnector3">
            <a:avLst>
              <a:gd name="adj1" fmla="val 100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6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874"/>
              </p:ext>
            </p:extLst>
          </p:nvPr>
        </p:nvGraphicFramePr>
        <p:xfrm>
          <a:off x="115192" y="2771789"/>
          <a:ext cx="9000923" cy="2182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3234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150315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4166485"/>
            <a:ext cx="8655049" cy="485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65236" y="3648002"/>
            <a:ext cx="7774465" cy="221067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7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128679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3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 flipV="1">
            <a:off x="258363" y="4430446"/>
            <a:ext cx="8655049" cy="22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28420" y="3902469"/>
            <a:ext cx="7774465" cy="173072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45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69554"/>
              </p:ext>
            </p:extLst>
          </p:nvPr>
        </p:nvGraphicFramePr>
        <p:xfrm>
          <a:off x="115192" y="2771789"/>
          <a:ext cx="9000923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00028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57442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21323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277181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2B946D73-4912-4002-966D-7A341DF18C12}"/>
              </a:ext>
            </a:extLst>
          </p:cNvPr>
          <p:cNvCxnSpPr>
            <a:cxnSpLocks/>
          </p:cNvCxnSpPr>
          <p:nvPr/>
        </p:nvCxnSpPr>
        <p:spPr>
          <a:xfrm>
            <a:off x="728420" y="4196671"/>
            <a:ext cx="2499810" cy="173072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300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233115-8D69-4205-810E-3D637428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2</a:t>
            </a:r>
            <a:r>
              <a:rPr lang="de-DE" i="1" dirty="0"/>
              <a:t>: Mean </a:t>
            </a:r>
            <a:r>
              <a:rPr lang="de-DE" i="1" dirty="0" err="1"/>
              <a:t>singel</a:t>
            </a:r>
            <a:r>
              <a:rPr lang="de-DE" i="1" dirty="0"/>
              <a:t> </a:t>
            </a:r>
            <a:r>
              <a:rPr lang="de-DE" i="1" dirty="0" err="1"/>
              <a:t>tree</a:t>
            </a:r>
            <a:r>
              <a:rPr lang="de-DE" i="1" dirty="0"/>
              <a:t> </a:t>
            </a:r>
            <a:r>
              <a:rPr lang="de-DE" i="1" dirty="0" err="1"/>
              <a:t>aboveground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(1)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and(2)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, </a:t>
            </a:r>
            <a:r>
              <a:rPr lang="de-DE" i="1" dirty="0" err="1"/>
              <a:t>yellow</a:t>
            </a:r>
            <a:r>
              <a:rPr lang="de-DE" i="1" dirty="0"/>
              <a:t> bar)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58E49B8F-7429-414D-ADCC-07F1BF67EAE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933" b="933"/>
          <a:stretch>
            <a:fillRect/>
          </a:stretch>
        </p:blipFill>
        <p:spPr>
          <a:xfrm>
            <a:off x="193675" y="855663"/>
            <a:ext cx="5808663" cy="3883025"/>
          </a:xfrm>
          <a:prstGeom prst="rect">
            <a:avLst/>
          </a:prstGeom>
        </p:spPr>
      </p:pic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6DDCE4F3-CA0A-43DB-B6C5-5BBF006926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22" y="1716393"/>
            <a:ext cx="1917611" cy="116033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55CE245-2A6C-4FB9-8197-474CC58557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997" y="3650924"/>
            <a:ext cx="2688865" cy="10758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Derbholz (solid </a:t>
            </a:r>
            <a:r>
              <a:rPr lang="de-DE" dirty="0" err="1">
                <a:sym typeface="Wingdings" panose="05000000000000000000" pitchFamily="2" charset="2"/>
              </a:rPr>
              <a:t>wood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sw</a:t>
            </a:r>
            <a:r>
              <a:rPr lang="de-DE" dirty="0">
                <a:sym typeface="Wingdings" panose="05000000000000000000" pitchFamily="2" charset="2"/>
              </a:rPr>
              <a:t>) ist das Kompartiment was sich am stärksten von </a:t>
            </a:r>
            <a:r>
              <a:rPr lang="de-DE" dirty="0" err="1">
                <a:sym typeface="Wingdings" panose="05000000000000000000" pitchFamily="2" charset="2"/>
              </a:rPr>
              <a:t>TapeS</a:t>
            </a:r>
            <a:r>
              <a:rPr lang="de-DE" dirty="0">
                <a:sym typeface="Wingdings" panose="05000000000000000000" pitchFamily="2" charset="2"/>
              </a:rPr>
              <a:t> unterscheidet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158ECDB-0D0F-42BB-85D9-E98A75EA1AE7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B20B98-2210-43BE-9791-DA17BDD32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3</a:t>
            </a:r>
            <a:r>
              <a:rPr lang="de-DE" i="1" dirty="0"/>
              <a:t>: Mean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36523CCC-C43B-43C6-86A9-E8ED909F04E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9809" b="2912"/>
          <a:stretch/>
        </p:blipFill>
        <p:spPr>
          <a:xfrm>
            <a:off x="6096381" y="1559403"/>
            <a:ext cx="1797907" cy="955841"/>
          </a:xfrm>
          <a:prstGeom prst="rect">
            <a:avLst/>
          </a:prstGeom>
        </p:spPr>
      </p:pic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FAC42C2-A5B8-4108-AEBB-1DB69B249C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1EE71CA4-9A52-4875-8A71-B2415BA1AFF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/>
          <a:srcRect t="980" b="98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7234B6C-0416-427B-8FEF-B91F7EBD5BBA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0D6F6EAB-A201-4B73-88B0-0B9DF58531ED}"/>
              </a:ext>
            </a:extLst>
          </p:cNvPr>
          <p:cNvSpPr txBox="1">
            <a:spLocks/>
          </p:cNvSpPr>
          <p:nvPr/>
        </p:nvSpPr>
        <p:spPr>
          <a:xfrm>
            <a:off x="6095997" y="3650924"/>
            <a:ext cx="2688865" cy="10758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Derbholz (solid wood, sw) ist das Kompartiment was sich am stärksten von TapeS unterscheidet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Biomasse über GHGI &amp; </a:t>
            </a:r>
            <a:r>
              <a:rPr lang="de-DE" dirty="0" err="1"/>
              <a:t>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562" y="923272"/>
            <a:ext cx="3873552" cy="3666536"/>
          </a:xfrm>
        </p:spPr>
        <p:txBody>
          <a:bodyPr numCol="1"/>
          <a:lstStyle/>
          <a:p>
            <a:r>
              <a:rPr lang="de-DE" sz="1800" dirty="0">
                <a:solidFill>
                  <a:schemeClr val="accent2"/>
                </a:solidFill>
              </a:rPr>
              <a:t>GHGI &amp;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Geringste Unterschiede in der Berechnung der Gesamtbiomasse bestehen zwischen GHGI &amp; </a:t>
            </a:r>
            <a:r>
              <a:rPr lang="de-DE" sz="1400" b="0" dirty="0" err="1"/>
              <a:t>TapeS</a:t>
            </a:r>
            <a:endParaRPr lang="de-DE" sz="1400" b="0" dirty="0"/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/>
              <a:t>Prinzipiell ist schrittweise Berechnung der Kompartiment Biomasse über GHGI Funktionen &amp; </a:t>
            </a:r>
            <a:r>
              <a:rPr lang="de-DE" sz="1400" b="0" dirty="0" err="1"/>
              <a:t>TapeS</a:t>
            </a:r>
            <a:r>
              <a:rPr lang="de-DE" sz="1400" b="0" dirty="0"/>
              <a:t> möglich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Ein Kompartiment wird dabei systematisch unterschätzt („Rest“) </a:t>
            </a:r>
          </a:p>
          <a:p>
            <a:pPr marL="609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accent2"/>
                </a:solidFill>
              </a:rPr>
              <a:t>hierbei könnte es sinnvoll sein, das Kompartiment mit dem geringsten Stickstoffkonzentrationen (Derbholz ohne Rinde) zu wählen (?)</a:t>
            </a:r>
            <a:endParaRPr lang="de-DE" sz="12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Vergleichbarkeit der Gesamtbiomasse &amp; Kohlenstoffgehalte mit anderen GHGI bleibt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für einzelne kleindimensionierte Bäume bleiben negative Derbholzmassen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F3B78EB2-16C3-44A0-8C57-70662B7A3B14}"/>
              </a:ext>
            </a:extLst>
          </p:cNvPr>
          <p:cNvSpPr txBox="1">
            <a:spLocks/>
          </p:cNvSpPr>
          <p:nvPr/>
        </p:nvSpPr>
        <p:spPr>
          <a:xfrm>
            <a:off x="4572000" y="923271"/>
            <a:ext cx="3873552" cy="3779357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</a:rPr>
              <a:t>nur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accent2"/>
                </a:solidFill>
              </a:rPr>
              <a:t>Sieht mehr Artengruppen vor</a:t>
            </a:r>
          </a:p>
          <a:p>
            <a:pPr>
              <a:spcAft>
                <a:spcPts val="400"/>
              </a:spcAft>
            </a:pPr>
            <a:r>
              <a:rPr lang="de-DE" sz="1400" b="0" dirty="0">
                <a:sym typeface="Wingdings" panose="05000000000000000000" pitchFamily="2" charset="2"/>
              </a:rPr>
              <a:t> Berechnung </a:t>
            </a: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evtl</a:t>
            </a:r>
            <a:r>
              <a:rPr lang="de-DE" sz="1400" b="0" dirty="0">
                <a:sym typeface="Wingdings" panose="05000000000000000000" pitchFamily="2" charset="2"/>
              </a:rPr>
              <a:t>. genauer?</a:t>
            </a:r>
            <a:endParaRPr lang="de-DE" sz="1400" b="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/>
              <a:t>Nächste GHGI &amp; BWI werden mit </a:t>
            </a:r>
            <a:r>
              <a:rPr lang="de-DE" sz="1400" b="0" dirty="0" err="1"/>
              <a:t>TapeS</a:t>
            </a:r>
            <a:r>
              <a:rPr lang="de-DE" sz="1400" b="0" dirty="0"/>
              <a:t> ausgewertet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>
                <a:sym typeface="Wingdings" panose="05000000000000000000" pitchFamily="2" charset="2"/>
              </a:rPr>
              <a:t>Vergleichbarkeit mit zukünftigen C- &amp; N-Inventuren gegeben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Vergleichbarkeit mit Vergangen GHGI &amp; BWI eingeschränkt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Auswertungsalgorithmus ist evtl. abhängig von </a:t>
            </a:r>
            <a:r>
              <a:rPr lang="de-DE" sz="1400" b="0" dirty="0" err="1">
                <a:solidFill>
                  <a:schemeClr val="tx1"/>
                </a:solidFill>
                <a:sym typeface="Wingdings" panose="05000000000000000000" pitchFamily="2" charset="2"/>
              </a:rPr>
              <a:t>TapeS</a:t>
            </a:r>
            <a:r>
              <a:rPr lang="de-DE" sz="14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4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de-DE" sz="1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400" b="0" dirty="0">
                <a:solidFill>
                  <a:schemeClr val="tx1"/>
                </a:solidFill>
              </a:rPr>
              <a:t>Verjüngung wird wahrscheinlich mit GHGI Funktionen berechnet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400" b="0" dirty="0">
                <a:solidFill>
                  <a:schemeClr val="tx1"/>
                </a:solidFill>
              </a:rPr>
              <a:t>Einheitlichkeit?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Kohlenstoffgehalt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Stickstoffgehalt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427393" y="3458407"/>
            <a:ext cx="828921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366037" y="2866123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(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(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1115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GHGI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76130A-6532-4EBD-BE4B-66FC21FDBE27}"/>
              </a:ext>
            </a:extLst>
          </p:cNvPr>
          <p:cNvSpPr/>
          <p:nvPr/>
        </p:nvSpPr>
        <p:spPr>
          <a:xfrm>
            <a:off x="2943886" y="2299580"/>
            <a:ext cx="441152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6101101" y="873386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violett: </a:t>
            </a:r>
            <a:r>
              <a:rPr lang="de-DE" sz="1000" i="1" dirty="0" err="1"/>
              <a:t>difference</a:t>
            </a:r>
            <a:r>
              <a:rPr lang="de-DE" sz="1000" i="1" dirty="0"/>
              <a:t> </a:t>
            </a:r>
            <a:r>
              <a:rPr lang="de-DE" sz="1000" i="1" dirty="0" err="1"/>
              <a:t>TapeS</a:t>
            </a:r>
            <a:r>
              <a:rPr lang="de-DE" sz="1000" i="1" dirty="0"/>
              <a:t> and </a:t>
            </a:r>
            <a:r>
              <a:rPr lang="de-DE" sz="1000" i="1" dirty="0" err="1"/>
              <a:t>Vondernach</a:t>
            </a:r>
            <a:endParaRPr lang="de-DE" sz="1000" i="1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903C3A2-7FF3-4ACE-8611-C894AF128BA9}"/>
              </a:ext>
            </a:extLst>
          </p:cNvPr>
          <p:cNvSpPr txBox="1">
            <a:spLocks/>
          </p:cNvSpPr>
          <p:nvPr/>
        </p:nvSpPr>
        <p:spPr>
          <a:xfrm>
            <a:off x="6037973" y="3839875"/>
            <a:ext cx="2845303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dirty="0" err="1">
                <a:sym typeface="Wingdings" panose="05000000000000000000" pitchFamily="2" charset="2"/>
              </a:rPr>
              <a:t>TapeS</a:t>
            </a:r>
            <a:r>
              <a:rPr lang="de-DE" sz="1500" dirty="0">
                <a:sym typeface="Wingdings" panose="05000000000000000000" pitchFamily="2" charset="2"/>
              </a:rPr>
              <a:t> zeigt die geringsten Unterschiede zu der über GHGI berechneten Biomasse an allen Plots und für alle Arten</a:t>
            </a:r>
          </a:p>
          <a:p>
            <a:r>
              <a:rPr lang="de-DE" sz="1500" dirty="0">
                <a:sym typeface="Wingdings" panose="05000000000000000000" pitchFamily="2" charset="2"/>
              </a:rPr>
              <a:t> </a:t>
            </a:r>
            <a:endParaRPr lang="de-DE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EE928C-6933-496F-B709-11CCC09A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01" y="2217187"/>
            <a:ext cx="1849527" cy="640925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C97DD70-14CE-47E0-8582-4F3042B82B38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788268" cy="3882266"/>
          </a:xfrm>
        </p:spPr>
      </p:sp>
      <p:pic>
        <p:nvPicPr>
          <p:cNvPr id="14" name="Bildplatzhalter 11">
            <a:extLst>
              <a:ext uri="{FF2B5EF4-FFF2-40B4-BE49-F238E27FC236}">
                <a16:creationId xmlns:a16="http://schemas.microsoft.com/office/drawing/2014/main" id="{A1D75772-EFEA-430D-ACF9-B3D0E4D61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r="50972" b="33734"/>
          <a:stretch/>
        </p:blipFill>
        <p:spPr>
          <a:xfrm>
            <a:off x="137159" y="862824"/>
            <a:ext cx="5844541" cy="38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7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579847"/>
          <a:ext cx="859173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52189"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GHG </a:t>
                      </a:r>
                      <a:r>
                        <a:rPr lang="de-DE" sz="1400" b="1" dirty="0" err="1"/>
                        <a:t>aB</a:t>
                      </a:r>
                      <a:r>
                        <a:rPr lang="de-DE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fwbB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/>
                        <a:t>swbB</a:t>
                      </a:r>
                      <a:endParaRPr lang="de-DE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58003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foliage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fine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incl. </a:t>
                      </a:r>
                      <a:r>
                        <a:rPr lang="de-DE" sz="1000" dirty="0" err="1"/>
                        <a:t>bark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Solid </a:t>
                      </a:r>
                      <a:r>
                        <a:rPr lang="de-DE" sz="1000" dirty="0" err="1"/>
                        <a:t>wood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w.b</a:t>
                      </a:r>
                      <a:r>
                        <a:rPr lang="de-DE" sz="1000" dirty="0"/>
                        <a:t>.</a:t>
                      </a:r>
                    </a:p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of</a:t>
                      </a:r>
                      <a:r>
                        <a:rPr lang="de-DE" sz="1000" dirty="0"/>
                        <a:t> solid </a:t>
                      </a:r>
                      <a:r>
                        <a:rPr lang="de-DE" sz="1000" dirty="0" err="1"/>
                        <a:t>wood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bark</a:t>
                      </a:r>
                      <a:r>
                        <a:rPr lang="de-DE" sz="1000" dirty="0"/>
                        <a:t> ob </a:t>
                      </a:r>
                      <a:r>
                        <a:rPr lang="de-DE" sz="1000" dirty="0" err="1"/>
                        <a:t>stump</a:t>
                      </a:r>
                      <a:endParaRPr lang="de-DE" sz="1000" dirty="0"/>
                    </a:p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5192" y="2771789"/>
          <a:ext cx="9000923" cy="192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237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381229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906743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24349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55912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64511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21800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6843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15053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908321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22771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219256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tx1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896550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endParaRPr lang="de-DE" sz="1200" b="1" dirty="0">
                        <a:solidFill>
                          <a:srgbClr val="E1021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de-DE" sz="1200" b="1" dirty="0">
                        <a:solidFill>
                          <a:srgbClr val="E17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58462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rgbClr val="E17D00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7D00"/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rgbClr val="E10219"/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rgbClr val="E10219"/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2004711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02791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External </a:t>
            </a:r>
            <a:r>
              <a:rPr lang="de-DE" sz="1400" dirty="0" err="1">
                <a:solidFill>
                  <a:schemeClr val="tx2"/>
                </a:solidFill>
              </a:rPr>
              <a:t>calculated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compartiments</a:t>
            </a:r>
            <a:endParaRPr lang="de-DE" sz="14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052826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258363" y="1011668"/>
            <a:ext cx="2597885" cy="278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400" dirty="0">
                <a:solidFill>
                  <a:schemeClr val="tx2"/>
                </a:solidFill>
              </a:rPr>
              <a:t>Total </a:t>
            </a:r>
            <a:r>
              <a:rPr lang="de-DE" sz="1400" dirty="0" err="1">
                <a:solidFill>
                  <a:schemeClr val="tx2"/>
                </a:solidFill>
              </a:rPr>
              <a:t>biomass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calcualted</a:t>
            </a:r>
            <a:r>
              <a:rPr lang="de-DE" sz="1400" dirty="0">
                <a:solidFill>
                  <a:schemeClr val="tx2"/>
                </a:solidFill>
              </a:rPr>
              <a:t> </a:t>
            </a:r>
            <a:r>
              <a:rPr lang="de-DE" sz="1400" dirty="0" err="1">
                <a:solidFill>
                  <a:schemeClr val="tx2"/>
                </a:solidFill>
              </a:rPr>
              <a:t>by</a:t>
            </a:r>
            <a:r>
              <a:rPr lang="de-DE" sz="14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033670" y="2387223"/>
            <a:ext cx="3188474" cy="416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250412" y="2387613"/>
            <a:ext cx="8655049" cy="224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515437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2651</Words>
  <Application>Microsoft Office PowerPoint</Application>
  <PresentationFormat>Bildschirmpräsentation (16:9)</PresentationFormat>
  <Paragraphs>958</Paragraphs>
  <Slides>18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 vs. Kohlenstoffvorrat:  Notwendigkeit für Nachträgliche Kompartimentierung</vt:lpstr>
      <vt:lpstr>Vergleich der Berechnungsmethoden für Biomassenkompartiente 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Berechnung</vt:lpstr>
      <vt:lpstr>Berechnung</vt:lpstr>
      <vt:lpstr>Berechnung</vt:lpstr>
      <vt:lpstr>Berechnung</vt:lpstr>
      <vt:lpstr>Berechnung</vt:lpstr>
      <vt:lpstr>Berechnung</vt:lpstr>
      <vt:lpstr>Methodenvergleich nachträgliche Kompartimentierung</vt:lpstr>
      <vt:lpstr>Methodenvergleich nachträgliche Kompartimentierung</vt:lpstr>
      <vt:lpstr>Fazit: Biomasse über GHGI &amp; TapeS vs. nur 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116</cp:revision>
  <cp:lastPrinted>2018-11-09T14:22:47Z</cp:lastPrinted>
  <dcterms:created xsi:type="dcterms:W3CDTF">2023-04-02T15:59:26Z</dcterms:created>
  <dcterms:modified xsi:type="dcterms:W3CDTF">2023-06-23T13:44:48Z</dcterms:modified>
</cp:coreProperties>
</file>