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96" r:id="rId2"/>
    <p:sldMasterId id="2147483703" r:id="rId3"/>
    <p:sldMasterId id="2147483684" r:id="rId4"/>
  </p:sldMasterIdLst>
  <p:notesMasterIdLst>
    <p:notesMasterId r:id="rId22"/>
  </p:notesMasterIdLst>
  <p:handoutMasterIdLst>
    <p:handoutMasterId r:id="rId23"/>
  </p:handoutMasterIdLst>
  <p:sldIdLst>
    <p:sldId id="294" r:id="rId5"/>
    <p:sldId id="287" r:id="rId6"/>
    <p:sldId id="314" r:id="rId7"/>
    <p:sldId id="319" r:id="rId8"/>
    <p:sldId id="296" r:id="rId9"/>
    <p:sldId id="310" r:id="rId10"/>
    <p:sldId id="302" r:id="rId11"/>
    <p:sldId id="320" r:id="rId12"/>
    <p:sldId id="312" r:id="rId13"/>
    <p:sldId id="315" r:id="rId14"/>
    <p:sldId id="316" r:id="rId15"/>
    <p:sldId id="318" r:id="rId16"/>
    <p:sldId id="317" r:id="rId17"/>
    <p:sldId id="321" r:id="rId18"/>
    <p:sldId id="307" r:id="rId19"/>
    <p:sldId id="309" r:id="rId20"/>
    <p:sldId id="303" r:id="rId21"/>
  </p:sldIdLst>
  <p:sldSz cx="9144000" cy="5143500" type="screen16x9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orient="horz" pos="2781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11">
          <p15:clr>
            <a:srgbClr val="A4A3A4"/>
          </p15:clr>
        </p15:guide>
        <p15:guide id="6" orient="horz" pos="2785">
          <p15:clr>
            <a:srgbClr val="A4A3A4"/>
          </p15:clr>
        </p15:guide>
        <p15:guide id="7" pos="2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219"/>
    <a:srgbClr val="00A0FF"/>
    <a:srgbClr val="E17D00"/>
    <a:srgbClr val="EEB500"/>
    <a:srgbClr val="CC0066"/>
    <a:srgbClr val="DAA600"/>
    <a:srgbClr val="FF0066"/>
    <a:srgbClr val="008CD2"/>
    <a:srgbClr val="00AAAA"/>
    <a:srgbClr val="AF0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25" autoAdjust="0"/>
  </p:normalViewPr>
  <p:slideViewPr>
    <p:cSldViewPr snapToGrid="0" snapToObjects="1">
      <p:cViewPr varScale="1">
        <p:scale>
          <a:sx n="84" d="100"/>
          <a:sy n="84" d="100"/>
        </p:scale>
        <p:origin x="804" y="56"/>
      </p:cViewPr>
      <p:guideLst>
        <p:guide orient="horz" pos="713"/>
        <p:guide orient="horz" pos="2781"/>
        <p:guide pos="226"/>
        <p:guide pos="5534"/>
        <p:guide orient="horz" pos="711"/>
        <p:guide orient="horz" pos="2785"/>
        <p:guide pos="230"/>
      </p:guideLst>
    </p:cSldViewPr>
  </p:slideViewPr>
  <p:outlineViewPr>
    <p:cViewPr>
      <p:scale>
        <a:sx n="33" d="100"/>
        <a:sy n="33" d="100"/>
      </p:scale>
      <p:origin x="0" y="14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22E9-6DCE-4201-8B95-B327C6EEA894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249CB-3283-4D88-99A9-2A3951E5F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0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26D7E-6EA3-4F2D-BE94-EAA87D4EB8CD}" type="datetimeFigureOut">
              <a:rPr lang="de-DE" smtClean="0"/>
              <a:pPr/>
              <a:t>17.04.2023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562C-CF5F-498A-A34C-F7FA98043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693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4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7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Unterschiede: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Wg. Baumartengruppen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535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Wenn </a:t>
            </a:r>
            <a:r>
              <a:rPr lang="de-DE" dirty="0" err="1"/>
              <a:t>TapeS</a:t>
            </a:r>
            <a:r>
              <a:rPr lang="de-DE" dirty="0"/>
              <a:t> &amp; GHGI für Kohlenstoff und nur </a:t>
            </a:r>
            <a:r>
              <a:rPr lang="de-DE" dirty="0" err="1"/>
              <a:t>TapeS</a:t>
            </a:r>
            <a:r>
              <a:rPr lang="de-DE" dirty="0"/>
              <a:t> für Stickstoff kann man die Gesamtbiomassen nicht miteinander vergleichen, es würde aber auch nicht zu einer unter-/</a:t>
            </a:r>
            <a:r>
              <a:rPr lang="de-DE" dirty="0" err="1"/>
              <a:t>überschätzubng</a:t>
            </a:r>
            <a:r>
              <a:rPr lang="de-DE" dirty="0"/>
              <a:t> eines Kompartimentes durch die Kombination aus </a:t>
            </a:r>
            <a:r>
              <a:rPr lang="de-DE" dirty="0" err="1"/>
              <a:t>TapeS</a:t>
            </a:r>
            <a:r>
              <a:rPr lang="de-DE" dirty="0"/>
              <a:t> &amp; GHGI kommen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Würde aber keine C:N </a:t>
            </a:r>
            <a:r>
              <a:rPr lang="de-DE" dirty="0" err="1"/>
              <a:t>ratio</a:t>
            </a:r>
            <a:r>
              <a:rPr lang="de-DE" dirty="0"/>
              <a:t> erlauben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Tendenziel</a:t>
            </a:r>
            <a:r>
              <a:rPr lang="de-DE" dirty="0"/>
              <a:t> müssen wir uns also für </a:t>
            </a:r>
            <a:r>
              <a:rPr lang="de-DE" dirty="0" err="1"/>
              <a:t>GHGI&amp;TapeS</a:t>
            </a:r>
            <a:r>
              <a:rPr lang="de-DE" dirty="0"/>
              <a:t> vs. Nur </a:t>
            </a:r>
            <a:r>
              <a:rPr lang="de-DE" dirty="0" err="1"/>
              <a:t>TapeS</a:t>
            </a:r>
            <a:r>
              <a:rPr lang="de-DE" dirty="0"/>
              <a:t> entscheiden, wobei die </a:t>
            </a:r>
            <a:r>
              <a:rPr lang="de-DE" dirty="0" err="1"/>
              <a:t>Verjünung</a:t>
            </a:r>
            <a:r>
              <a:rPr lang="de-DE" dirty="0"/>
              <a:t> weiterhin mit GHGI berechnet werden müsste, egal welchen Weg wir wählen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46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THG &amp; BWI erlaubt keine Kompartimentierung und schließt bei Laubholz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88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Gründe für unterschiede in Biomasse je nach Funktion: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Baumartengruppierung der </a:t>
            </a:r>
            <a:r>
              <a:rPr lang="de-DE" sz="1500" dirty="0" err="1"/>
              <a:t>Koeffizeinten</a:t>
            </a:r>
            <a:r>
              <a:rPr lang="de-DE" sz="1500" dirty="0"/>
              <a:t> in </a:t>
            </a:r>
            <a:r>
              <a:rPr lang="de-DE" sz="1500" dirty="0" err="1"/>
              <a:t>TapeS</a:t>
            </a:r>
            <a:r>
              <a:rPr lang="de-DE" sz="1500" dirty="0"/>
              <a:t>, </a:t>
            </a:r>
            <a:r>
              <a:rPr lang="de-DE" sz="1500" dirty="0" err="1"/>
              <a:t>Vondernach</a:t>
            </a:r>
            <a:r>
              <a:rPr lang="de-DE" sz="1500" dirty="0"/>
              <a:t> und GHGI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Modelle zur Biomassenberechnung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4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10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84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3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804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2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57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17723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0736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99478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17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5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6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35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7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9897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7194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9219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221965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54194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9" name="Rechteck 28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35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031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425951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89670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  <a:prstGeom prst="rect">
            <a:avLst/>
          </a:prstGeo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24064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Textfeld 23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9" name="Rechteck 28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Rechteck 30"/>
          <p:cNvSpPr/>
          <p:nvPr userDrawn="1"/>
        </p:nvSpPr>
        <p:spPr>
          <a:xfrm>
            <a:off x="5976575" y="4747544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2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  <a:prstGeom prst="rect">
            <a:avLst/>
          </a:prstGeo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544891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8" name="Rechteck 17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Rechteck 23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  <a:prstGeom prst="rect">
            <a:avLst/>
          </a:prstGeo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36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  <a:prstGeom prst="rect">
            <a:avLst/>
          </a:prstGeo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37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4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3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0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7624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66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381" y="869912"/>
            <a:ext cx="2880928" cy="1354363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Bildunterschriftstehen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6F23AC7-3101-4C93-B94D-4036AC408D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7" y="2275375"/>
            <a:ext cx="2880928" cy="112704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4F1809F-D02A-4364-A9DE-4A076238D3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613" y="3474929"/>
            <a:ext cx="2881312" cy="7969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Bildplatzhalter 19">
            <a:extLst>
              <a:ext uri="{FF2B5EF4-FFF2-40B4-BE49-F238E27FC236}">
                <a16:creationId xmlns:a16="http://schemas.microsoft.com/office/drawing/2014/main" id="{359CA3EF-3B08-4111-9DB9-65861AA0F3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6525" y="855663"/>
            <a:ext cx="5845175" cy="39036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36340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5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3974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9" r:id="rId4"/>
    <p:sldLayoutId id="2147483710" r:id="rId5"/>
    <p:sldLayoutId id="2147483668" r:id="rId6"/>
    <p:sldLayoutId id="2147483692" r:id="rId7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64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51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7" name="Gerade Verbindung 16"/>
          <p:cNvCxnSpPr/>
          <p:nvPr userDrawn="1"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575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5" r:id="rId5"/>
    <p:sldLayoutId id="2147483695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3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Berechnung Biomassen-, Kohlenstoff-, Stockstoffvorrat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72495"/>
              <a:gd name="adj2" fmla="val -23011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 dieser Folie können alle Textfelder  direkt </a:t>
            </a:r>
            <a:r>
              <a:rPr lang="de-DE" b="1" dirty="0">
                <a:solidFill>
                  <a:srgbClr val="FFC000"/>
                </a:solidFill>
              </a:rPr>
              <a:t>hier</a:t>
            </a:r>
            <a:r>
              <a:rPr lang="de-DE" sz="1500" dirty="0"/>
              <a:t> </a:t>
            </a:r>
            <a:r>
              <a:rPr lang="de-DE" b="1" dirty="0">
                <a:solidFill>
                  <a:srgbClr val="FFC000"/>
                </a:solidFill>
              </a:rPr>
              <a:t>geändert</a:t>
            </a:r>
            <a:r>
              <a:rPr lang="de-DE" sz="1200" dirty="0"/>
              <a:t> werden (nicht im </a:t>
            </a:r>
            <a:r>
              <a:rPr lang="de-DE" sz="1350" dirty="0"/>
              <a:t>Master</a:t>
            </a:r>
            <a:r>
              <a:rPr lang="de-DE" sz="1200" dirty="0"/>
              <a:t>)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68785"/>
              <a:gd name="adj2" fmla="val 143068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 geändert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 kann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099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75344"/>
              </p:ext>
            </p:extLst>
          </p:nvPr>
        </p:nvGraphicFramePr>
        <p:xfrm>
          <a:off x="258363" y="1770120"/>
          <a:ext cx="8591739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4924" y="3029077"/>
          <a:ext cx="837069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EE35DB-E3CD-4B1F-A1B0-C67838A2AD61}"/>
              </a:ext>
            </a:extLst>
          </p:cNvPr>
          <p:cNvCxnSpPr>
            <a:cxnSpLocks/>
          </p:cNvCxnSpPr>
          <p:nvPr/>
        </p:nvCxnSpPr>
        <p:spPr>
          <a:xfrm flipH="1">
            <a:off x="1336607" y="2491318"/>
            <a:ext cx="3014875" cy="6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546265" y="3336966"/>
            <a:ext cx="8303837" cy="760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73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43693"/>
              </p:ext>
            </p:extLst>
          </p:nvPr>
        </p:nvGraphicFramePr>
        <p:xfrm>
          <a:off x="404924" y="3029077"/>
          <a:ext cx="8370697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08057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546265" y="3902233"/>
            <a:ext cx="8303837" cy="49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3F3C67B8-F8A8-49A0-A3C4-43378A2FA39A}"/>
              </a:ext>
            </a:extLst>
          </p:cNvPr>
          <p:cNvCxnSpPr>
            <a:cxnSpLocks/>
          </p:cNvCxnSpPr>
          <p:nvPr/>
        </p:nvCxnSpPr>
        <p:spPr>
          <a:xfrm>
            <a:off x="932213" y="3374909"/>
            <a:ext cx="5025666" cy="236789"/>
          </a:xfrm>
          <a:prstGeom prst="bentConnector3">
            <a:avLst>
              <a:gd name="adj1" fmla="val 100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83BA01E4-3830-4CD5-BAC7-E3D5744AF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43029"/>
              </p:ext>
            </p:extLst>
          </p:nvPr>
        </p:nvGraphicFramePr>
        <p:xfrm>
          <a:off x="258363" y="1770120"/>
          <a:ext cx="8591739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54BD39DF-99B2-4BE4-B47E-0AE30E2340B2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EEA226F-0583-422C-B555-305BBA0255BF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0378A2F7-74A6-4358-ABAD-5222A1AEA638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EC71716-E82A-4D92-B8ED-1809D9B7AF29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</p:spTree>
    <p:extLst>
      <p:ext uri="{BB962C8B-B14F-4D97-AF65-F5344CB8AC3E}">
        <p14:creationId xmlns:p14="http://schemas.microsoft.com/office/powerpoint/2010/main" val="333596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7208"/>
              </p:ext>
            </p:extLst>
          </p:nvPr>
        </p:nvGraphicFramePr>
        <p:xfrm>
          <a:off x="404924" y="3029077"/>
          <a:ext cx="8370697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13989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546265" y="4165354"/>
            <a:ext cx="8303837" cy="172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5FBC07D5-3A56-494A-B8BC-B7014C33DFF6}"/>
              </a:ext>
            </a:extLst>
          </p:cNvPr>
          <p:cNvCxnSpPr>
            <a:cxnSpLocks/>
          </p:cNvCxnSpPr>
          <p:nvPr/>
        </p:nvCxnSpPr>
        <p:spPr>
          <a:xfrm>
            <a:off x="932213" y="3636173"/>
            <a:ext cx="3699164" cy="232922"/>
          </a:xfrm>
          <a:prstGeom prst="bentConnector3">
            <a:avLst>
              <a:gd name="adj1" fmla="val 100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5601B2C2-2600-496F-B9EB-9867FC95B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43029"/>
              </p:ext>
            </p:extLst>
          </p:nvPr>
        </p:nvGraphicFramePr>
        <p:xfrm>
          <a:off x="258363" y="1770120"/>
          <a:ext cx="8591739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3BB14DFE-C496-492E-A94C-EE17D5AB8557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FFD69BD-D46E-4CE0-9C68-1DB11A50F4CF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0E795EEF-72E9-4D6F-B8D1-A348BBF96BF4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998DB5E-C632-4517-9A92-5E2615ED4FCC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</p:spTree>
    <p:extLst>
      <p:ext uri="{BB962C8B-B14F-4D97-AF65-F5344CB8AC3E}">
        <p14:creationId xmlns:p14="http://schemas.microsoft.com/office/powerpoint/2010/main" val="125598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82580"/>
              </p:ext>
            </p:extLst>
          </p:nvPr>
        </p:nvGraphicFramePr>
        <p:xfrm>
          <a:off x="404924" y="3029077"/>
          <a:ext cx="837069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28573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</a:tbl>
          </a:graphicData>
        </a:graphic>
      </p:graphicFrame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D1D3C4F-8C17-4611-99CD-3203C047D522}"/>
              </a:ext>
            </a:extLst>
          </p:cNvPr>
          <p:cNvCxnSpPr>
            <a:cxnSpLocks/>
          </p:cNvCxnSpPr>
          <p:nvPr/>
        </p:nvCxnSpPr>
        <p:spPr>
          <a:xfrm>
            <a:off x="979714" y="3912921"/>
            <a:ext cx="2357252" cy="201881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75634664-DA25-4B9A-B44C-F6D842AE5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43029"/>
              </p:ext>
            </p:extLst>
          </p:nvPr>
        </p:nvGraphicFramePr>
        <p:xfrm>
          <a:off x="258363" y="1770120"/>
          <a:ext cx="8591739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60883F6A-4F26-4A91-A703-CB01A6405C4E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782EF23-F21A-4A6F-B866-9B84621162D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527FCA93-70A9-45F1-A542-2949BFE4051A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8D9B47F-E74F-4289-9E0B-423417FFC48F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</p:spTree>
    <p:extLst>
      <p:ext uri="{BB962C8B-B14F-4D97-AF65-F5344CB8AC3E}">
        <p14:creationId xmlns:p14="http://schemas.microsoft.com/office/powerpoint/2010/main" val="206840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87551"/>
              </p:ext>
            </p:extLst>
          </p:nvPr>
        </p:nvGraphicFramePr>
        <p:xfrm>
          <a:off x="404924" y="3029077"/>
          <a:ext cx="8370697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28573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82317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GHG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612826"/>
                  </a:ext>
                </a:extLst>
              </a:tr>
            </a:tbl>
          </a:graphicData>
        </a:graphic>
      </p:graphicFrame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D1D3C4F-8C17-4611-99CD-3203C047D522}"/>
              </a:ext>
            </a:extLst>
          </p:cNvPr>
          <p:cNvCxnSpPr>
            <a:cxnSpLocks/>
          </p:cNvCxnSpPr>
          <p:nvPr/>
        </p:nvCxnSpPr>
        <p:spPr>
          <a:xfrm>
            <a:off x="979714" y="4186467"/>
            <a:ext cx="1158663" cy="141874"/>
          </a:xfrm>
          <a:prstGeom prst="bentConnector3">
            <a:avLst>
              <a:gd name="adj1" fmla="val 100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8AD7D9E-ED3A-4549-9FD6-3EC016177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43029"/>
              </p:ext>
            </p:extLst>
          </p:nvPr>
        </p:nvGraphicFramePr>
        <p:xfrm>
          <a:off x="258363" y="1770120"/>
          <a:ext cx="8591739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F51B863D-A43F-4683-B26D-D225C3CD93ED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90E1E9-01D0-4CD6-9ACB-B0ACE28BD907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A20C75C9-9B96-47AC-B325-626175C2A336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EFD23E9-C876-455F-A595-F10A11118BCA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</p:spTree>
    <p:extLst>
      <p:ext uri="{BB962C8B-B14F-4D97-AF65-F5344CB8AC3E}">
        <p14:creationId xmlns:p14="http://schemas.microsoft.com/office/powerpoint/2010/main" val="19025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233115-8D69-4205-810E-3D637428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i="1" dirty="0"/>
              <a:t>Fig 2</a:t>
            </a:r>
            <a:r>
              <a:rPr lang="de-DE" i="1" dirty="0"/>
              <a:t>: Mean </a:t>
            </a:r>
            <a:r>
              <a:rPr lang="de-DE" i="1" dirty="0" err="1"/>
              <a:t>singel</a:t>
            </a:r>
            <a:r>
              <a:rPr lang="de-DE" i="1" dirty="0"/>
              <a:t> </a:t>
            </a:r>
            <a:r>
              <a:rPr lang="de-DE" i="1" dirty="0" err="1"/>
              <a:t>tree</a:t>
            </a:r>
            <a:r>
              <a:rPr lang="de-DE" i="1" dirty="0"/>
              <a:t> </a:t>
            </a:r>
            <a:r>
              <a:rPr lang="de-DE" i="1" dirty="0" err="1"/>
              <a:t>aboveground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in kg per </a:t>
            </a:r>
            <a:r>
              <a:rPr lang="de-DE" i="1" dirty="0" err="1"/>
              <a:t>plot</a:t>
            </a:r>
            <a:r>
              <a:rPr lang="de-DE" i="1" dirty="0"/>
              <a:t> and </a:t>
            </a:r>
            <a:r>
              <a:rPr lang="de-DE" i="1" dirty="0" err="1"/>
              <a:t>species</a:t>
            </a:r>
            <a:r>
              <a:rPr lang="de-DE" i="1" dirty="0"/>
              <a:t>, (1) </a:t>
            </a:r>
            <a:r>
              <a:rPr lang="de-DE" i="1" dirty="0" err="1"/>
              <a:t>separated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</a:t>
            </a:r>
            <a:r>
              <a:rPr lang="de-DE" i="1" dirty="0" err="1"/>
              <a:t>compartiment</a:t>
            </a:r>
            <a:r>
              <a:rPr lang="de-DE" i="1" dirty="0"/>
              <a:t> and(2) </a:t>
            </a:r>
            <a:r>
              <a:rPr lang="de-DE" i="1" dirty="0" err="1"/>
              <a:t>summed</a:t>
            </a:r>
            <a:r>
              <a:rPr lang="de-DE" i="1" dirty="0"/>
              <a:t> </a:t>
            </a:r>
            <a:r>
              <a:rPr lang="de-DE" i="1" dirty="0" err="1"/>
              <a:t>up</a:t>
            </a:r>
            <a:r>
              <a:rPr lang="de-DE" i="1" dirty="0"/>
              <a:t> (</a:t>
            </a:r>
            <a:r>
              <a:rPr lang="de-DE" i="1" dirty="0" err="1"/>
              <a:t>tot_ab</a:t>
            </a:r>
            <a:r>
              <a:rPr lang="de-DE" i="1" dirty="0"/>
              <a:t>, </a:t>
            </a:r>
            <a:r>
              <a:rPr lang="de-DE" i="1" dirty="0" err="1"/>
              <a:t>yellow</a:t>
            </a:r>
            <a:r>
              <a:rPr lang="de-DE" i="1" dirty="0"/>
              <a:t> bar)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three</a:t>
            </a:r>
            <a:r>
              <a:rPr lang="de-DE" i="1" dirty="0"/>
              <a:t> </a:t>
            </a:r>
            <a:r>
              <a:rPr lang="de-DE" i="1" dirty="0" err="1"/>
              <a:t>main</a:t>
            </a:r>
            <a:r>
              <a:rPr lang="de-DE" i="1" dirty="0"/>
              <a:t> </a:t>
            </a:r>
            <a:r>
              <a:rPr lang="de-DE" i="1" dirty="0" err="1"/>
              <a:t>calculation</a:t>
            </a:r>
            <a:r>
              <a:rPr lang="de-DE" i="1" dirty="0"/>
              <a:t> </a:t>
            </a:r>
            <a:r>
              <a:rPr lang="de-DE" i="1" dirty="0" err="1"/>
              <a:t>methods</a:t>
            </a:r>
            <a:r>
              <a:rPr lang="de-DE" i="1" dirty="0"/>
              <a:t> (GHGI, </a:t>
            </a:r>
            <a:r>
              <a:rPr lang="de-DE" i="1" dirty="0" err="1"/>
              <a:t>TapeS</a:t>
            </a:r>
            <a:r>
              <a:rPr lang="de-DE" i="1" dirty="0"/>
              <a:t>, </a:t>
            </a:r>
            <a:r>
              <a:rPr lang="de-DE" i="1" dirty="0" err="1"/>
              <a:t>Vondernach</a:t>
            </a:r>
            <a:r>
              <a:rPr lang="de-DE" i="1" dirty="0"/>
              <a:t>)</a:t>
            </a:r>
          </a:p>
          <a:p>
            <a:endParaRPr lang="de-DE" i="1" dirty="0"/>
          </a:p>
          <a:p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E1D7E87-000D-4297-9E23-A331A91FD95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93433" y="856197"/>
            <a:ext cx="5809254" cy="3882266"/>
          </a:xfrm>
        </p:spPr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6DDCE4F3-CA0A-43DB-B6C5-5BBF0069264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4507" r="4507"/>
          <a:stretch>
            <a:fillRect/>
          </a:stretch>
        </p:blipFill>
        <p:spPr>
          <a:xfrm>
            <a:off x="6087522" y="1662987"/>
            <a:ext cx="1917611" cy="1267149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55CE245-2A6C-4FB9-8197-474CC58557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997" y="3650924"/>
            <a:ext cx="2688865" cy="107581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Derbholz (solid </a:t>
            </a:r>
            <a:r>
              <a:rPr lang="de-DE" dirty="0" err="1">
                <a:sym typeface="Wingdings" panose="05000000000000000000" pitchFamily="2" charset="2"/>
              </a:rPr>
              <a:t>wood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sw</a:t>
            </a:r>
            <a:r>
              <a:rPr lang="de-DE" dirty="0">
                <a:sym typeface="Wingdings" panose="05000000000000000000" pitchFamily="2" charset="2"/>
              </a:rPr>
              <a:t>) ist das Kompartiment was sich am stärksten von </a:t>
            </a:r>
            <a:r>
              <a:rPr lang="de-DE" dirty="0" err="1">
                <a:sym typeface="Wingdings" panose="05000000000000000000" pitchFamily="2" charset="2"/>
              </a:rPr>
              <a:t>TapeS</a:t>
            </a:r>
            <a:r>
              <a:rPr lang="de-DE" dirty="0">
                <a:sym typeface="Wingdings" panose="05000000000000000000" pitchFamily="2" charset="2"/>
              </a:rPr>
              <a:t> unterscheidet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8158ECDB-0D0F-42BB-85D9-E98A75EA1AE7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i="1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6CE6C7-8567-4218-BB2F-CDC6287318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010"/>
          <a:stretch/>
        </p:blipFill>
        <p:spPr>
          <a:xfrm>
            <a:off x="153097" y="844473"/>
            <a:ext cx="5851463" cy="39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4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B20B98-2210-43BE-9791-DA17BDD32D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i="1" dirty="0"/>
              <a:t>Fig 3</a:t>
            </a:r>
            <a:r>
              <a:rPr lang="de-DE" i="1" dirty="0"/>
              <a:t>: Mean </a:t>
            </a:r>
            <a:r>
              <a:rPr lang="de-DE" i="1" dirty="0" err="1"/>
              <a:t>biomass</a:t>
            </a:r>
            <a:r>
              <a:rPr lang="de-DE" i="1" dirty="0"/>
              <a:t> in kg per </a:t>
            </a:r>
            <a:r>
              <a:rPr lang="de-DE" i="1" dirty="0" err="1"/>
              <a:t>plot</a:t>
            </a:r>
            <a:r>
              <a:rPr lang="de-DE" i="1" dirty="0"/>
              <a:t> and </a:t>
            </a:r>
            <a:r>
              <a:rPr lang="de-DE" i="1" dirty="0" err="1"/>
              <a:t>species</a:t>
            </a:r>
            <a:r>
              <a:rPr lang="de-DE" i="1" dirty="0"/>
              <a:t>, </a:t>
            </a:r>
            <a:r>
              <a:rPr lang="de-DE" i="1" dirty="0" err="1"/>
              <a:t>separated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</a:t>
            </a:r>
            <a:r>
              <a:rPr lang="de-DE" i="1" dirty="0" err="1"/>
              <a:t>compartiment</a:t>
            </a:r>
            <a:r>
              <a:rPr lang="de-DE" i="1" dirty="0"/>
              <a:t> and </a:t>
            </a:r>
            <a:r>
              <a:rPr lang="de-DE" i="1" dirty="0" err="1"/>
              <a:t>summed</a:t>
            </a:r>
            <a:r>
              <a:rPr lang="de-DE" i="1" dirty="0"/>
              <a:t> </a:t>
            </a:r>
            <a:r>
              <a:rPr lang="de-DE" i="1" dirty="0" err="1"/>
              <a:t>up</a:t>
            </a:r>
            <a:r>
              <a:rPr lang="de-DE" i="1" dirty="0"/>
              <a:t> (</a:t>
            </a:r>
            <a:r>
              <a:rPr lang="de-DE" i="1" dirty="0" err="1"/>
              <a:t>tot_ab</a:t>
            </a:r>
            <a:r>
              <a:rPr lang="de-DE" i="1" dirty="0"/>
              <a:t>)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three</a:t>
            </a:r>
            <a:r>
              <a:rPr lang="de-DE" i="1" dirty="0"/>
              <a:t> </a:t>
            </a:r>
            <a:r>
              <a:rPr lang="de-DE" i="1" dirty="0" err="1"/>
              <a:t>main</a:t>
            </a:r>
            <a:r>
              <a:rPr lang="de-DE" i="1" dirty="0"/>
              <a:t> </a:t>
            </a:r>
            <a:r>
              <a:rPr lang="de-DE" i="1" dirty="0" err="1"/>
              <a:t>calculation</a:t>
            </a:r>
            <a:r>
              <a:rPr lang="de-DE" i="1" dirty="0"/>
              <a:t> </a:t>
            </a:r>
            <a:r>
              <a:rPr lang="de-DE" i="1" dirty="0" err="1"/>
              <a:t>methods</a:t>
            </a:r>
            <a:r>
              <a:rPr lang="de-DE" i="1" dirty="0"/>
              <a:t> (GHGI, </a:t>
            </a:r>
            <a:r>
              <a:rPr lang="de-DE" i="1" dirty="0" err="1"/>
              <a:t>TapeS</a:t>
            </a:r>
            <a:r>
              <a:rPr lang="de-DE" i="1" dirty="0"/>
              <a:t>, </a:t>
            </a:r>
            <a:r>
              <a:rPr lang="de-DE" i="1" dirty="0" err="1"/>
              <a:t>Vondernach</a:t>
            </a:r>
            <a:r>
              <a:rPr lang="de-DE" i="1" dirty="0"/>
              <a:t>)</a:t>
            </a:r>
          </a:p>
          <a:p>
            <a:endParaRPr lang="de-DE" i="1" dirty="0"/>
          </a:p>
          <a:p>
            <a:endParaRPr lang="de-DE" dirty="0"/>
          </a:p>
        </p:txBody>
      </p:sp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36523CCC-C43B-43C6-86A9-E8ED909F04E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9809" b="2912"/>
          <a:stretch/>
        </p:blipFill>
        <p:spPr>
          <a:xfrm>
            <a:off x="6096381" y="1559403"/>
            <a:ext cx="1797907" cy="955841"/>
          </a:xfrm>
          <a:prstGeom prst="rect">
            <a:avLst/>
          </a:prstGeom>
        </p:spPr>
      </p:pic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AFAC42C2-A5B8-4108-AEBB-1DB69B249CD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07BB3006-8587-47EE-8964-5F2D54EFD7D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57234B6C-0416-427B-8FEF-B91F7EBD5BBA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i="1" dirty="0"/>
          </a:p>
        </p:txBody>
      </p:sp>
      <p:pic>
        <p:nvPicPr>
          <p:cNvPr id="30" name="Bildplatzhalter 22">
            <a:extLst>
              <a:ext uri="{FF2B5EF4-FFF2-40B4-BE49-F238E27FC236}">
                <a16:creationId xmlns:a16="http://schemas.microsoft.com/office/drawing/2014/main" id="{43B1A471-5E5E-4132-A9FC-E41ABDDA4F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08" r="12862"/>
          <a:stretch/>
        </p:blipFill>
        <p:spPr>
          <a:xfrm>
            <a:off x="102164" y="855664"/>
            <a:ext cx="5890326" cy="3915728"/>
          </a:xfrm>
          <a:prstGeom prst="rect">
            <a:avLst/>
          </a:prstGeom>
        </p:spPr>
      </p:pic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0D6F6EAB-A201-4B73-88B0-0B9DF58531ED}"/>
              </a:ext>
            </a:extLst>
          </p:cNvPr>
          <p:cNvSpPr txBox="1">
            <a:spLocks/>
          </p:cNvSpPr>
          <p:nvPr/>
        </p:nvSpPr>
        <p:spPr>
          <a:xfrm>
            <a:off x="6095997" y="3650924"/>
            <a:ext cx="2688865" cy="10758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Derbholz (solid wood, sw) ist das Kompartiment was sich am stärksten von TapeS unterscheidet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488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FD9CB6-5113-4AC8-9345-DF93AD8E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Fazit: Biomasse über GHGI &amp; </a:t>
            </a:r>
            <a:r>
              <a:rPr lang="de-DE" dirty="0" err="1"/>
              <a:t>TapeS</a:t>
            </a:r>
            <a:r>
              <a:rPr lang="de-DE" dirty="0"/>
              <a:t> vs. nur </a:t>
            </a:r>
            <a:r>
              <a:rPr lang="de-DE" dirty="0" err="1"/>
              <a:t>TapeS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8558CB-8900-4E97-9E7E-95809F232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562" y="923272"/>
            <a:ext cx="3873552" cy="3666536"/>
          </a:xfrm>
        </p:spPr>
        <p:txBody>
          <a:bodyPr numCol="1"/>
          <a:lstStyle/>
          <a:p>
            <a:r>
              <a:rPr lang="de-DE" sz="1800" dirty="0">
                <a:solidFill>
                  <a:schemeClr val="accent2"/>
                </a:solidFill>
              </a:rPr>
              <a:t>GHGI &amp;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Geringste Unterschiede in der Berechnung der Gesamtbiomasse bestehen zwischen GHGI &amp; </a:t>
            </a:r>
            <a:r>
              <a:rPr lang="de-DE" sz="1500" b="0" dirty="0" err="1"/>
              <a:t>TapeS</a:t>
            </a:r>
            <a:endParaRPr lang="de-DE" sz="1500" b="0" dirty="0"/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500" b="0" dirty="0"/>
              <a:t>Prinzipiell ist schrittweise Berechnung der Kompartiment Biomasse über GHGI Funktionen &amp; </a:t>
            </a:r>
            <a:r>
              <a:rPr lang="de-DE" sz="1500" b="0" dirty="0" err="1"/>
              <a:t>TapeS</a:t>
            </a:r>
            <a:r>
              <a:rPr lang="de-DE" sz="1500" b="0" dirty="0"/>
              <a:t> möglich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Ein Kompartiment wird dabei systematisch unterschätzt („Rest“) </a:t>
            </a:r>
          </a:p>
          <a:p>
            <a:pPr marL="6097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accent2"/>
                </a:solidFill>
              </a:rPr>
              <a:t>hierbei könnte es sinnvoll sein, das Kompartiment mit dem geringsten Stickstoffkonzentrationen (Derbholz ohne Rinde) zu wählen (?)</a:t>
            </a:r>
            <a:endParaRPr lang="de-DE" sz="12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Vergleichbarkeit der Gesamtbiomasse &amp; Kohlenstoffgehalte mit anderen GHGI bleibt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b="0" dirty="0"/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F3B78EB2-16C3-44A0-8C57-70662B7A3B14}"/>
              </a:ext>
            </a:extLst>
          </p:cNvPr>
          <p:cNvSpPr txBox="1">
            <a:spLocks/>
          </p:cNvSpPr>
          <p:nvPr/>
        </p:nvSpPr>
        <p:spPr>
          <a:xfrm>
            <a:off x="4572000" y="923271"/>
            <a:ext cx="3873552" cy="3779357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accent2"/>
                </a:solidFill>
              </a:rPr>
              <a:t>nur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>
                <a:solidFill>
                  <a:schemeClr val="accent2"/>
                </a:solidFill>
              </a:rPr>
              <a:t>Sieht mehr Artengruppen vor</a:t>
            </a:r>
          </a:p>
          <a:p>
            <a:pPr>
              <a:spcAft>
                <a:spcPts val="400"/>
              </a:spcAft>
            </a:pPr>
            <a:r>
              <a:rPr lang="de-DE" sz="1500" b="0" dirty="0">
                <a:sym typeface="Wingdings" panose="05000000000000000000" pitchFamily="2" charset="2"/>
              </a:rPr>
              <a:t> Berechnung </a:t>
            </a: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evtl</a:t>
            </a:r>
            <a:r>
              <a:rPr lang="de-DE" sz="1500" b="0" dirty="0">
                <a:sym typeface="Wingdings" panose="05000000000000000000" pitchFamily="2" charset="2"/>
              </a:rPr>
              <a:t>. genauer?</a:t>
            </a:r>
            <a:endParaRPr lang="de-DE" sz="1500" b="0" dirty="0"/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Nächste GHGI &amp; BWI werden mit </a:t>
            </a:r>
            <a:r>
              <a:rPr lang="de-DE" sz="1500" b="0" dirty="0" err="1"/>
              <a:t>TapeS</a:t>
            </a:r>
            <a:r>
              <a:rPr lang="de-DE" sz="1500" b="0" dirty="0"/>
              <a:t> ausgewertet 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500" b="0" dirty="0">
                <a:sym typeface="Wingdings" panose="05000000000000000000" pitchFamily="2" charset="2"/>
              </a:rPr>
              <a:t>Vergleichbarkeit mit zukünftigen C- &amp; N-Inventuren gegeben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Vergleichbarkeit mit Vergangen GHGI &amp; BWI eingeschränkt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Auswertungsalgorithmus ist evtl. abhängig von </a:t>
            </a:r>
            <a:r>
              <a:rPr lang="de-DE" sz="1500" b="0" dirty="0" err="1">
                <a:solidFill>
                  <a:schemeClr val="tx1"/>
                </a:solidFill>
                <a:sym typeface="Wingdings" panose="05000000000000000000" pitchFamily="2" charset="2"/>
              </a:rPr>
              <a:t>TapeS</a:t>
            </a: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1500" b="0" dirty="0" err="1">
                <a:solidFill>
                  <a:schemeClr val="tx1"/>
                </a:solidFill>
                <a:sym typeface="Wingdings" panose="05000000000000000000" pitchFamily="2" charset="2"/>
              </a:rPr>
              <a:t>package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>
                <a:solidFill>
                  <a:schemeClr val="tx1"/>
                </a:solidFill>
              </a:rPr>
              <a:t>Verjüngung wird wahrscheinlich mit GHGI Funktionen berechnet 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500" b="0" dirty="0">
                <a:solidFill>
                  <a:schemeClr val="tx1"/>
                </a:solidFill>
              </a:rPr>
              <a:t>Einheitlichkeit?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9445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/>
              <a:t>Kohlenstoffgehalt</a:t>
            </a:r>
            <a:r>
              <a:rPr lang="de-DE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/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/>
          </a:p>
          <a:p>
            <a:pPr>
              <a:lnSpc>
                <a:spcPct val="100000"/>
              </a:lnSpc>
            </a:pPr>
            <a:r>
              <a:rPr lang="de-DE" sz="1800" b="1" dirty="0"/>
              <a:t>Stickstoffgehalt</a:t>
            </a:r>
            <a:r>
              <a:rPr lang="de-DE" sz="180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/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</p:spTree>
    <p:extLst>
      <p:ext uri="{BB962C8B-B14F-4D97-AF65-F5344CB8AC3E}">
        <p14:creationId xmlns:p14="http://schemas.microsoft.com/office/powerpoint/2010/main" val="26237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Kohlenstoffgehalt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Stickstoffgehalt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E3A260-CCD5-4218-A039-008151855885}"/>
              </a:ext>
            </a:extLst>
          </p:cNvPr>
          <p:cNvSpPr txBox="1"/>
          <p:nvPr/>
        </p:nvSpPr>
        <p:spPr>
          <a:xfrm>
            <a:off x="427393" y="3458407"/>
            <a:ext cx="828921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GHGI Biomassefunktionen geben gesamte oberirdische Biomasse aus &amp; erlauben keine Kompartimentierung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Berechnung des Stickstoffvorrates aus GHGI Biomasse nicht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Nachträgliche Aufteilung der GHGI Biomasse nötig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272620D-0786-4893-95CC-85A36A777890}"/>
              </a:ext>
            </a:extLst>
          </p:cNvPr>
          <p:cNvSpPr/>
          <p:nvPr/>
        </p:nvSpPr>
        <p:spPr>
          <a:xfrm rot="5400000">
            <a:off x="4366037" y="2866123"/>
            <a:ext cx="411923" cy="516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9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(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(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Stickstoffvorrat: Biomasse Kompartimente am Einzelbaum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800" dirty="0"/>
              <a:t>Nachträgliche Aufteilung der Biomasse muss an die Kompartimentierung der Elementgehalte in Rumpf et al. 2018 angepasst sein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de-DE" sz="1800" dirty="0"/>
              <a:t>Zur Auswahl stehende Biomassefunktionen mit entsprechender Kompartimentierung: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TapeS</a:t>
            </a:r>
            <a:r>
              <a:rPr lang="de-DE" sz="1600" b="0" dirty="0"/>
              <a:t>: </a:t>
            </a:r>
            <a:r>
              <a:rPr lang="de-DE" sz="1600" b="0" dirty="0" err="1"/>
              <a:t>Kändler</a:t>
            </a:r>
            <a:r>
              <a:rPr lang="de-DE" sz="1600" b="0" dirty="0"/>
              <a:t>, G. and B. Bösch (2012). Methodenentwicklung für die 3. Bundeswaldinventur: Modul 3 Überprüfung und Neukonzeption einer Biomassefunktion – Abschlussbericht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Vondernach</a:t>
            </a:r>
            <a:r>
              <a:rPr lang="de-DE" sz="1600" b="0" dirty="0"/>
              <a:t>: Christian </a:t>
            </a:r>
            <a:r>
              <a:rPr lang="de-DE" sz="1600" b="0" dirty="0" err="1"/>
              <a:t>Vonderach</a:t>
            </a:r>
            <a:r>
              <a:rPr lang="de-DE" sz="1600" b="0" dirty="0"/>
              <a:t> (2018). Forstliche Versuchs- und Forschungsanstalt Baden-Württemberg. Biomassefunktionen an BWI-Punkten.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WuWi</a:t>
            </a:r>
            <a:r>
              <a:rPr lang="de-DE" sz="1600" b="0" dirty="0"/>
              <a:t>: Eine Kombination von Biomasseformeln aus Wirth (2004) und </a:t>
            </a:r>
            <a:r>
              <a:rPr lang="de-DE" sz="1600" b="0" dirty="0" err="1"/>
              <a:t>Wutzler</a:t>
            </a:r>
            <a:r>
              <a:rPr lang="de-DE" sz="1600" b="0" dirty="0"/>
              <a:t> (2008) für Nadel- bzw. Laubholz</a:t>
            </a:r>
          </a:p>
        </p:txBody>
      </p:sp>
    </p:spTree>
    <p:extLst>
      <p:ext uri="{BB962C8B-B14F-4D97-AF65-F5344CB8AC3E}">
        <p14:creationId xmlns:p14="http://schemas.microsoft.com/office/powerpoint/2010/main" val="24438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B328-EA37-4D83-9818-2D04FA86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nachträgliche Kompartimentierung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67B40ED-1C5D-4512-8978-948D3F056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1115"/>
              </p:ext>
            </p:extLst>
          </p:nvPr>
        </p:nvGraphicFramePr>
        <p:xfrm>
          <a:off x="627734" y="1301500"/>
          <a:ext cx="7888531" cy="294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964">
                  <a:extLst>
                    <a:ext uri="{9D8B030D-6E8A-4147-A177-3AD203B41FA5}">
                      <a16:colId xmlns:a16="http://schemas.microsoft.com/office/drawing/2014/main" val="1989556968"/>
                    </a:ext>
                  </a:extLst>
                </a:gridCol>
                <a:gridCol w="430116">
                  <a:extLst>
                    <a:ext uri="{9D8B030D-6E8A-4147-A177-3AD203B41FA5}">
                      <a16:colId xmlns:a16="http://schemas.microsoft.com/office/drawing/2014/main" val="1803699001"/>
                    </a:ext>
                  </a:extLst>
                </a:gridCol>
                <a:gridCol w="934589">
                  <a:extLst>
                    <a:ext uri="{9D8B030D-6E8A-4147-A177-3AD203B41FA5}">
                      <a16:colId xmlns:a16="http://schemas.microsoft.com/office/drawing/2014/main" val="169976361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799389530"/>
                    </a:ext>
                  </a:extLst>
                </a:gridCol>
                <a:gridCol w="823866">
                  <a:extLst>
                    <a:ext uri="{9D8B030D-6E8A-4147-A177-3AD203B41FA5}">
                      <a16:colId xmlns:a16="http://schemas.microsoft.com/office/drawing/2014/main" val="88654778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121305226"/>
                    </a:ext>
                  </a:extLst>
                </a:gridCol>
                <a:gridCol w="597477">
                  <a:extLst>
                    <a:ext uri="{9D8B030D-6E8A-4147-A177-3AD203B41FA5}">
                      <a16:colId xmlns:a16="http://schemas.microsoft.com/office/drawing/2014/main" val="1932592102"/>
                    </a:ext>
                  </a:extLst>
                </a:gridCol>
                <a:gridCol w="561365">
                  <a:extLst>
                    <a:ext uri="{9D8B030D-6E8A-4147-A177-3AD203B41FA5}">
                      <a16:colId xmlns:a16="http://schemas.microsoft.com/office/drawing/2014/main" val="432014568"/>
                    </a:ext>
                  </a:extLst>
                </a:gridCol>
                <a:gridCol w="443620">
                  <a:extLst>
                    <a:ext uri="{9D8B030D-6E8A-4147-A177-3AD203B41FA5}">
                      <a16:colId xmlns:a16="http://schemas.microsoft.com/office/drawing/2014/main" val="2556041892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2577390124"/>
                    </a:ext>
                  </a:extLst>
                </a:gridCol>
                <a:gridCol w="407407">
                  <a:extLst>
                    <a:ext uri="{9D8B030D-6E8A-4147-A177-3AD203B41FA5}">
                      <a16:colId xmlns:a16="http://schemas.microsoft.com/office/drawing/2014/main" val="43290940"/>
                    </a:ext>
                  </a:extLst>
                </a:gridCol>
              </a:tblGrid>
              <a:tr h="454872"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GHGI &amp; BWI (Röhling, Riedel)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TapeS</a:t>
                      </a:r>
                      <a:r>
                        <a:rPr lang="de-DE" sz="1200" dirty="0"/>
                        <a:t> </a:t>
                      </a:r>
                    </a:p>
                    <a:p>
                      <a:r>
                        <a:rPr lang="de-DE" sz="1200" dirty="0"/>
                        <a:t>(</a:t>
                      </a:r>
                      <a:r>
                        <a:rPr lang="de-DE" sz="1200" dirty="0" err="1"/>
                        <a:t>Kändler</a:t>
                      </a:r>
                      <a:r>
                        <a:rPr lang="de-DE" sz="1200" dirty="0"/>
                        <a:t> &amp; Bösch)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Vondernach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Wutlzer</a:t>
                      </a:r>
                      <a:r>
                        <a:rPr lang="de-DE" sz="1200" dirty="0"/>
                        <a:t> (2008)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Wirth (2004)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73612"/>
                  </a:ext>
                </a:extLst>
              </a:tr>
              <a:tr h="242116">
                <a:tc>
                  <a:txBody>
                    <a:bodyPr/>
                    <a:lstStyle/>
                    <a:p>
                      <a:r>
                        <a:rPr lang="de-DE" sz="1200" dirty="0"/>
                        <a:t>Laub-/Nadelholz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54616"/>
                  </a:ext>
                </a:extLst>
              </a:tr>
              <a:tr h="248453"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Oberirdische Biomasse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16176"/>
                  </a:ext>
                </a:extLst>
              </a:tr>
              <a:tr h="263844">
                <a:tc>
                  <a:txBody>
                    <a:bodyPr/>
                    <a:lstStyle/>
                    <a:p>
                      <a:r>
                        <a:rPr lang="de-DE" sz="1200" dirty="0"/>
                        <a:t>Blatt-/Nadelmasse </a:t>
                      </a:r>
                      <a:r>
                        <a:rPr lang="de-DE" sz="1200" dirty="0" err="1"/>
                        <a:t>fB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599639"/>
                  </a:ext>
                </a:extLst>
              </a:tr>
              <a:tr h="197754">
                <a:tc>
                  <a:txBody>
                    <a:bodyPr/>
                    <a:lstStyle/>
                    <a:p>
                      <a:r>
                        <a:rPr lang="de-DE" sz="1200" dirty="0"/>
                        <a:t>Nichtderbholz inkl. Rinde </a:t>
                      </a:r>
                      <a:r>
                        <a:rPr lang="de-DE" sz="1200" dirty="0" err="1"/>
                        <a:t>fwbB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51266"/>
                  </a:ext>
                </a:extLst>
              </a:tr>
              <a:tr h="258412">
                <a:tc>
                  <a:txBody>
                    <a:bodyPr/>
                    <a:lstStyle/>
                    <a:p>
                      <a:r>
                        <a:rPr lang="de-DE" sz="1200" dirty="0"/>
                        <a:t>Derbholz </a:t>
                      </a:r>
                      <a:r>
                        <a:rPr lang="de-DE" sz="1200" dirty="0" err="1"/>
                        <a:t>swB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89610"/>
                  </a:ext>
                </a:extLst>
              </a:tr>
              <a:tr h="255696">
                <a:tc>
                  <a:txBody>
                    <a:bodyPr/>
                    <a:lstStyle/>
                    <a:p>
                      <a:r>
                        <a:rPr lang="de-DE" sz="1200" dirty="0"/>
                        <a:t>Derbholzrinde </a:t>
                      </a:r>
                      <a:r>
                        <a:rPr lang="de-DE" sz="1200" dirty="0" err="1"/>
                        <a:t>swbB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104956"/>
                  </a:ext>
                </a:extLst>
              </a:tr>
              <a:tr h="262033">
                <a:tc>
                  <a:txBody>
                    <a:bodyPr/>
                    <a:lstStyle/>
                    <a:p>
                      <a:r>
                        <a:rPr lang="de-DE" sz="1200" dirty="0"/>
                        <a:t>Stock </a:t>
                      </a:r>
                      <a:r>
                        <a:rPr lang="de-DE" sz="1200" dirty="0" err="1"/>
                        <a:t>stB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23474"/>
                  </a:ext>
                </a:extLst>
              </a:tr>
              <a:tr h="241210">
                <a:tc>
                  <a:txBody>
                    <a:bodyPr/>
                    <a:lstStyle/>
                    <a:p>
                      <a:r>
                        <a:rPr lang="de-DE" sz="1200" dirty="0"/>
                        <a:t>Stockrinde </a:t>
                      </a:r>
                      <a:r>
                        <a:rPr lang="de-DE" sz="1200" dirty="0" err="1"/>
                        <a:t>stbB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917526"/>
                  </a:ext>
                </a:extLst>
              </a:tr>
              <a:tr h="292167">
                <a:tc>
                  <a:txBody>
                    <a:bodyPr/>
                    <a:lstStyle/>
                    <a:p>
                      <a:r>
                        <a:rPr lang="de-DE" sz="1200" dirty="0"/>
                        <a:t>Unterirdische Biomasse </a:t>
                      </a:r>
                      <a:r>
                        <a:rPr lang="de-DE" sz="1200" dirty="0" err="1"/>
                        <a:t>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2371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CA61B712-A2A9-415B-8B8D-51493848F076}"/>
              </a:ext>
            </a:extLst>
          </p:cNvPr>
          <p:cNvSpPr/>
          <p:nvPr/>
        </p:nvSpPr>
        <p:spPr>
          <a:xfrm>
            <a:off x="4318503" y="2299580"/>
            <a:ext cx="53415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1295F-B0B8-4E84-9C56-BC2965E95503}"/>
              </a:ext>
            </a:extLst>
          </p:cNvPr>
          <p:cNvSpPr/>
          <p:nvPr/>
        </p:nvSpPr>
        <p:spPr>
          <a:xfrm>
            <a:off x="5665959" y="2299580"/>
            <a:ext cx="46323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7590FB1-E8D6-41D0-8751-EB777DDF9834}"/>
              </a:ext>
            </a:extLst>
          </p:cNvPr>
          <p:cNvSpPr/>
          <p:nvPr/>
        </p:nvSpPr>
        <p:spPr>
          <a:xfrm>
            <a:off x="6726725" y="2299580"/>
            <a:ext cx="543208" cy="2721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76130A-6532-4EBD-BE4B-66FC21FDBE27}"/>
              </a:ext>
            </a:extLst>
          </p:cNvPr>
          <p:cNvSpPr/>
          <p:nvPr/>
        </p:nvSpPr>
        <p:spPr>
          <a:xfrm>
            <a:off x="2943886" y="2299580"/>
            <a:ext cx="441152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4294967295"/>
          </p:nvPr>
        </p:nvSpPr>
        <p:spPr>
          <a:xfrm>
            <a:off x="6101101" y="873386"/>
            <a:ext cx="1797907" cy="1049563"/>
          </a:xfrm>
        </p:spPr>
        <p:txBody>
          <a:bodyPr/>
          <a:lstStyle/>
          <a:p>
            <a:r>
              <a:rPr lang="de-DE" sz="1000" b="1" i="1" dirty="0"/>
              <a:t>Fig 1</a:t>
            </a:r>
            <a:r>
              <a:rPr lang="de-DE" sz="1000" i="1" dirty="0"/>
              <a:t>: Boxplots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difference</a:t>
            </a:r>
            <a:r>
              <a:rPr lang="de-DE" sz="1000" i="1" dirty="0"/>
              <a:t> in total </a:t>
            </a:r>
            <a:r>
              <a:rPr lang="de-DE" sz="1000" i="1" dirty="0" err="1"/>
              <a:t>aboveground</a:t>
            </a:r>
            <a:r>
              <a:rPr lang="de-DE" sz="1000" i="1" dirty="0"/>
              <a:t> </a:t>
            </a:r>
            <a:r>
              <a:rPr lang="de-DE" sz="1000" i="1" dirty="0" err="1"/>
              <a:t>biomass</a:t>
            </a:r>
            <a:r>
              <a:rPr lang="de-DE" sz="1000" i="1" dirty="0"/>
              <a:t> </a:t>
            </a:r>
            <a:r>
              <a:rPr lang="de-DE" sz="1000" i="1" dirty="0" err="1"/>
              <a:t>by</a:t>
            </a:r>
            <a:r>
              <a:rPr lang="de-DE" sz="1000" i="1" dirty="0"/>
              <a:t> </a:t>
            </a:r>
            <a:r>
              <a:rPr lang="de-DE" sz="1000" i="1" dirty="0" err="1"/>
              <a:t>calculation</a:t>
            </a:r>
            <a:r>
              <a:rPr lang="de-DE" sz="1000" i="1" dirty="0"/>
              <a:t> </a:t>
            </a:r>
            <a:r>
              <a:rPr lang="de-DE" sz="1000" i="1" dirty="0" err="1"/>
              <a:t>method</a:t>
            </a:r>
            <a:r>
              <a:rPr lang="de-DE" sz="1000" i="1" dirty="0"/>
              <a:t>; </a:t>
            </a:r>
            <a:r>
              <a:rPr lang="de-DE" sz="1000" i="1" dirty="0" err="1"/>
              <a:t>red</a:t>
            </a:r>
            <a:r>
              <a:rPr lang="de-DE" sz="1000" i="1" dirty="0"/>
              <a:t>: GHGI, </a:t>
            </a:r>
            <a:r>
              <a:rPr lang="de-DE" sz="1000" i="1" dirty="0" err="1"/>
              <a:t>geren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TapeS</a:t>
            </a:r>
            <a:r>
              <a:rPr lang="de-DE" sz="1000" i="1" dirty="0"/>
              <a:t>, </a:t>
            </a:r>
            <a:r>
              <a:rPr lang="de-DE" sz="1000" i="1" dirty="0" err="1"/>
              <a:t>blue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Vondernach</a:t>
            </a:r>
            <a:r>
              <a:rPr lang="de-DE" sz="1000" i="1" dirty="0"/>
              <a:t>,  violett: </a:t>
            </a:r>
            <a:r>
              <a:rPr lang="de-DE" sz="1000" i="1" dirty="0" err="1"/>
              <a:t>difference</a:t>
            </a:r>
            <a:r>
              <a:rPr lang="de-DE" sz="1000" i="1" dirty="0"/>
              <a:t> </a:t>
            </a:r>
            <a:r>
              <a:rPr lang="de-DE" sz="1000" i="1" dirty="0" err="1"/>
              <a:t>TapeS</a:t>
            </a:r>
            <a:r>
              <a:rPr lang="de-DE" sz="1000" i="1" dirty="0"/>
              <a:t> and </a:t>
            </a:r>
            <a:r>
              <a:rPr lang="de-DE" sz="1000" i="1" dirty="0" err="1"/>
              <a:t>Vondernach</a:t>
            </a:r>
            <a:endParaRPr lang="de-DE" sz="1000" i="1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F903C3A2-7FF3-4ACE-8611-C894AF128BA9}"/>
              </a:ext>
            </a:extLst>
          </p:cNvPr>
          <p:cNvSpPr txBox="1">
            <a:spLocks/>
          </p:cNvSpPr>
          <p:nvPr/>
        </p:nvSpPr>
        <p:spPr>
          <a:xfrm>
            <a:off x="6037973" y="3839875"/>
            <a:ext cx="2845303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500" dirty="0" err="1">
                <a:sym typeface="Wingdings" panose="05000000000000000000" pitchFamily="2" charset="2"/>
              </a:rPr>
              <a:t>TapeS</a:t>
            </a:r>
            <a:r>
              <a:rPr lang="de-DE" sz="1500" dirty="0">
                <a:sym typeface="Wingdings" panose="05000000000000000000" pitchFamily="2" charset="2"/>
              </a:rPr>
              <a:t> zeigt die geringsten Unterschiede zu der über GHGI berechneten Biomasse an allen Plots und für alle Arten</a:t>
            </a:r>
          </a:p>
          <a:p>
            <a:r>
              <a:rPr lang="de-DE" sz="1500" dirty="0">
                <a:sym typeface="Wingdings" panose="05000000000000000000" pitchFamily="2" charset="2"/>
              </a:rPr>
              <a:t> </a:t>
            </a:r>
            <a:endParaRPr lang="de-DE" sz="15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EE928C-6933-496F-B709-11CCC09A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101" y="2217187"/>
            <a:ext cx="1849527" cy="640925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FC97DD70-14CE-47E0-8582-4F3042B82B38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93433" y="856197"/>
            <a:ext cx="5788268" cy="3882266"/>
          </a:xfrm>
        </p:spPr>
      </p:sp>
      <p:pic>
        <p:nvPicPr>
          <p:cNvPr id="14" name="Bildplatzhalter 11">
            <a:extLst>
              <a:ext uri="{FF2B5EF4-FFF2-40B4-BE49-F238E27FC236}">
                <a16:creationId xmlns:a16="http://schemas.microsoft.com/office/drawing/2014/main" id="{A1D75772-EFEA-430D-ACF9-B3D0E4D611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42" r="50972" b="33734"/>
          <a:stretch/>
        </p:blipFill>
        <p:spPr>
          <a:xfrm>
            <a:off x="137159" y="862824"/>
            <a:ext cx="5844541" cy="38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9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endParaRPr lang="de-DE" sz="1200" i="1" dirty="0">
              <a:solidFill>
                <a:schemeClr val="tx2"/>
              </a:solidFill>
            </a:endParaRP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7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83624"/>
              </p:ext>
            </p:extLst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</p:spTree>
    <p:extLst>
      <p:ext uri="{BB962C8B-B14F-4D97-AF65-F5344CB8AC3E}">
        <p14:creationId xmlns:p14="http://schemas.microsoft.com/office/powerpoint/2010/main" val="3122315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0B665ED9-0009-4EDC-A56B-453A4B3FDB85}"/>
    </a:ext>
  </a:extLst>
</a:theme>
</file>

<file path=ppt/theme/theme2.xml><?xml version="1.0" encoding="utf-8"?>
<a:theme xmlns:a="http://schemas.openxmlformats.org/drawingml/2006/main" name="1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90C6F034-E303-467F-817A-09CC6B6F5441}"/>
    </a:ext>
  </a:extLst>
</a:theme>
</file>

<file path=ppt/theme/theme3.xml><?xml version="1.0" encoding="utf-8"?>
<a:theme xmlns:a="http://schemas.openxmlformats.org/drawingml/2006/main" name="2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81667AC8-B858-4B9F-A45F-D59BE030F578}"/>
    </a:ext>
  </a:extLst>
</a:theme>
</file>

<file path=ppt/theme/theme4.xml><?xml version="1.0" encoding="utf-8"?>
<a:theme xmlns:a="http://schemas.openxmlformats.org/drawingml/2006/main" name="Thünen rot">
  <a:themeElements>
    <a:clrScheme name="THÜNEN Sekund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4B3228"/>
      </a:accent2>
      <a:accent3>
        <a:srgbClr val="AF0A19"/>
      </a:accent3>
      <a:accent4>
        <a:srgbClr val="E10019"/>
      </a:accent4>
      <a:accent5>
        <a:srgbClr val="E17D00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EB9A7BE8-540E-455A-90D0-B5DBFDDE896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Thünen_Präsentationsvorlage_16-9</Template>
  <TotalTime>0</TotalTime>
  <Words>2068</Words>
  <Application>Microsoft Office PowerPoint</Application>
  <PresentationFormat>Bildschirmpräsentation (16:9)</PresentationFormat>
  <Paragraphs>645</Paragraphs>
  <Slides>17</Slides>
  <Notes>13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Symbol</vt:lpstr>
      <vt:lpstr>Wingdings</vt:lpstr>
      <vt:lpstr>Thünen blau</vt:lpstr>
      <vt:lpstr>1_Thünen blau</vt:lpstr>
      <vt:lpstr>2_Thünen blau</vt:lpstr>
      <vt:lpstr>Thünen rot</vt:lpstr>
      <vt:lpstr>PowerPoint-Präsentation</vt:lpstr>
      <vt:lpstr>Stickstoff vs. Kohlenstoffvorrat:  Notwendigkeit für Nachträgliche Kompartimentierung</vt:lpstr>
      <vt:lpstr>Stickstoff vs. Kohlenstoffvorrat:  Notwendigkeit für Nachträgliche Kompartimentierung</vt:lpstr>
      <vt:lpstr>Vergleich der Berechnungsmethoden für Biomassenkompartiente </vt:lpstr>
      <vt:lpstr>Stickstoffvorrat: Biomasse Kompartimente am Einzelbaum</vt:lpstr>
      <vt:lpstr>Vorgehen nachträgliche Kompartimentierung</vt:lpstr>
      <vt:lpstr>Methodenvergleich nachträgliche Kompartimentierung</vt:lpstr>
      <vt:lpstr>Vergleich der Berechnungsmethoden für Biomassenkompartiente </vt:lpstr>
      <vt:lpstr>Berechnung</vt:lpstr>
      <vt:lpstr>Berechnung</vt:lpstr>
      <vt:lpstr>Berechnung</vt:lpstr>
      <vt:lpstr>Berechnung</vt:lpstr>
      <vt:lpstr>Berechnung</vt:lpstr>
      <vt:lpstr>Berechnung</vt:lpstr>
      <vt:lpstr>Methodenvergleich nachträgliche Kompartimentierung</vt:lpstr>
      <vt:lpstr>Methodenvergleich nachträgliche Kompartimentierung</vt:lpstr>
      <vt:lpstr>Fazit: Biomasse über GHGI &amp; TapeS vs. nur TapeS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Henriette Gercken</dc:creator>
  <cp:lastModifiedBy>Henriette Gercken</cp:lastModifiedBy>
  <cp:revision>105</cp:revision>
  <cp:lastPrinted>2018-11-09T14:22:47Z</cp:lastPrinted>
  <dcterms:created xsi:type="dcterms:W3CDTF">2023-04-02T15:59:26Z</dcterms:created>
  <dcterms:modified xsi:type="dcterms:W3CDTF">2023-04-17T09:08:15Z</dcterms:modified>
</cp:coreProperties>
</file>