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19"/>
  </p:notesMasterIdLst>
  <p:handoutMasterIdLst>
    <p:handoutMasterId r:id="rId20"/>
  </p:handoutMasterIdLst>
  <p:sldIdLst>
    <p:sldId id="294" r:id="rId5"/>
    <p:sldId id="287" r:id="rId6"/>
    <p:sldId id="296" r:id="rId7"/>
    <p:sldId id="310" r:id="rId8"/>
    <p:sldId id="302" r:id="rId9"/>
    <p:sldId id="297" r:id="rId10"/>
    <p:sldId id="312" r:id="rId11"/>
    <p:sldId id="307" r:id="rId12"/>
    <p:sldId id="309" r:id="rId13"/>
    <p:sldId id="303" r:id="rId14"/>
    <p:sldId id="311" r:id="rId15"/>
    <p:sldId id="301" r:id="rId16"/>
    <p:sldId id="288" r:id="rId17"/>
    <p:sldId id="295" r:id="rId18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00A0FF"/>
    <a:srgbClr val="E17D00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5" autoAdjust="0"/>
  </p:normalViewPr>
  <p:slideViewPr>
    <p:cSldViewPr snapToGrid="0" snapToObjects="1">
      <p:cViewPr>
        <p:scale>
          <a:sx n="106" d="100"/>
          <a:sy n="106" d="100"/>
        </p:scale>
        <p:origin x="1800" y="1032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04.04.2023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04.04.2023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2405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986954" y="856197"/>
            <a:ext cx="1797907" cy="3882266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E54CE676-35E5-4222-9198-D61C08CEA7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3432" y="856197"/>
            <a:ext cx="6670691" cy="3882266"/>
          </a:xfrm>
        </p:spPr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Titel des Vortrages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Untertitel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Fatzit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Schrittweise Berechnung der Biomasse in Kompartimenten über THGI Funktionen und </a:t>
            </a:r>
            <a:r>
              <a:rPr lang="de-DE" sz="1800" b="0" dirty="0" err="1"/>
              <a:t>TapeS</a:t>
            </a:r>
            <a:r>
              <a:rPr lang="de-DE" sz="1800" b="0" dirty="0"/>
              <a:t> Funktionen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Ein Kompartiment wird dabei systematisch unterschätzt werden („Rest“) hierbei könnte es sinnvoll sein, jenes Kompartiment mit dem geringsten </a:t>
            </a:r>
            <a:r>
              <a:rPr lang="de-DE" sz="1800" b="0" dirty="0" err="1"/>
              <a:t>beitrag</a:t>
            </a:r>
            <a:r>
              <a:rPr lang="de-DE" sz="1800" b="0" dirty="0"/>
              <a:t> zum Stickstoffkreislauf zu Wählen (Derbholz ohne Rinde)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Oder wir machen alles in </a:t>
            </a:r>
            <a:r>
              <a:rPr lang="de-DE" sz="1800" b="0" dirty="0" err="1"/>
              <a:t>TapeS</a:t>
            </a:r>
            <a:r>
              <a:rPr lang="de-DE" sz="1800" b="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</a:t>
            </a:r>
            <a:r>
              <a:rPr lang="de-DE" sz="1800" b="0"/>
              <a:t>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3167427" y="2066924"/>
            <a:ext cx="2808575" cy="2665066"/>
          </a:xfrm>
        </p:spPr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-1971600" y="435672"/>
            <a:ext cx="1512168" cy="1871376"/>
          </a:xfrm>
          <a:prstGeom prst="wedgeRoundRectCallout">
            <a:avLst>
              <a:gd name="adj1" fmla="val 73824"/>
              <a:gd name="adj2" fmla="val 4624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600" b="1" dirty="0">
                <a:solidFill>
                  <a:srgbClr val="FFFF00"/>
                </a:solidFill>
              </a:rPr>
              <a:t>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Bilder können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 ist eine optionale Abschlussfolie. Diese Folie kann benutzt werden, muss aber nicht.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66924"/>
            <a:ext cx="2808575" cy="2665066"/>
          </a:xfrm>
        </p:spPr>
      </p:sp>
      <p:sp>
        <p:nvSpPr>
          <p:cNvPr id="2" name="Bildplatzhalter 1"/>
          <p:cNvSpPr>
            <a:spLocks noGrp="1"/>
          </p:cNvSpPr>
          <p:nvPr>
            <p:ph type="pic" sz="quarter" idx="21"/>
          </p:nvPr>
        </p:nvSpPr>
        <p:spPr>
          <a:xfrm>
            <a:off x="359427" y="2066924"/>
            <a:ext cx="2808575" cy="2665065"/>
          </a:xfrm>
        </p:spPr>
      </p:sp>
    </p:spTree>
    <p:extLst>
      <p:ext uri="{BB962C8B-B14F-4D97-AF65-F5344CB8AC3E}">
        <p14:creationId xmlns:p14="http://schemas.microsoft.com/office/powerpoint/2010/main" val="150586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2CE8A-93FD-49FE-96FC-4798951A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E7339-249B-43AB-923A-ACE4EACA0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2A9AD9-DC88-418C-AE96-92760D4228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6CBA186-8398-4D45-9934-7D7786A46C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B9F705C-B64D-487D-85A3-000CCD5FC3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2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4294967295"/>
          </p:nvPr>
        </p:nvSpPr>
        <p:spPr>
          <a:xfrm>
            <a:off x="3168002" y="2057400"/>
            <a:ext cx="5616575" cy="2674938"/>
          </a:xfrm>
        </p:spPr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Abgerundete rechteckige Legende 4"/>
          <p:cNvSpPr/>
          <p:nvPr/>
        </p:nvSpPr>
        <p:spPr>
          <a:xfrm>
            <a:off x="-2509113" y="-45224"/>
            <a:ext cx="1782198" cy="1655724"/>
          </a:xfrm>
          <a:prstGeom prst="wedgeRoundRectCallout">
            <a:avLst>
              <a:gd name="adj1" fmla="val 85284"/>
              <a:gd name="adj2" fmla="val 1404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Kapitel und Untertitel können </a:t>
            </a:r>
            <a:r>
              <a:rPr lang="de-DE" sz="1600" b="1" dirty="0">
                <a:solidFill>
                  <a:srgbClr val="FFFF00"/>
                </a:solidFill>
              </a:rPr>
              <a:t>direkt hier 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de-DE" sz="1300" b="1" dirty="0"/>
              <a:t>werden</a:t>
            </a:r>
          </a:p>
        </p:txBody>
      </p:sp>
      <p:sp>
        <p:nvSpPr>
          <p:cNvPr id="6" name="Abgerundete rechteckige Legende 5"/>
          <p:cNvSpPr/>
          <p:nvPr/>
        </p:nvSpPr>
        <p:spPr>
          <a:xfrm>
            <a:off x="-2511660" y="2193708"/>
            <a:ext cx="1782198" cy="2592288"/>
          </a:xfrm>
          <a:prstGeom prst="wedgeRoundRectCallout">
            <a:avLst>
              <a:gd name="adj1" fmla="val 83255"/>
              <a:gd name="adj2" fmla="val -38505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/>
              <a:t>Name, Institut und Datum </a:t>
            </a:r>
            <a:r>
              <a:rPr lang="de-DE" sz="1050" dirty="0"/>
              <a:t>müssen im </a:t>
            </a:r>
            <a:r>
              <a:rPr lang="de-DE" sz="2100" b="1" dirty="0">
                <a:solidFill>
                  <a:srgbClr val="FFC000"/>
                </a:solidFill>
              </a:rPr>
              <a:t>Master</a:t>
            </a:r>
            <a:r>
              <a:rPr lang="de-DE" sz="1050" dirty="0"/>
              <a:t> geändert werden. Das hat den Vorteil, dass wenn man mehrere Kapitelunterteilungen benötigt, diese Angaben nur einmal  anpassen zu müssen</a:t>
            </a:r>
          </a:p>
        </p:txBody>
      </p:sp>
      <p:sp>
        <p:nvSpPr>
          <p:cNvPr id="7" name="Abgerundete rechteckige Legende 6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8" name="Abgerundete rechteckige Legende 7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Diese Folie kann benutzt werden, muss aber nicht. </a:t>
            </a:r>
          </a:p>
          <a:p>
            <a:pPr algn="ctr"/>
            <a:r>
              <a:rPr lang="de-DE" sz="1300" b="1" dirty="0"/>
              <a:t>Sinnvoll bei Vorträgen mit mehreren Kapiteln oder Themenwechseln.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2509113" y="2197597"/>
            <a:ext cx="1782198" cy="2592288"/>
          </a:xfrm>
          <a:prstGeom prst="wedgeRoundRectCallout">
            <a:avLst>
              <a:gd name="adj1" fmla="val 80958"/>
              <a:gd name="adj2" fmla="val 51522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Name, Institut und Datum müssen im </a:t>
            </a:r>
            <a:r>
              <a:rPr lang="de-DE" sz="1600" b="1" dirty="0">
                <a:solidFill>
                  <a:srgbClr val="FFFF00"/>
                </a:solidFill>
              </a:rPr>
              <a:t>Master</a:t>
            </a:r>
            <a:r>
              <a:rPr lang="de-DE" sz="1600" b="1" dirty="0"/>
              <a:t> </a:t>
            </a:r>
          </a:p>
          <a:p>
            <a:pPr algn="ctr"/>
            <a:r>
              <a:rPr lang="de-DE" sz="1300" b="1" dirty="0"/>
              <a:t>geändert werden. </a:t>
            </a:r>
          </a:p>
          <a:p>
            <a:pPr algn="ctr"/>
            <a:r>
              <a:rPr lang="de-DE" sz="1300" b="1" dirty="0"/>
              <a:t>Das hat den Vorteil, dass wenn man mehrere Kapitel-unterteilungen benötigt, diese Angaben nur einmal  anpassen muss.</a:t>
            </a:r>
          </a:p>
        </p:txBody>
      </p:sp>
    </p:spTree>
    <p:extLst>
      <p:ext uri="{BB962C8B-B14F-4D97-AF65-F5344CB8AC3E}">
        <p14:creationId xmlns:p14="http://schemas.microsoft.com/office/powerpoint/2010/main" val="290391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20"/>
          </p:nvPr>
        </p:nvSpPr>
        <p:spPr>
          <a:xfrm>
            <a:off x="3167427" y="2066924"/>
            <a:ext cx="2808575" cy="2665066"/>
          </a:xfrm>
        </p:spPr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-1971600" y="435672"/>
            <a:ext cx="1512168" cy="1871376"/>
          </a:xfrm>
          <a:prstGeom prst="wedgeRoundRectCallout">
            <a:avLst>
              <a:gd name="adj1" fmla="val 73824"/>
              <a:gd name="adj2" fmla="val 4624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600" b="1" dirty="0">
                <a:solidFill>
                  <a:srgbClr val="FFFF00"/>
                </a:solidFill>
              </a:rPr>
              <a:t>geändert</a:t>
            </a:r>
            <a:r>
              <a:rPr lang="de-DE" sz="1600" dirty="0">
                <a:solidFill>
                  <a:srgbClr val="FFFF00"/>
                </a:solidFill>
              </a:rPr>
              <a:t>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Bilder können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1143000" y="-953928"/>
            <a:ext cx="6831378" cy="609354"/>
          </a:xfrm>
          <a:prstGeom prst="wedgeRoundRectCallout">
            <a:avLst>
              <a:gd name="adj1" fmla="val -20461"/>
              <a:gd name="adj2" fmla="val 9477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Dies ist eine optionale Abschlussfolie. Diese Folie kann benutzt werden, muss aber nicht. 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66924"/>
            <a:ext cx="2808575" cy="2665066"/>
          </a:xfrm>
        </p:spPr>
      </p:sp>
      <p:sp>
        <p:nvSpPr>
          <p:cNvPr id="2" name="Bildplatzhalter 1"/>
          <p:cNvSpPr>
            <a:spLocks noGrp="1"/>
          </p:cNvSpPr>
          <p:nvPr>
            <p:ph type="pic" sz="quarter" idx="21"/>
          </p:nvPr>
        </p:nvSpPr>
        <p:spPr>
          <a:xfrm>
            <a:off x="359427" y="2066924"/>
            <a:ext cx="2808575" cy="2665065"/>
          </a:xfrm>
        </p:spPr>
      </p:sp>
    </p:spTree>
    <p:extLst>
      <p:ext uri="{BB962C8B-B14F-4D97-AF65-F5344CB8AC3E}">
        <p14:creationId xmlns:p14="http://schemas.microsoft.com/office/powerpoint/2010/main" val="379608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360000" y="3209443"/>
            <a:ext cx="8289214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108014" y="2633002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66281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THGI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pic>
        <p:nvPicPr>
          <p:cNvPr id="15" name="Bildplatzhalter 14">
            <a:extLst>
              <a:ext uri="{FF2B5EF4-FFF2-40B4-BE49-F238E27FC236}">
                <a16:creationId xmlns:a16="http://schemas.microsoft.com/office/drawing/2014/main" id="{762546A8-665D-44FF-95BF-E2BFF1F776B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10" r="1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152661" y="942199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</a:t>
            </a:r>
          </a:p>
        </p:txBody>
      </p:sp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91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29177"/>
              </p:ext>
            </p:extLst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18934"/>
              </p:ext>
            </p:extLst>
          </p:nvPr>
        </p:nvGraphicFramePr>
        <p:xfrm>
          <a:off x="360000" y="2833136"/>
          <a:ext cx="8370697" cy="1600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4234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6255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86008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316871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086416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353085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050202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76954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32592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swB</a:t>
                      </a:r>
                      <a:endParaRPr lang="de-DE" sz="15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(ext </a:t>
                      </a:r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ext </a:t>
                      </a:r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ext </a:t>
                      </a:r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5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(ext </a:t>
                      </a:r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ext </a:t>
                      </a:r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swb</a:t>
                      </a:r>
                      <a:endParaRPr lang="de-DE" sz="15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fwbB</a:t>
                      </a:r>
                      <a:endParaRPr lang="de-DE" sz="15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</a:t>
                      </a:r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5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swb</a:t>
                      </a: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40000"/>
                              <a:lumOff val="60000"/>
                            </a:schemeClr>
                          </a:solidFill>
                        </a:rPr>
                        <a:t>fB</a:t>
                      </a:r>
                      <a:endParaRPr lang="de-DE" sz="15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(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fwbB</a:t>
                      </a:r>
                      <a:endParaRPr lang="de-DE" sz="1500" b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5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GHG </a:t>
                      </a:r>
                      <a:r>
                        <a:rPr lang="de-DE" sz="15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swb</a:t>
                      </a:r>
                      <a:r>
                        <a:rPr lang="de-DE" sz="1500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ext </a:t>
                      </a:r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5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5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13" name="Pfeil: nach rechts gekrümmt 12">
            <a:extLst>
              <a:ext uri="{FF2B5EF4-FFF2-40B4-BE49-F238E27FC236}">
                <a16:creationId xmlns:a16="http://schemas.microsoft.com/office/drawing/2014/main" id="{A868E91B-995B-411C-80A7-53C97A950820}"/>
              </a:ext>
            </a:extLst>
          </p:cNvPr>
          <p:cNvSpPr/>
          <p:nvPr/>
        </p:nvSpPr>
        <p:spPr>
          <a:xfrm>
            <a:off x="213438" y="2951433"/>
            <a:ext cx="191486" cy="3530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Pfeil: nach rechts gekrümmt 13">
            <a:extLst>
              <a:ext uri="{FF2B5EF4-FFF2-40B4-BE49-F238E27FC236}">
                <a16:creationId xmlns:a16="http://schemas.microsoft.com/office/drawing/2014/main" id="{1938A302-144C-4862-9D0D-E830D274EDB7}"/>
              </a:ext>
            </a:extLst>
          </p:cNvPr>
          <p:cNvSpPr/>
          <p:nvPr/>
        </p:nvSpPr>
        <p:spPr>
          <a:xfrm>
            <a:off x="221817" y="3318696"/>
            <a:ext cx="191486" cy="3530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Pfeil: nach rechts gekrümmt 14">
            <a:extLst>
              <a:ext uri="{FF2B5EF4-FFF2-40B4-BE49-F238E27FC236}">
                <a16:creationId xmlns:a16="http://schemas.microsoft.com/office/drawing/2014/main" id="{C80E9D03-1CF6-4C78-B3DD-C84643C44558}"/>
              </a:ext>
            </a:extLst>
          </p:cNvPr>
          <p:cNvSpPr/>
          <p:nvPr/>
        </p:nvSpPr>
        <p:spPr>
          <a:xfrm>
            <a:off x="213438" y="3688973"/>
            <a:ext cx="191486" cy="353085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31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F4D4B588-B853-4A0C-8D4F-3F1772A451C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7" y="844473"/>
            <a:ext cx="6726581" cy="39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9A37E8-B2CD-4379-9366-F47377545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Mean </a:t>
            </a:r>
            <a:r>
              <a:rPr lang="de-DE" dirty="0" err="1"/>
              <a:t>biomass</a:t>
            </a:r>
            <a:r>
              <a:rPr lang="de-DE" dirty="0"/>
              <a:t> in kg per </a:t>
            </a:r>
            <a:r>
              <a:rPr lang="de-DE" dirty="0" err="1"/>
              <a:t>plot</a:t>
            </a:r>
            <a:r>
              <a:rPr lang="de-DE" dirty="0"/>
              <a:t> and </a:t>
            </a:r>
            <a:r>
              <a:rPr lang="de-DE" dirty="0" err="1"/>
              <a:t>species</a:t>
            </a:r>
            <a:r>
              <a:rPr lang="de-DE" dirty="0"/>
              <a:t>, </a:t>
            </a:r>
            <a:r>
              <a:rPr lang="de-DE" dirty="0" err="1"/>
              <a:t>separated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compartiment</a:t>
            </a:r>
            <a:r>
              <a:rPr lang="de-DE" dirty="0"/>
              <a:t> and </a:t>
            </a:r>
            <a:r>
              <a:rPr lang="de-DE" dirty="0" err="1"/>
              <a:t>summed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(</a:t>
            </a:r>
            <a:r>
              <a:rPr lang="de-DE" dirty="0" err="1"/>
              <a:t>tot_ab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(GHGI, </a:t>
            </a:r>
            <a:r>
              <a:rPr lang="de-DE" dirty="0" err="1"/>
              <a:t>TapeS</a:t>
            </a:r>
            <a:r>
              <a:rPr lang="de-DE" dirty="0"/>
              <a:t>, </a:t>
            </a:r>
            <a:r>
              <a:rPr lang="de-DE" dirty="0" err="1"/>
              <a:t>Vondernach</a:t>
            </a:r>
            <a:r>
              <a:rPr lang="de-DE" dirty="0"/>
              <a:t>)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8A0EDF2F-0892-4C25-9899-01E96D4EB5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1" name="Abgerundete rechteckige Legende 10"/>
          <p:cNvSpPr/>
          <p:nvPr/>
        </p:nvSpPr>
        <p:spPr>
          <a:xfrm>
            <a:off x="-2124575" y="801476"/>
            <a:ext cx="1742447" cy="1080120"/>
          </a:xfrm>
          <a:prstGeom prst="wedgeRoundRectCallout">
            <a:avLst>
              <a:gd name="adj1" fmla="val 65957"/>
              <a:gd name="adj2" fmla="val 3646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</a:t>
            </a:r>
            <a:r>
              <a:rPr lang="de-DE" sz="1200" dirty="0"/>
              <a:t> </a:t>
            </a:r>
            <a:r>
              <a:rPr lang="de-DE" sz="1600" b="1" dirty="0">
                <a:solidFill>
                  <a:srgbClr val="FFFF00"/>
                </a:solidFill>
              </a:rPr>
              <a:t>kann 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-2155686" y="2679762"/>
            <a:ext cx="1773558" cy="2419059"/>
          </a:xfrm>
          <a:prstGeom prst="wedgeRoundRectCallout">
            <a:avLst>
              <a:gd name="adj1" fmla="val 65510"/>
              <a:gd name="adj2" fmla="val 41688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Datum, Name und Titel der </a:t>
            </a:r>
            <a:r>
              <a:rPr lang="de-DE" sz="1300" b="1" dirty="0" err="1"/>
              <a:t>Ver-anstaltung</a:t>
            </a:r>
            <a:r>
              <a:rPr lang="de-DE" sz="1300" b="1" dirty="0"/>
              <a:t> müssen im </a:t>
            </a:r>
            <a:r>
              <a:rPr lang="de-DE" b="1" dirty="0">
                <a:solidFill>
                  <a:srgbClr val="FFFF00"/>
                </a:solidFill>
              </a:rPr>
              <a:t>Master</a:t>
            </a:r>
            <a:r>
              <a:rPr lang="de-DE" sz="1350" b="1" dirty="0"/>
              <a:t> </a:t>
            </a:r>
            <a:r>
              <a:rPr lang="de-DE" sz="1300" b="1" dirty="0"/>
              <a:t>auf der Hauptebene (weiße Folie) geändert werden. Dies muss für alle Vorlagen nur einmal vor-genommen werden</a:t>
            </a:r>
          </a:p>
        </p:txBody>
      </p:sp>
      <p:sp>
        <p:nvSpPr>
          <p:cNvPr id="16" name="Abgerundete rechteckige Legende 15"/>
          <p:cNvSpPr/>
          <p:nvPr/>
        </p:nvSpPr>
        <p:spPr>
          <a:xfrm>
            <a:off x="9546989" y="1491630"/>
            <a:ext cx="1742447" cy="1662262"/>
          </a:xfrm>
          <a:prstGeom prst="wedgeRoundRectCallout">
            <a:avLst>
              <a:gd name="adj1" fmla="val -66217"/>
              <a:gd name="adj2" fmla="val 17370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00" dirty="0"/>
              <a:t>Textfeld und Headline</a:t>
            </a:r>
            <a:r>
              <a:rPr lang="de-DE" sz="1500" b="1" dirty="0"/>
              <a:t> </a:t>
            </a:r>
            <a:r>
              <a:rPr lang="de-DE" sz="1500" dirty="0"/>
              <a:t> </a:t>
            </a:r>
            <a:r>
              <a:rPr lang="de-DE" b="1" dirty="0">
                <a:solidFill>
                  <a:srgbClr val="EEB500"/>
                </a:solidFill>
              </a:rPr>
              <a:t>kann direkt hier </a:t>
            </a:r>
            <a:r>
              <a:rPr lang="de-DE" sz="1500" dirty="0"/>
              <a:t>geändert werden</a:t>
            </a:r>
            <a:r>
              <a:rPr lang="de-DE" sz="1200" dirty="0"/>
              <a:t>.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9531433" y="1491630"/>
            <a:ext cx="1742447" cy="1662262"/>
          </a:xfrm>
          <a:prstGeom prst="wedgeRoundRectCallout">
            <a:avLst>
              <a:gd name="adj1" fmla="val -62692"/>
              <a:gd name="adj2" fmla="val -107016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Textfeld und Headline  </a:t>
            </a:r>
            <a:r>
              <a:rPr lang="de-DE" sz="1600" b="1" dirty="0">
                <a:solidFill>
                  <a:srgbClr val="FFFF00"/>
                </a:solidFill>
              </a:rPr>
              <a:t>kann direkt hier </a:t>
            </a:r>
            <a:r>
              <a:rPr lang="de-DE" sz="1300" b="1" dirty="0"/>
              <a:t>geändert werden.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5F4007-5371-4BA5-9DAC-385AF1EC1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8" y="844474"/>
            <a:ext cx="6670691" cy="38822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569AC2D-0527-4B2D-A714-FEB1BB803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98" y="829481"/>
            <a:ext cx="6720041" cy="39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1043</Words>
  <Application>Microsoft Office PowerPoint</Application>
  <PresentationFormat>Bildschirmpräsentation (16:9)</PresentationFormat>
  <Paragraphs>230</Paragraphs>
  <Slides>14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Methodenvergleich nachträgliche Kompartimentierung</vt:lpstr>
      <vt:lpstr>Methodenvergleich nachträgliche Kompartimentierung</vt:lpstr>
      <vt:lpstr>Fatzit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52</cp:revision>
  <cp:lastPrinted>2018-11-09T14:22:47Z</cp:lastPrinted>
  <dcterms:created xsi:type="dcterms:W3CDTF">2023-04-02T15:59:26Z</dcterms:created>
  <dcterms:modified xsi:type="dcterms:W3CDTF">2023-04-04T15:10:24Z</dcterms:modified>
</cp:coreProperties>
</file>