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9DC3E6"/>
    <a:srgbClr val="2E75B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02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9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4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4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3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A9C-1375-4CE9-B20F-B0D332DBA49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2994660" y="5667772"/>
            <a:ext cx="3735621" cy="956037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32457" y="310167"/>
            <a:ext cx="128804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scenario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4974672" y="176169"/>
            <a:ext cx="1459054" cy="1892826"/>
          </a:xfrm>
          <a:prstGeom prst="rect">
            <a:avLst/>
          </a:prstGeom>
          <a:solidFill>
            <a:srgbClr val="1F4E79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/>
              <a:t>Scenario </a:t>
            </a:r>
            <a:r>
              <a:rPr lang="de-DE" sz="900" dirty="0" err="1" smtClean="0"/>
              <a:t>number</a:t>
            </a:r>
            <a:endParaRPr lang="de-DE" sz="900" dirty="0" smtClean="0"/>
          </a:p>
          <a:p>
            <a:r>
              <a:rPr lang="de-DE" sz="900" dirty="0" smtClean="0"/>
              <a:t>Name FT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Landscape</a:t>
            </a:r>
            <a:r>
              <a:rPr lang="de-DE" sz="900" dirty="0" smtClean="0"/>
              <a:t> </a:t>
            </a:r>
            <a:r>
              <a:rPr lang="de-DE" sz="900" dirty="0" err="1" smtClean="0"/>
              <a:t>patch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patch</a:t>
            </a:r>
            <a:r>
              <a:rPr lang="de-DE" sz="900" dirty="0" smtClean="0"/>
              <a:t> </a:t>
            </a:r>
            <a:r>
              <a:rPr lang="de-DE" sz="900" dirty="0" err="1" smtClean="0"/>
              <a:t>definition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nest</a:t>
            </a:r>
            <a:r>
              <a:rPr lang="de-DE" sz="900" dirty="0" smtClean="0"/>
              <a:t> </a:t>
            </a:r>
            <a:r>
              <a:rPr lang="de-DE" sz="900" dirty="0" err="1" smtClean="0"/>
              <a:t>suitability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forage</a:t>
            </a:r>
            <a:r>
              <a:rPr lang="de-DE" sz="900" dirty="0" smtClean="0"/>
              <a:t> </a:t>
            </a:r>
            <a:r>
              <a:rPr lang="de-DE" sz="900" dirty="0" err="1" smtClean="0"/>
              <a:t>suitability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repetitions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years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x-</a:t>
            </a:r>
            <a:r>
              <a:rPr lang="de-DE" sz="900" dirty="0" err="1" smtClean="0"/>
              <a:t>cells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y-</a:t>
            </a:r>
            <a:r>
              <a:rPr lang="de-DE" sz="900" dirty="0" err="1" smtClean="0"/>
              <a:t>cells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land</a:t>
            </a:r>
            <a:r>
              <a:rPr lang="de-DE" sz="900" dirty="0" smtClean="0"/>
              <a:t> </a:t>
            </a:r>
            <a:r>
              <a:rPr lang="de-DE" sz="900" dirty="0" err="1" smtClean="0"/>
              <a:t>use</a:t>
            </a:r>
            <a:r>
              <a:rPr lang="de-DE" sz="900" dirty="0" smtClean="0"/>
              <a:t> </a:t>
            </a:r>
            <a:r>
              <a:rPr lang="de-DE" sz="900" dirty="0" err="1" smtClean="0"/>
              <a:t>classes</a:t>
            </a:r>
            <a:endParaRPr lang="de-DE" sz="900" dirty="0" smtClean="0"/>
          </a:p>
          <a:p>
            <a:r>
              <a:rPr lang="de-DE" sz="900" dirty="0" smtClean="0"/>
              <a:t>Transition </a:t>
            </a:r>
            <a:r>
              <a:rPr lang="de-DE" sz="900" dirty="0" err="1" smtClean="0"/>
              <a:t>zone</a:t>
            </a:r>
            <a:r>
              <a:rPr lang="de-DE" sz="900" dirty="0" smtClean="0"/>
              <a:t> </a:t>
            </a:r>
            <a:r>
              <a:rPr lang="de-DE" sz="900" dirty="0" err="1" smtClean="0"/>
              <a:t>width</a:t>
            </a:r>
            <a:endParaRPr lang="de-DE" sz="900" dirty="0" smtClean="0"/>
          </a:p>
          <a:p>
            <a:r>
              <a:rPr lang="de-DE" sz="900" dirty="0" err="1" smtClean="0"/>
              <a:t>Probability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disturbances</a:t>
            </a:r>
            <a:endParaRPr lang="de-DE" sz="900" dirty="0"/>
          </a:p>
        </p:txBody>
      </p:sp>
      <p:sp>
        <p:nvSpPr>
          <p:cNvPr id="7" name="Textfeld 6"/>
          <p:cNvSpPr txBox="1"/>
          <p:nvPr/>
        </p:nvSpPr>
        <p:spPr>
          <a:xfrm>
            <a:off x="913719" y="1387091"/>
            <a:ext cx="1364541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landscape</a:t>
            </a:r>
            <a:endParaRPr lang="de-DE" sz="12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913719" y="2120510"/>
            <a:ext cx="934358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FTs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12726" y="921800"/>
            <a:ext cx="126643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scenario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722065" y="1202424"/>
            <a:ext cx="1869551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patch</a:t>
            </a:r>
            <a:r>
              <a:rPr lang="de-DE" sz="1200" dirty="0" smtClean="0"/>
              <a:t> </a:t>
            </a:r>
            <a:r>
              <a:rPr lang="de-DE" sz="1200" dirty="0" err="1" smtClean="0"/>
              <a:t>definition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landscape</a:t>
            </a:r>
            <a:endParaRPr lang="de-DE" sz="1200" dirty="0" smtClean="0"/>
          </a:p>
          <a:p>
            <a:r>
              <a:rPr lang="de-DE" sz="1200" dirty="0" err="1" smtClean="0"/>
              <a:t>Define</a:t>
            </a:r>
            <a:r>
              <a:rPr lang="de-DE" sz="1200" dirty="0" smtClean="0"/>
              <a:t> </a:t>
            </a:r>
            <a:r>
              <a:rPr lang="de-DE" sz="1200" dirty="0" err="1" smtClean="0"/>
              <a:t>transition</a:t>
            </a:r>
            <a:r>
              <a:rPr lang="de-DE" sz="1200" dirty="0" smtClean="0"/>
              <a:t> </a:t>
            </a:r>
            <a:r>
              <a:rPr lang="de-DE" sz="1200" dirty="0" err="1" smtClean="0"/>
              <a:t>zone</a:t>
            </a:r>
            <a:r>
              <a:rPr lang="de-DE" sz="1200" dirty="0" smtClean="0"/>
              <a:t> </a:t>
            </a:r>
            <a:r>
              <a:rPr lang="de-DE" sz="1200" dirty="0" err="1" smtClean="0"/>
              <a:t>cells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970778" y="2144087"/>
            <a:ext cx="1065401" cy="923330"/>
          </a:xfrm>
          <a:prstGeom prst="rect">
            <a:avLst/>
          </a:prstGeom>
          <a:solidFill>
            <a:srgbClr val="2E75B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For</a:t>
            </a:r>
            <a:r>
              <a:rPr lang="de-DE" sz="900" dirty="0" smtClean="0"/>
              <a:t> </a:t>
            </a:r>
            <a:r>
              <a:rPr lang="de-DE" sz="900" dirty="0" err="1" smtClean="0"/>
              <a:t>arable</a:t>
            </a:r>
            <a:r>
              <a:rPr lang="de-DE" sz="900" dirty="0" smtClean="0"/>
              <a:t> </a:t>
            </a:r>
            <a:r>
              <a:rPr lang="de-DE" sz="900" dirty="0" err="1" smtClean="0"/>
              <a:t>cells</a:t>
            </a:r>
            <a:r>
              <a:rPr lang="de-DE" sz="900" dirty="0" smtClean="0"/>
              <a:t>: </a:t>
            </a:r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neighbouring</a:t>
            </a:r>
            <a:r>
              <a:rPr lang="de-DE" sz="900" dirty="0" smtClean="0"/>
              <a:t> </a:t>
            </a:r>
            <a:r>
              <a:rPr lang="de-DE" sz="900" dirty="0" err="1" smtClean="0"/>
              <a:t>cells</a:t>
            </a:r>
            <a:r>
              <a:rPr lang="de-DE" sz="900" dirty="0" smtClean="0"/>
              <a:t> </a:t>
            </a:r>
            <a:r>
              <a:rPr lang="de-DE" sz="900" dirty="0" err="1" smtClean="0"/>
              <a:t>within</a:t>
            </a:r>
            <a:r>
              <a:rPr lang="de-DE" sz="900" dirty="0" smtClean="0"/>
              <a:t> +-TZ </a:t>
            </a:r>
            <a:r>
              <a:rPr lang="de-DE" sz="900" dirty="0" err="1" smtClean="0"/>
              <a:t>width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lu</a:t>
            </a:r>
            <a:r>
              <a:rPr lang="de-DE" sz="900" dirty="0" smtClean="0"/>
              <a:t> </a:t>
            </a:r>
            <a:r>
              <a:rPr lang="de-DE" sz="900" dirty="0" err="1" smtClean="0"/>
              <a:t>class</a:t>
            </a:r>
            <a:r>
              <a:rPr lang="de-DE" sz="900" dirty="0" smtClean="0"/>
              <a:t> </a:t>
            </a:r>
            <a:r>
              <a:rPr lang="de-DE" sz="900" dirty="0" err="1" smtClean="0"/>
              <a:t>either</a:t>
            </a:r>
            <a:r>
              <a:rPr lang="de-DE" sz="900" dirty="0" smtClean="0"/>
              <a:t> </a:t>
            </a:r>
            <a:r>
              <a:rPr lang="de-DE" sz="900" dirty="0" err="1" smtClean="0"/>
              <a:t>forest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</a:t>
            </a:r>
            <a:r>
              <a:rPr lang="de-DE" sz="900" dirty="0" err="1" smtClean="0"/>
              <a:t>grassland</a:t>
            </a:r>
            <a:r>
              <a:rPr lang="de-DE" sz="900" dirty="0" smtClean="0"/>
              <a:t> </a:t>
            </a:r>
            <a:r>
              <a:rPr lang="de-DE" sz="900" dirty="0" err="1" smtClean="0"/>
              <a:t>are</a:t>
            </a:r>
            <a:r>
              <a:rPr lang="de-DE" sz="900" dirty="0"/>
              <a:t> </a:t>
            </a:r>
            <a:r>
              <a:rPr lang="de-DE" sz="900" dirty="0" err="1" smtClean="0"/>
              <a:t>marked</a:t>
            </a:r>
            <a:r>
              <a:rPr lang="de-DE" sz="900" dirty="0" smtClean="0"/>
              <a:t> </a:t>
            </a:r>
            <a:r>
              <a:rPr lang="de-DE" sz="900" dirty="0" err="1" smtClean="0"/>
              <a:t>as</a:t>
            </a:r>
            <a:r>
              <a:rPr lang="de-DE" sz="900" dirty="0" smtClean="0"/>
              <a:t> TZ</a:t>
            </a:r>
            <a:endParaRPr lang="de-DE" sz="9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20111" y="1930953"/>
            <a:ext cx="1568699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FT </a:t>
            </a:r>
            <a:r>
              <a:rPr lang="de-DE" sz="1200" dirty="0" err="1" smtClean="0"/>
              <a:t>definition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nest</a:t>
            </a:r>
            <a:r>
              <a:rPr lang="de-DE" sz="1200" dirty="0" smtClean="0"/>
              <a:t> </a:t>
            </a:r>
            <a:r>
              <a:rPr lang="de-DE" sz="1200" dirty="0" err="1" smtClean="0"/>
              <a:t>suitability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forage</a:t>
            </a:r>
            <a:r>
              <a:rPr lang="de-DE" sz="1200" dirty="0" smtClean="0"/>
              <a:t> </a:t>
            </a:r>
            <a:r>
              <a:rPr lang="de-DE" sz="1200" dirty="0" err="1" smtClean="0"/>
              <a:t>suitability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3301" y="3037006"/>
            <a:ext cx="15088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populations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970506" y="3134389"/>
            <a:ext cx="1459054" cy="1754326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/>
                </a:solidFill>
              </a:rPr>
              <a:t>1000 </a:t>
            </a:r>
            <a:r>
              <a:rPr lang="de-DE" sz="900" dirty="0" err="1" smtClean="0">
                <a:solidFill>
                  <a:schemeClr val="tx1"/>
                </a:solidFill>
              </a:rPr>
              <a:t>populations</a:t>
            </a:r>
            <a:r>
              <a:rPr lang="de-DE" sz="900" dirty="0" smtClean="0">
                <a:solidFill>
                  <a:schemeClr val="tx1"/>
                </a:solidFill>
              </a:rPr>
              <a:t>/FT </a:t>
            </a:r>
            <a:r>
              <a:rPr lang="de-DE" sz="900" dirty="0" err="1" smtClean="0">
                <a:solidFill>
                  <a:schemeClr val="tx1"/>
                </a:solidFill>
              </a:rPr>
              <a:t>with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random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start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size</a:t>
            </a:r>
            <a:r>
              <a:rPr lang="de-DE" sz="900" dirty="0" smtClean="0">
                <a:solidFill>
                  <a:schemeClr val="tx1"/>
                </a:solidFill>
              </a:rPr>
              <a:t> [1-10]</a:t>
            </a:r>
          </a:p>
          <a:p>
            <a:r>
              <a:rPr lang="de-DE" sz="900" dirty="0" err="1" smtClean="0">
                <a:solidFill>
                  <a:schemeClr val="tx1"/>
                </a:solidFill>
              </a:rPr>
              <a:t>Multiplied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by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nest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capacity</a:t>
            </a:r>
            <a:endParaRPr lang="de-DE" sz="900" dirty="0" smtClean="0">
              <a:solidFill>
                <a:schemeClr val="tx1"/>
              </a:solidFill>
            </a:endParaRPr>
          </a:p>
          <a:p>
            <a:r>
              <a:rPr lang="de-DE" sz="900" dirty="0" err="1" smtClean="0">
                <a:solidFill>
                  <a:schemeClr val="tx1"/>
                </a:solidFill>
              </a:rPr>
              <a:t>if</a:t>
            </a:r>
            <a:r>
              <a:rPr lang="de-DE" sz="900" dirty="0" smtClean="0">
                <a:solidFill>
                  <a:schemeClr val="tx1"/>
                </a:solidFill>
              </a:rPr>
              <a:t>  </a:t>
            </a:r>
            <a:r>
              <a:rPr lang="de-DE" sz="900" dirty="0" err="1" smtClean="0">
                <a:solidFill>
                  <a:schemeClr val="tx1"/>
                </a:solidFill>
              </a:rPr>
              <a:t>cell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is</a:t>
            </a:r>
            <a:r>
              <a:rPr lang="de-DE" sz="900" dirty="0" smtClean="0">
                <a:solidFill>
                  <a:schemeClr val="tx1"/>
                </a:solidFill>
              </a:rPr>
              <a:t> TZ 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endParaRPr lang="de-DE" sz="9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LU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resource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foraging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distance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LU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forage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+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45500" y="4248460"/>
            <a:ext cx="65639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G</a:t>
            </a:r>
            <a:r>
              <a:rPr lang="de-DE" sz="1200" dirty="0" smtClean="0"/>
              <a:t>rowth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42978" y="4864995"/>
            <a:ext cx="75270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ispersal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442978" y="5481520"/>
            <a:ext cx="9347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isturbance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442010" y="6068535"/>
            <a:ext cx="6303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Output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4974672" y="5231090"/>
            <a:ext cx="1459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sp>
        <p:nvSpPr>
          <p:cNvPr id="24" name="Textfeld 23"/>
          <p:cNvSpPr txBox="1"/>
          <p:nvPr/>
        </p:nvSpPr>
        <p:spPr>
          <a:xfrm>
            <a:off x="1447122" y="3631925"/>
            <a:ext cx="72584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 smtClean="0"/>
              <a:t>Weather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4962308" y="5103150"/>
            <a:ext cx="1459054" cy="507831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/>
                </a:solidFill>
              </a:rPr>
              <a:t>Normal </a:t>
            </a:r>
            <a:r>
              <a:rPr lang="de-DE" sz="900" dirty="0" err="1" smtClean="0">
                <a:solidFill>
                  <a:schemeClr val="tx1"/>
                </a:solidFill>
              </a:rPr>
              <a:t>distributed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random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number</a:t>
            </a:r>
            <a:r>
              <a:rPr lang="de-DE" sz="900" dirty="0" smtClean="0">
                <a:solidFill>
                  <a:schemeClr val="tx1"/>
                </a:solidFill>
              </a:rPr>
              <a:t> (1+rnorm(0.0,0.15))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970506" y="625447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C: </a:t>
            </a:r>
            <a:r>
              <a:rPr lang="de-DE" sz="900" dirty="0" err="1" smtClean="0"/>
              <a:t>sum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c</a:t>
            </a:r>
          </a:p>
          <a:p>
            <a:r>
              <a:rPr lang="de-DE" sz="900" dirty="0" smtClean="0"/>
              <a:t>K: </a:t>
            </a:r>
            <a:r>
              <a:rPr lang="de-DE" sz="900" dirty="0" err="1" smtClean="0"/>
              <a:t>nest</a:t>
            </a:r>
            <a:r>
              <a:rPr lang="de-DE" sz="900" dirty="0" smtClean="0"/>
              <a:t> </a:t>
            </a:r>
            <a:r>
              <a:rPr lang="de-DE" sz="900" dirty="0" err="1" smtClean="0"/>
              <a:t>capacity</a:t>
            </a:r>
            <a:r>
              <a:rPr lang="de-DE" sz="900" dirty="0" smtClean="0"/>
              <a:t> </a:t>
            </a:r>
            <a:endParaRPr lang="de-DE" sz="900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5" y="5667772"/>
            <a:ext cx="3658080" cy="653712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4974672" y="675462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Fraction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dispersing</a:t>
            </a:r>
            <a:r>
              <a:rPr lang="de-DE" sz="900" dirty="0" smtClean="0"/>
              <a:t> </a:t>
            </a:r>
            <a:r>
              <a:rPr lang="de-DE" sz="900" dirty="0" err="1" smtClean="0"/>
              <a:t>individuals</a:t>
            </a:r>
            <a:r>
              <a:rPr lang="de-DE" sz="900" dirty="0" smtClean="0"/>
              <a:t>:</a:t>
            </a:r>
          </a:p>
          <a:p>
            <a:endParaRPr lang="de-DE" sz="900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6980920"/>
            <a:ext cx="1684972" cy="28607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974671" y="7264017"/>
            <a:ext cx="1212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Direction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dispersal</a:t>
            </a:r>
            <a:r>
              <a:rPr lang="de-DE" sz="900" dirty="0" smtClean="0"/>
              <a:t>:</a:t>
            </a:r>
          </a:p>
          <a:p>
            <a:endParaRPr lang="de-DE" sz="900" dirty="0" smtClean="0"/>
          </a:p>
          <a:p>
            <a:endParaRPr lang="de-DE" sz="900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7458854"/>
            <a:ext cx="1351569" cy="185358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974670" y="7604227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Dispersal</a:t>
            </a:r>
            <a:r>
              <a:rPr lang="de-DE" sz="900" dirty="0" smtClean="0"/>
              <a:t> </a:t>
            </a:r>
            <a:r>
              <a:rPr lang="de-DE" sz="900" dirty="0" err="1" smtClean="0"/>
              <a:t>distance</a:t>
            </a:r>
            <a:r>
              <a:rPr lang="de-DE" sz="900" dirty="0" smtClean="0"/>
              <a:t>:</a:t>
            </a:r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96" y="8510301"/>
            <a:ext cx="841056" cy="215247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8271980"/>
            <a:ext cx="1271706" cy="18538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7848087"/>
            <a:ext cx="1328934" cy="361548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4974670" y="8780514"/>
            <a:ext cx="17416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Not in TZ </a:t>
            </a:r>
            <a:r>
              <a:rPr lang="de-DE" sz="900" dirty="0" err="1" smtClean="0"/>
              <a:t>cells</a:t>
            </a:r>
            <a:r>
              <a:rPr lang="de-DE" sz="900" dirty="0" smtClean="0"/>
              <a:t>; </a:t>
            </a:r>
            <a:endParaRPr lang="de-DE" sz="900" dirty="0"/>
          </a:p>
          <a:p>
            <a:r>
              <a:rPr lang="de-DE" sz="900" dirty="0" err="1" smtClean="0"/>
              <a:t>Only</a:t>
            </a:r>
            <a:r>
              <a:rPr lang="de-DE" sz="900" dirty="0" smtClean="0"/>
              <a:t> </a:t>
            </a:r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rand</a:t>
            </a:r>
            <a:r>
              <a:rPr lang="de-DE" sz="900" dirty="0" smtClean="0"/>
              <a:t> &lt; </a:t>
            </a:r>
            <a:r>
              <a:rPr lang="de-DE" sz="900" dirty="0" err="1" smtClean="0"/>
              <a:t>Probability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disturbances</a:t>
            </a:r>
            <a:endParaRPr lang="de-DE" sz="900" dirty="0" smtClean="0"/>
          </a:p>
          <a:p>
            <a:r>
              <a:rPr lang="de-DE" sz="900" dirty="0" smtClean="0"/>
              <a:t>Different </a:t>
            </a:r>
            <a:r>
              <a:rPr lang="de-DE" sz="900" dirty="0" err="1" smtClean="0"/>
              <a:t>probabilities</a:t>
            </a:r>
            <a:r>
              <a:rPr lang="de-DE" sz="900" dirty="0" smtClean="0"/>
              <a:t> </a:t>
            </a:r>
            <a:r>
              <a:rPr lang="de-DE" sz="900" dirty="0" err="1" smtClean="0"/>
              <a:t>for</a:t>
            </a:r>
            <a:r>
              <a:rPr lang="de-DE" sz="900" dirty="0" smtClean="0"/>
              <a:t> LU </a:t>
            </a:r>
            <a:r>
              <a:rPr lang="de-DE" sz="900" dirty="0" err="1" smtClean="0"/>
              <a:t>classes</a:t>
            </a:r>
            <a:endParaRPr lang="de-DE" sz="900" dirty="0"/>
          </a:p>
          <a:p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rand</a:t>
            </a:r>
            <a:r>
              <a:rPr lang="de-DE" sz="900" dirty="0" smtClean="0"/>
              <a:t> &lt; </a:t>
            </a:r>
            <a:r>
              <a:rPr lang="de-DE" sz="900" dirty="0" err="1" smtClean="0"/>
              <a:t>dist_eff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FT </a:t>
            </a:r>
            <a:r>
              <a:rPr lang="de-DE" sz="900" dirty="0" smtClean="0">
                <a:sym typeface="Wingdings" panose="05000000000000000000" pitchFamily="2" charset="2"/>
              </a:rPr>
              <a:t> N=0</a:t>
            </a:r>
            <a:endParaRPr lang="de-DE" sz="900" dirty="0" smtClean="0"/>
          </a:p>
          <a:p>
            <a:endParaRPr lang="de-DE" sz="900" dirty="0"/>
          </a:p>
        </p:txBody>
      </p:sp>
      <p:sp>
        <p:nvSpPr>
          <p:cNvPr id="41" name="Rechteck 40"/>
          <p:cNvSpPr/>
          <p:nvPr/>
        </p:nvSpPr>
        <p:spPr>
          <a:xfrm>
            <a:off x="4962308" y="6678430"/>
            <a:ext cx="1754027" cy="2047118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962307" y="8780169"/>
            <a:ext cx="1754027" cy="958191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endCxn id="10" idx="1"/>
          </p:cNvCxnSpPr>
          <p:nvPr/>
        </p:nvCxnSpPr>
        <p:spPr>
          <a:xfrm rot="16200000" flipH="1">
            <a:off x="237436" y="685010"/>
            <a:ext cx="473134" cy="27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endCxn id="7" idx="1"/>
          </p:cNvCxnSpPr>
          <p:nvPr/>
        </p:nvCxnSpPr>
        <p:spPr>
          <a:xfrm rot="16200000" flipH="1">
            <a:off x="640173" y="1252045"/>
            <a:ext cx="326792" cy="22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035860" y="1664090"/>
            <a:ext cx="0" cy="4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endCxn id="15" idx="1"/>
          </p:cNvCxnSpPr>
          <p:nvPr/>
        </p:nvCxnSpPr>
        <p:spPr>
          <a:xfrm rot="16200000" flipH="1">
            <a:off x="738149" y="2720354"/>
            <a:ext cx="752862" cy="15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526440" y="3922499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526440" y="4542246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1526440" y="5162751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1526440" y="5763030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endCxn id="24" idx="1"/>
          </p:cNvCxnSpPr>
          <p:nvPr/>
        </p:nvCxnSpPr>
        <p:spPr>
          <a:xfrm rot="16200000" flipH="1">
            <a:off x="1135431" y="3458734"/>
            <a:ext cx="456420" cy="16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20" idx="1"/>
            <a:endCxn id="24" idx="1"/>
          </p:cNvCxnSpPr>
          <p:nvPr/>
        </p:nvCxnSpPr>
        <p:spPr>
          <a:xfrm rot="10800000" flipH="1">
            <a:off x="1442010" y="3770425"/>
            <a:ext cx="5112" cy="2436610"/>
          </a:xfrm>
          <a:prstGeom prst="bentConnector3">
            <a:avLst>
              <a:gd name="adj1" fmla="val -14458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64185" y="6016225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Year = </a:t>
            </a:r>
            <a:r>
              <a:rPr lang="de-DE" sz="900" dirty="0" err="1" smtClean="0"/>
              <a:t>year</a:t>
            </a:r>
            <a:r>
              <a:rPr lang="de-DE" sz="900" dirty="0" smtClean="0"/>
              <a:t> +1</a:t>
            </a:r>
            <a:endParaRPr lang="de-DE" sz="900" dirty="0"/>
          </a:p>
        </p:txBody>
      </p:sp>
      <p:cxnSp>
        <p:nvCxnSpPr>
          <p:cNvPr id="81" name="Gewinkelte Verbindung 80"/>
          <p:cNvCxnSpPr>
            <a:endCxn id="15" idx="1"/>
          </p:cNvCxnSpPr>
          <p:nvPr/>
        </p:nvCxnSpPr>
        <p:spPr>
          <a:xfrm rot="16200000" flipV="1">
            <a:off x="-329282" y="4698089"/>
            <a:ext cx="3656132" cy="610965"/>
          </a:xfrm>
          <a:prstGeom prst="bentConnector4">
            <a:avLst>
              <a:gd name="adj1" fmla="val -7124"/>
              <a:gd name="adj2" fmla="val 217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523150" y="633721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year</a:t>
            </a:r>
            <a:r>
              <a:rPr lang="de-DE" sz="900" dirty="0" smtClean="0"/>
              <a:t> == </a:t>
            </a:r>
            <a:r>
              <a:rPr lang="de-DE" sz="900" dirty="0" err="1" smtClean="0"/>
              <a:t>t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87" name="Textfeld 86"/>
          <p:cNvSpPr txBox="1"/>
          <p:nvPr/>
        </p:nvSpPr>
        <p:spPr>
          <a:xfrm>
            <a:off x="698565" y="6860299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Rep = </a:t>
            </a:r>
            <a:r>
              <a:rPr lang="de-DE" sz="900" dirty="0" err="1" smtClean="0"/>
              <a:t>rep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cxnSp>
        <p:nvCxnSpPr>
          <p:cNvPr id="93" name="Gewinkelte Verbindung 92"/>
          <p:cNvCxnSpPr/>
          <p:nvPr/>
        </p:nvCxnSpPr>
        <p:spPr>
          <a:xfrm rot="16200000" flipV="1">
            <a:off x="-1823419" y="3488825"/>
            <a:ext cx="6063656" cy="1206605"/>
          </a:xfrm>
          <a:prstGeom prst="bentConnector4">
            <a:avLst>
              <a:gd name="adj1" fmla="val -7189"/>
              <a:gd name="adj2" fmla="val 134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99026" y="732828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 </a:t>
            </a:r>
            <a:r>
              <a:rPr lang="de-DE" sz="900" dirty="0" err="1" smtClean="0"/>
              <a:t>scen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sp>
        <p:nvSpPr>
          <p:cNvPr id="97" name="Textfeld 96"/>
          <p:cNvSpPr txBox="1"/>
          <p:nvPr/>
        </p:nvSpPr>
        <p:spPr>
          <a:xfrm>
            <a:off x="1782061" y="716354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rep</a:t>
            </a:r>
            <a:r>
              <a:rPr lang="de-DE" sz="900" dirty="0" smtClean="0"/>
              <a:t> == </a:t>
            </a:r>
            <a:r>
              <a:rPr lang="de-DE" sz="900" dirty="0" err="1" smtClean="0"/>
              <a:t>rep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98" name="Textfeld 97"/>
          <p:cNvSpPr txBox="1"/>
          <p:nvPr/>
        </p:nvSpPr>
        <p:spPr>
          <a:xfrm>
            <a:off x="1675092" y="6554637"/>
            <a:ext cx="101415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Write </a:t>
            </a:r>
            <a:r>
              <a:rPr lang="de-DE" sz="1200" dirty="0" err="1" smtClean="0"/>
              <a:t>output</a:t>
            </a:r>
            <a:endParaRPr lang="de-DE" sz="1200" dirty="0"/>
          </a:p>
        </p:txBody>
      </p:sp>
      <p:cxnSp>
        <p:nvCxnSpPr>
          <p:cNvPr id="111" name="Gewinkelte Verbindung 110"/>
          <p:cNvCxnSpPr>
            <a:endCxn id="98" idx="1"/>
          </p:cNvCxnSpPr>
          <p:nvPr/>
        </p:nvCxnSpPr>
        <p:spPr>
          <a:xfrm rot="16200000" flipH="1">
            <a:off x="1413139" y="6431183"/>
            <a:ext cx="347601" cy="1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1804907" y="6866183"/>
            <a:ext cx="2190" cy="135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775217" y="7743507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== </a:t>
            </a:r>
            <a:r>
              <a:rPr lang="de-DE" sz="900" dirty="0" err="1" smtClean="0"/>
              <a:t>scen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1682592" y="8225386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End </a:t>
            </a:r>
            <a:r>
              <a:rPr lang="de-DE" sz="1200" dirty="0" err="1" smtClean="0"/>
              <a:t>BiTZ</a:t>
            </a:r>
            <a:endParaRPr lang="de-DE" sz="1200" dirty="0"/>
          </a:p>
        </p:txBody>
      </p:sp>
      <p:cxnSp>
        <p:nvCxnSpPr>
          <p:cNvPr id="123" name="Gerade Verbindung mit Pfeil 122"/>
          <p:cNvCxnSpPr>
            <a:stCxn id="4" idx="3"/>
            <a:endCxn id="5" idx="1"/>
          </p:cNvCxnSpPr>
          <p:nvPr/>
        </p:nvCxnSpPr>
        <p:spPr>
          <a:xfrm>
            <a:off x="1520502" y="448667"/>
            <a:ext cx="3454170" cy="67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1" idx="3"/>
            <a:endCxn id="12" idx="1"/>
          </p:cNvCxnSpPr>
          <p:nvPr/>
        </p:nvCxnSpPr>
        <p:spPr>
          <a:xfrm>
            <a:off x="4591616" y="1525590"/>
            <a:ext cx="379162" cy="1080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5" idx="3"/>
            <a:endCxn id="16" idx="1"/>
          </p:cNvCxnSpPr>
          <p:nvPr/>
        </p:nvCxnSpPr>
        <p:spPr>
          <a:xfrm>
            <a:off x="2702185" y="3175506"/>
            <a:ext cx="2268321" cy="836046"/>
          </a:xfrm>
          <a:prstGeom prst="bentConnector3">
            <a:avLst>
              <a:gd name="adj1" fmla="val 6310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24" idx="3"/>
            <a:endCxn id="25" idx="1"/>
          </p:cNvCxnSpPr>
          <p:nvPr/>
        </p:nvCxnSpPr>
        <p:spPr>
          <a:xfrm>
            <a:off x="2172962" y="3770425"/>
            <a:ext cx="2789346" cy="1586641"/>
          </a:xfrm>
          <a:prstGeom prst="bentConnector3">
            <a:avLst>
              <a:gd name="adj1" fmla="val 5546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7" idx="3"/>
            <a:endCxn id="40" idx="1"/>
          </p:cNvCxnSpPr>
          <p:nvPr/>
        </p:nvCxnSpPr>
        <p:spPr>
          <a:xfrm>
            <a:off x="2101898" y="4386960"/>
            <a:ext cx="892762" cy="1758831"/>
          </a:xfrm>
          <a:prstGeom prst="bentConnector3">
            <a:avLst>
              <a:gd name="adj1" fmla="val 8584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18" idx="3"/>
            <a:endCxn id="41" idx="1"/>
          </p:cNvCxnSpPr>
          <p:nvPr/>
        </p:nvCxnSpPr>
        <p:spPr>
          <a:xfrm>
            <a:off x="2195685" y="5003495"/>
            <a:ext cx="2766623" cy="2698494"/>
          </a:xfrm>
          <a:prstGeom prst="bentConnector3">
            <a:avLst>
              <a:gd name="adj1" fmla="val 2135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19" idx="3"/>
            <a:endCxn id="42" idx="1"/>
          </p:cNvCxnSpPr>
          <p:nvPr/>
        </p:nvCxnSpPr>
        <p:spPr>
          <a:xfrm>
            <a:off x="2377721" y="5620020"/>
            <a:ext cx="2584586" cy="3639245"/>
          </a:xfrm>
          <a:prstGeom prst="bentConnector3">
            <a:avLst>
              <a:gd name="adj1" fmla="val 1314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7" idx="3"/>
            <a:endCxn id="11" idx="1"/>
          </p:cNvCxnSpPr>
          <p:nvPr/>
        </p:nvCxnSpPr>
        <p:spPr>
          <a:xfrm flipV="1">
            <a:off x="2278260" y="1525590"/>
            <a:ext cx="443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8" idx="3"/>
            <a:endCxn id="13" idx="1"/>
          </p:cNvCxnSpPr>
          <p:nvPr/>
        </p:nvCxnSpPr>
        <p:spPr>
          <a:xfrm flipV="1">
            <a:off x="1848077" y="2254119"/>
            <a:ext cx="872034" cy="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A4-Papier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jette reeg</dc:creator>
  <cp:lastModifiedBy>jette reeg</cp:lastModifiedBy>
  <cp:revision>13</cp:revision>
  <dcterms:created xsi:type="dcterms:W3CDTF">2020-01-22T07:25:40Z</dcterms:created>
  <dcterms:modified xsi:type="dcterms:W3CDTF">2020-01-22T10:19:43Z</dcterms:modified>
</cp:coreProperties>
</file>