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797675" cy="98742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FC000"/>
    <a:srgbClr val="9DC3E6"/>
    <a:srgbClr val="2E75B6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24.03.2020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02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24.03.2020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92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24.03.2020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78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24.03.2020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89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24.03.2020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46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24.03.2020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8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24.03.2020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80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24.03.2020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45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24.03.2020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41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24.03.2020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75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24.03.2020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33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94A9C-1375-4CE9-B20F-B0D332DBA49C}" type="datetimeFigureOut">
              <a:rPr lang="de-DE" smtClean="0"/>
              <a:t>24.03.2020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25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hteck 41"/>
          <p:cNvSpPr/>
          <p:nvPr/>
        </p:nvSpPr>
        <p:spPr>
          <a:xfrm>
            <a:off x="4962307" y="8780169"/>
            <a:ext cx="1754027" cy="958191"/>
          </a:xfrm>
          <a:prstGeom prst="rect">
            <a:avLst/>
          </a:prstGeom>
          <a:solidFill>
            <a:srgbClr val="70AD47">
              <a:alpha val="30196"/>
            </a:srgb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4962308" y="6235116"/>
            <a:ext cx="1767973" cy="2490432"/>
          </a:xfrm>
          <a:prstGeom prst="rect">
            <a:avLst/>
          </a:prstGeom>
          <a:solidFill>
            <a:srgbClr val="70AD47">
              <a:alpha val="30196"/>
            </a:srgb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2998836" y="5230486"/>
            <a:ext cx="3735621" cy="956037"/>
          </a:xfrm>
          <a:prstGeom prst="rect">
            <a:avLst/>
          </a:prstGeom>
          <a:solidFill>
            <a:srgbClr val="70AD47">
              <a:alpha val="30196"/>
            </a:srgb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232457" y="310167"/>
            <a:ext cx="1288045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 smtClean="0"/>
              <a:t>Read </a:t>
            </a:r>
            <a:r>
              <a:rPr lang="de-DE" sz="1200" dirty="0" err="1" smtClean="0"/>
              <a:t>scenario</a:t>
            </a:r>
            <a:r>
              <a:rPr lang="de-DE" sz="1200" dirty="0" smtClean="0"/>
              <a:t> </a:t>
            </a:r>
            <a:r>
              <a:rPr lang="de-DE" sz="1200" dirty="0" err="1" smtClean="0"/>
              <a:t>file</a:t>
            </a:r>
            <a:endParaRPr lang="de-DE" sz="1200" dirty="0"/>
          </a:p>
        </p:txBody>
      </p:sp>
      <p:sp>
        <p:nvSpPr>
          <p:cNvPr id="5" name="Textfeld 4"/>
          <p:cNvSpPr txBox="1"/>
          <p:nvPr/>
        </p:nvSpPr>
        <p:spPr>
          <a:xfrm>
            <a:off x="4974672" y="176169"/>
            <a:ext cx="1741662" cy="1892826"/>
          </a:xfrm>
          <a:prstGeom prst="rect">
            <a:avLst/>
          </a:prstGeom>
          <a:solidFill>
            <a:srgbClr val="1F4E79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de-DE" sz="900" dirty="0" smtClean="0"/>
              <a:t>Scenario </a:t>
            </a:r>
            <a:r>
              <a:rPr lang="de-DE" sz="900" dirty="0" err="1" smtClean="0"/>
              <a:t>number</a:t>
            </a:r>
            <a:endParaRPr lang="de-DE" sz="900" dirty="0" smtClean="0"/>
          </a:p>
          <a:p>
            <a:r>
              <a:rPr lang="de-DE" sz="900" dirty="0" smtClean="0"/>
              <a:t>Name FT </a:t>
            </a:r>
            <a:r>
              <a:rPr lang="de-DE" sz="900" dirty="0" err="1" smtClean="0"/>
              <a:t>file</a:t>
            </a:r>
            <a:endParaRPr lang="de-DE" sz="900" dirty="0" smtClean="0"/>
          </a:p>
          <a:p>
            <a:r>
              <a:rPr lang="de-DE" sz="900" dirty="0" smtClean="0"/>
              <a:t>Name </a:t>
            </a:r>
            <a:r>
              <a:rPr lang="de-DE" sz="900" dirty="0" err="1" smtClean="0"/>
              <a:t>Landscape</a:t>
            </a:r>
            <a:r>
              <a:rPr lang="de-DE" sz="900" dirty="0" smtClean="0"/>
              <a:t> </a:t>
            </a:r>
            <a:r>
              <a:rPr lang="de-DE" sz="900" dirty="0" err="1" smtClean="0"/>
              <a:t>patch</a:t>
            </a:r>
            <a:r>
              <a:rPr lang="de-DE" sz="900" dirty="0" smtClean="0"/>
              <a:t> </a:t>
            </a:r>
            <a:r>
              <a:rPr lang="de-DE" sz="900" dirty="0" err="1" smtClean="0"/>
              <a:t>file</a:t>
            </a:r>
            <a:endParaRPr lang="de-DE" sz="900" dirty="0" smtClean="0"/>
          </a:p>
          <a:p>
            <a:r>
              <a:rPr lang="de-DE" sz="900" dirty="0" smtClean="0"/>
              <a:t>Name </a:t>
            </a:r>
            <a:r>
              <a:rPr lang="de-DE" sz="900" dirty="0" err="1" smtClean="0"/>
              <a:t>patch</a:t>
            </a:r>
            <a:r>
              <a:rPr lang="de-DE" sz="900" dirty="0" smtClean="0"/>
              <a:t> </a:t>
            </a:r>
            <a:r>
              <a:rPr lang="de-DE" sz="900" dirty="0" err="1" smtClean="0"/>
              <a:t>definition</a:t>
            </a:r>
            <a:r>
              <a:rPr lang="de-DE" sz="900" dirty="0" smtClean="0"/>
              <a:t> </a:t>
            </a:r>
            <a:r>
              <a:rPr lang="de-DE" sz="900" dirty="0" err="1" smtClean="0"/>
              <a:t>file</a:t>
            </a:r>
            <a:endParaRPr lang="de-DE" sz="900" dirty="0" smtClean="0"/>
          </a:p>
          <a:p>
            <a:r>
              <a:rPr lang="de-DE" sz="900" dirty="0" smtClean="0"/>
              <a:t>Name </a:t>
            </a:r>
            <a:r>
              <a:rPr lang="de-DE" sz="900" dirty="0" err="1" smtClean="0"/>
              <a:t>nest</a:t>
            </a:r>
            <a:r>
              <a:rPr lang="de-DE" sz="900" dirty="0" smtClean="0"/>
              <a:t> </a:t>
            </a:r>
            <a:r>
              <a:rPr lang="de-DE" sz="900" dirty="0" err="1" smtClean="0"/>
              <a:t>suitability</a:t>
            </a:r>
            <a:r>
              <a:rPr lang="de-DE" sz="900" dirty="0" smtClean="0"/>
              <a:t> </a:t>
            </a:r>
            <a:r>
              <a:rPr lang="de-DE" sz="900" dirty="0" err="1" smtClean="0"/>
              <a:t>file</a:t>
            </a:r>
            <a:endParaRPr lang="de-DE" sz="900" dirty="0" smtClean="0"/>
          </a:p>
          <a:p>
            <a:r>
              <a:rPr lang="de-DE" sz="900" dirty="0" smtClean="0"/>
              <a:t>Name </a:t>
            </a:r>
            <a:r>
              <a:rPr lang="de-DE" sz="900" dirty="0" err="1" smtClean="0"/>
              <a:t>forage</a:t>
            </a:r>
            <a:r>
              <a:rPr lang="de-DE" sz="900" dirty="0" smtClean="0"/>
              <a:t> </a:t>
            </a:r>
            <a:r>
              <a:rPr lang="de-DE" sz="900" dirty="0" err="1" smtClean="0"/>
              <a:t>suitability</a:t>
            </a:r>
            <a:r>
              <a:rPr lang="de-DE" sz="900" dirty="0" smtClean="0"/>
              <a:t> </a:t>
            </a:r>
            <a:r>
              <a:rPr lang="de-DE" sz="900" dirty="0" err="1" smtClean="0"/>
              <a:t>file</a:t>
            </a:r>
            <a:endParaRPr lang="de-DE" sz="900" dirty="0" smtClean="0"/>
          </a:p>
          <a:p>
            <a:r>
              <a:rPr lang="de-DE" sz="900" dirty="0" err="1" smtClean="0"/>
              <a:t>Number</a:t>
            </a:r>
            <a:r>
              <a:rPr lang="de-DE" sz="900" dirty="0" smtClean="0"/>
              <a:t> </a:t>
            </a:r>
            <a:r>
              <a:rPr lang="de-DE" sz="900" dirty="0" err="1" smtClean="0"/>
              <a:t>of</a:t>
            </a:r>
            <a:r>
              <a:rPr lang="de-DE" sz="900" dirty="0" smtClean="0"/>
              <a:t> </a:t>
            </a:r>
            <a:r>
              <a:rPr lang="de-DE" sz="900" dirty="0" err="1" smtClean="0"/>
              <a:t>repetitions</a:t>
            </a:r>
            <a:endParaRPr lang="de-DE" sz="900" dirty="0" smtClean="0"/>
          </a:p>
          <a:p>
            <a:r>
              <a:rPr lang="de-DE" sz="900" dirty="0" err="1" smtClean="0"/>
              <a:t>Number</a:t>
            </a:r>
            <a:r>
              <a:rPr lang="de-DE" sz="900" dirty="0" smtClean="0"/>
              <a:t> </a:t>
            </a:r>
            <a:r>
              <a:rPr lang="de-DE" sz="900" dirty="0" err="1" smtClean="0"/>
              <a:t>of</a:t>
            </a:r>
            <a:r>
              <a:rPr lang="de-DE" sz="900" dirty="0" smtClean="0"/>
              <a:t> </a:t>
            </a:r>
            <a:r>
              <a:rPr lang="de-DE" sz="900" dirty="0" err="1" smtClean="0"/>
              <a:t>years</a:t>
            </a:r>
            <a:endParaRPr lang="de-DE" sz="900" dirty="0" smtClean="0"/>
          </a:p>
          <a:p>
            <a:r>
              <a:rPr lang="de-DE" sz="900" dirty="0" err="1" smtClean="0"/>
              <a:t>Number</a:t>
            </a:r>
            <a:r>
              <a:rPr lang="de-DE" sz="900" dirty="0" smtClean="0"/>
              <a:t> </a:t>
            </a:r>
            <a:r>
              <a:rPr lang="de-DE" sz="900" dirty="0" err="1" smtClean="0"/>
              <a:t>of</a:t>
            </a:r>
            <a:r>
              <a:rPr lang="de-DE" sz="900" dirty="0" smtClean="0"/>
              <a:t> x-</a:t>
            </a:r>
            <a:r>
              <a:rPr lang="de-DE" sz="900" dirty="0" err="1" smtClean="0"/>
              <a:t>cells</a:t>
            </a:r>
            <a:endParaRPr lang="de-DE" sz="900" dirty="0" smtClean="0"/>
          </a:p>
          <a:p>
            <a:r>
              <a:rPr lang="de-DE" sz="900" dirty="0" err="1" smtClean="0"/>
              <a:t>Number</a:t>
            </a:r>
            <a:r>
              <a:rPr lang="de-DE" sz="900" dirty="0" smtClean="0"/>
              <a:t> </a:t>
            </a:r>
            <a:r>
              <a:rPr lang="de-DE" sz="900" dirty="0" err="1" smtClean="0"/>
              <a:t>of</a:t>
            </a:r>
            <a:r>
              <a:rPr lang="de-DE" sz="900" dirty="0" smtClean="0"/>
              <a:t> y-</a:t>
            </a:r>
            <a:r>
              <a:rPr lang="de-DE" sz="900" dirty="0" err="1" smtClean="0"/>
              <a:t>cells</a:t>
            </a:r>
            <a:endParaRPr lang="de-DE" sz="900" dirty="0" smtClean="0"/>
          </a:p>
          <a:p>
            <a:r>
              <a:rPr lang="de-DE" sz="900" dirty="0" err="1" smtClean="0"/>
              <a:t>Number</a:t>
            </a:r>
            <a:r>
              <a:rPr lang="de-DE" sz="900" dirty="0" smtClean="0"/>
              <a:t> </a:t>
            </a:r>
            <a:r>
              <a:rPr lang="de-DE" sz="900" dirty="0" err="1" smtClean="0"/>
              <a:t>of</a:t>
            </a:r>
            <a:r>
              <a:rPr lang="de-DE" sz="900" dirty="0" smtClean="0"/>
              <a:t> </a:t>
            </a:r>
            <a:r>
              <a:rPr lang="de-DE" sz="900" dirty="0" err="1" smtClean="0"/>
              <a:t>land</a:t>
            </a:r>
            <a:r>
              <a:rPr lang="de-DE" sz="900" dirty="0" smtClean="0"/>
              <a:t> </a:t>
            </a:r>
            <a:r>
              <a:rPr lang="de-DE" sz="900" dirty="0" err="1" smtClean="0"/>
              <a:t>use</a:t>
            </a:r>
            <a:r>
              <a:rPr lang="de-DE" sz="900" dirty="0" smtClean="0"/>
              <a:t> </a:t>
            </a:r>
            <a:r>
              <a:rPr lang="de-DE" sz="900" dirty="0" err="1" smtClean="0"/>
              <a:t>classes</a:t>
            </a:r>
            <a:endParaRPr lang="de-DE" sz="900" dirty="0" smtClean="0"/>
          </a:p>
          <a:p>
            <a:r>
              <a:rPr lang="de-DE" sz="900" dirty="0" smtClean="0"/>
              <a:t>Transition </a:t>
            </a:r>
            <a:r>
              <a:rPr lang="de-DE" sz="900" dirty="0" err="1" smtClean="0"/>
              <a:t>zone</a:t>
            </a:r>
            <a:r>
              <a:rPr lang="de-DE" sz="900" dirty="0" smtClean="0"/>
              <a:t> </a:t>
            </a:r>
            <a:r>
              <a:rPr lang="de-DE" sz="900" dirty="0" err="1" smtClean="0"/>
              <a:t>width</a:t>
            </a:r>
            <a:endParaRPr lang="de-DE" sz="900" dirty="0" smtClean="0"/>
          </a:p>
          <a:p>
            <a:r>
              <a:rPr lang="de-DE" sz="900" dirty="0" err="1" smtClean="0"/>
              <a:t>Probability</a:t>
            </a:r>
            <a:r>
              <a:rPr lang="de-DE" sz="900" dirty="0" smtClean="0"/>
              <a:t> </a:t>
            </a:r>
            <a:r>
              <a:rPr lang="de-DE" sz="900" dirty="0" err="1" smtClean="0"/>
              <a:t>of</a:t>
            </a:r>
            <a:r>
              <a:rPr lang="de-DE" sz="900" dirty="0" smtClean="0"/>
              <a:t> </a:t>
            </a:r>
            <a:r>
              <a:rPr lang="de-DE" sz="900" dirty="0" err="1" smtClean="0"/>
              <a:t>disturbances</a:t>
            </a:r>
            <a:endParaRPr lang="de-DE" sz="900" dirty="0"/>
          </a:p>
        </p:txBody>
      </p:sp>
      <p:sp>
        <p:nvSpPr>
          <p:cNvPr id="7" name="Textfeld 6"/>
          <p:cNvSpPr txBox="1"/>
          <p:nvPr/>
        </p:nvSpPr>
        <p:spPr>
          <a:xfrm>
            <a:off x="913719" y="1387091"/>
            <a:ext cx="1364541" cy="276999"/>
          </a:xfrm>
          <a:prstGeom prst="rect">
            <a:avLst/>
          </a:prstGeom>
          <a:solidFill>
            <a:srgbClr val="2E75B6">
              <a:alpha val="8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 smtClean="0"/>
              <a:t>Initialize </a:t>
            </a:r>
            <a:r>
              <a:rPr lang="de-DE" sz="1200" dirty="0" err="1" smtClean="0"/>
              <a:t>landscape</a:t>
            </a:r>
            <a:endParaRPr lang="de-DE" sz="1200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913719" y="2120510"/>
            <a:ext cx="934358" cy="276999"/>
          </a:xfrm>
          <a:prstGeom prst="rect">
            <a:avLst/>
          </a:prstGeom>
          <a:solidFill>
            <a:srgbClr val="2E75B6">
              <a:alpha val="8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 smtClean="0"/>
              <a:t>Initialize FTs</a:t>
            </a:r>
            <a:endParaRPr lang="de-DE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612726" y="921800"/>
            <a:ext cx="1266437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 smtClean="0"/>
              <a:t>Initialize </a:t>
            </a:r>
            <a:r>
              <a:rPr lang="de-DE" sz="1200" dirty="0" err="1" smtClean="0"/>
              <a:t>scenario</a:t>
            </a:r>
            <a:endParaRPr lang="de-DE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2722065" y="1202424"/>
            <a:ext cx="1869551" cy="646331"/>
          </a:xfrm>
          <a:prstGeom prst="rect">
            <a:avLst/>
          </a:prstGeom>
          <a:solidFill>
            <a:srgbClr val="2E75B6">
              <a:alpha val="50196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200" dirty="0" smtClean="0"/>
              <a:t>Read </a:t>
            </a:r>
            <a:r>
              <a:rPr lang="de-DE" sz="1200" dirty="0" err="1" smtClean="0"/>
              <a:t>patch</a:t>
            </a:r>
            <a:r>
              <a:rPr lang="de-DE" sz="1200" dirty="0" smtClean="0"/>
              <a:t> </a:t>
            </a:r>
            <a:r>
              <a:rPr lang="de-DE" sz="1200" dirty="0" err="1" smtClean="0"/>
              <a:t>definition</a:t>
            </a:r>
            <a:endParaRPr lang="de-DE" sz="1200" dirty="0" smtClean="0"/>
          </a:p>
          <a:p>
            <a:r>
              <a:rPr lang="de-DE" sz="1200" dirty="0" smtClean="0"/>
              <a:t>Read </a:t>
            </a:r>
            <a:r>
              <a:rPr lang="de-DE" sz="1200" dirty="0" err="1" smtClean="0"/>
              <a:t>landscape</a:t>
            </a:r>
            <a:endParaRPr lang="de-DE" sz="1200" dirty="0" smtClean="0"/>
          </a:p>
          <a:p>
            <a:r>
              <a:rPr lang="de-DE" sz="1200" dirty="0" err="1" smtClean="0"/>
              <a:t>Define</a:t>
            </a:r>
            <a:r>
              <a:rPr lang="de-DE" sz="1200" dirty="0" smtClean="0"/>
              <a:t> </a:t>
            </a:r>
            <a:r>
              <a:rPr lang="de-DE" sz="1200" dirty="0" err="1" smtClean="0"/>
              <a:t>transition</a:t>
            </a:r>
            <a:r>
              <a:rPr lang="de-DE" sz="1200" dirty="0" smtClean="0"/>
              <a:t> </a:t>
            </a:r>
            <a:r>
              <a:rPr lang="de-DE" sz="1200" dirty="0" err="1" smtClean="0"/>
              <a:t>zone</a:t>
            </a:r>
            <a:r>
              <a:rPr lang="de-DE" sz="1200" dirty="0" smtClean="0"/>
              <a:t> </a:t>
            </a:r>
            <a:r>
              <a:rPr lang="de-DE" sz="1200" dirty="0" err="1" smtClean="0"/>
              <a:t>cells</a:t>
            </a:r>
            <a:endParaRPr lang="de-DE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4970778" y="2144087"/>
            <a:ext cx="1745556" cy="646331"/>
          </a:xfrm>
          <a:prstGeom prst="rect">
            <a:avLst/>
          </a:prstGeom>
          <a:solidFill>
            <a:srgbClr val="2E75B6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For</a:t>
            </a:r>
            <a:r>
              <a:rPr lang="de-DE" sz="900" dirty="0" smtClean="0"/>
              <a:t> </a:t>
            </a:r>
            <a:r>
              <a:rPr lang="de-DE" sz="900" dirty="0" err="1" smtClean="0"/>
              <a:t>arable</a:t>
            </a:r>
            <a:r>
              <a:rPr lang="de-DE" sz="900" dirty="0" smtClean="0"/>
              <a:t> </a:t>
            </a:r>
            <a:r>
              <a:rPr lang="de-DE" sz="900" dirty="0" err="1" smtClean="0"/>
              <a:t>cells</a:t>
            </a:r>
            <a:r>
              <a:rPr lang="de-DE" sz="900" dirty="0" smtClean="0"/>
              <a:t>: </a:t>
            </a:r>
            <a:r>
              <a:rPr lang="de-DE" sz="900" dirty="0" err="1" smtClean="0"/>
              <a:t>if</a:t>
            </a:r>
            <a:r>
              <a:rPr lang="de-DE" sz="900" dirty="0" smtClean="0"/>
              <a:t> </a:t>
            </a:r>
            <a:r>
              <a:rPr lang="de-DE" sz="900" dirty="0" err="1" smtClean="0"/>
              <a:t>neighbouring</a:t>
            </a:r>
            <a:r>
              <a:rPr lang="de-DE" sz="900" dirty="0" smtClean="0"/>
              <a:t> </a:t>
            </a:r>
            <a:r>
              <a:rPr lang="de-DE" sz="900" dirty="0" err="1" smtClean="0"/>
              <a:t>cells</a:t>
            </a:r>
            <a:r>
              <a:rPr lang="de-DE" sz="900" dirty="0" smtClean="0"/>
              <a:t> </a:t>
            </a:r>
            <a:r>
              <a:rPr lang="de-DE" sz="900" dirty="0" err="1" smtClean="0"/>
              <a:t>within</a:t>
            </a:r>
            <a:r>
              <a:rPr lang="de-DE" sz="900" dirty="0" smtClean="0"/>
              <a:t> +-TZ </a:t>
            </a:r>
            <a:r>
              <a:rPr lang="de-DE" sz="900" dirty="0" err="1" smtClean="0"/>
              <a:t>width</a:t>
            </a:r>
            <a:r>
              <a:rPr lang="de-DE" sz="900" dirty="0" smtClean="0"/>
              <a:t> </a:t>
            </a:r>
            <a:r>
              <a:rPr lang="de-DE" sz="900" dirty="0" err="1" smtClean="0"/>
              <a:t>and</a:t>
            </a:r>
            <a:r>
              <a:rPr lang="de-DE" sz="900" dirty="0" smtClean="0"/>
              <a:t> </a:t>
            </a:r>
            <a:r>
              <a:rPr lang="de-DE" sz="900" dirty="0" err="1" smtClean="0"/>
              <a:t>lu</a:t>
            </a:r>
            <a:r>
              <a:rPr lang="de-DE" sz="900" dirty="0" smtClean="0"/>
              <a:t> </a:t>
            </a:r>
            <a:r>
              <a:rPr lang="de-DE" sz="900" dirty="0" err="1" smtClean="0"/>
              <a:t>class</a:t>
            </a:r>
            <a:r>
              <a:rPr lang="de-DE" sz="900" dirty="0" smtClean="0"/>
              <a:t> </a:t>
            </a:r>
            <a:r>
              <a:rPr lang="de-DE" sz="900" dirty="0" err="1" smtClean="0"/>
              <a:t>either</a:t>
            </a:r>
            <a:r>
              <a:rPr lang="de-DE" sz="900" dirty="0" smtClean="0"/>
              <a:t> </a:t>
            </a:r>
            <a:r>
              <a:rPr lang="de-DE" sz="900" dirty="0" err="1" smtClean="0"/>
              <a:t>forest</a:t>
            </a:r>
            <a:r>
              <a:rPr lang="de-DE" sz="900" dirty="0" smtClean="0"/>
              <a:t> </a:t>
            </a:r>
            <a:r>
              <a:rPr lang="de-DE" sz="900" dirty="0" err="1" smtClean="0"/>
              <a:t>or</a:t>
            </a:r>
            <a:r>
              <a:rPr lang="de-DE" sz="900" dirty="0" smtClean="0"/>
              <a:t> </a:t>
            </a:r>
            <a:r>
              <a:rPr lang="de-DE" sz="900" dirty="0" err="1" smtClean="0"/>
              <a:t>grassland</a:t>
            </a:r>
            <a:r>
              <a:rPr lang="de-DE" sz="900" dirty="0" smtClean="0"/>
              <a:t> </a:t>
            </a:r>
            <a:r>
              <a:rPr lang="de-DE" sz="900" dirty="0" err="1" smtClean="0"/>
              <a:t>are</a:t>
            </a:r>
            <a:r>
              <a:rPr lang="de-DE" sz="900" dirty="0"/>
              <a:t> </a:t>
            </a:r>
            <a:r>
              <a:rPr lang="de-DE" sz="900" dirty="0" err="1" smtClean="0"/>
              <a:t>marked</a:t>
            </a:r>
            <a:r>
              <a:rPr lang="de-DE" sz="900" dirty="0" smtClean="0"/>
              <a:t> </a:t>
            </a:r>
            <a:r>
              <a:rPr lang="de-DE" sz="900" dirty="0" err="1" smtClean="0"/>
              <a:t>as</a:t>
            </a:r>
            <a:r>
              <a:rPr lang="de-DE" sz="900" dirty="0" smtClean="0"/>
              <a:t> TZ</a:t>
            </a:r>
            <a:endParaRPr lang="de-DE" sz="900" dirty="0"/>
          </a:p>
        </p:txBody>
      </p:sp>
      <p:sp>
        <p:nvSpPr>
          <p:cNvPr id="13" name="Textfeld 12"/>
          <p:cNvSpPr txBox="1"/>
          <p:nvPr/>
        </p:nvSpPr>
        <p:spPr>
          <a:xfrm>
            <a:off x="2720111" y="1930953"/>
            <a:ext cx="1568699" cy="646331"/>
          </a:xfrm>
          <a:prstGeom prst="rect">
            <a:avLst/>
          </a:prstGeom>
          <a:solidFill>
            <a:srgbClr val="2E75B6">
              <a:alpha val="50196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200" dirty="0" smtClean="0"/>
              <a:t>Read FT </a:t>
            </a:r>
            <a:r>
              <a:rPr lang="de-DE" sz="1200" dirty="0" err="1" smtClean="0"/>
              <a:t>definition</a:t>
            </a:r>
            <a:endParaRPr lang="de-DE" sz="1200" dirty="0" smtClean="0"/>
          </a:p>
          <a:p>
            <a:r>
              <a:rPr lang="de-DE" sz="1200" dirty="0" smtClean="0"/>
              <a:t>Read </a:t>
            </a:r>
            <a:r>
              <a:rPr lang="de-DE" sz="1200" dirty="0" err="1" smtClean="0"/>
              <a:t>nest</a:t>
            </a:r>
            <a:r>
              <a:rPr lang="de-DE" sz="1200" dirty="0" smtClean="0"/>
              <a:t> </a:t>
            </a:r>
            <a:r>
              <a:rPr lang="de-DE" sz="1200" dirty="0" err="1" smtClean="0"/>
              <a:t>suitability</a:t>
            </a:r>
            <a:endParaRPr lang="de-DE" sz="1200" dirty="0" smtClean="0"/>
          </a:p>
          <a:p>
            <a:r>
              <a:rPr lang="de-DE" sz="1200" dirty="0" smtClean="0"/>
              <a:t>Read </a:t>
            </a:r>
            <a:r>
              <a:rPr lang="de-DE" sz="1200" dirty="0" err="1" smtClean="0"/>
              <a:t>forage</a:t>
            </a:r>
            <a:r>
              <a:rPr lang="de-DE" sz="1200" dirty="0" smtClean="0"/>
              <a:t> </a:t>
            </a:r>
            <a:r>
              <a:rPr lang="de-DE" sz="1200" dirty="0" err="1" smtClean="0"/>
              <a:t>suitability</a:t>
            </a:r>
            <a:endParaRPr lang="de-DE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1193301" y="3037006"/>
            <a:ext cx="1508884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200" dirty="0" smtClean="0"/>
              <a:t>Initialize </a:t>
            </a:r>
            <a:r>
              <a:rPr lang="de-DE" sz="1200" dirty="0" err="1" smtClean="0"/>
              <a:t>populations</a:t>
            </a:r>
            <a:endParaRPr lang="de-DE" sz="1200" dirty="0"/>
          </a:p>
        </p:txBody>
      </p:sp>
      <p:sp>
        <p:nvSpPr>
          <p:cNvPr id="16" name="Textfeld 15"/>
          <p:cNvSpPr txBox="1"/>
          <p:nvPr/>
        </p:nvSpPr>
        <p:spPr>
          <a:xfrm>
            <a:off x="4970506" y="3134389"/>
            <a:ext cx="1745828" cy="1615827"/>
          </a:xfrm>
          <a:prstGeom prst="rect">
            <a:avLst/>
          </a:prstGeom>
          <a:solidFill>
            <a:srgbClr val="FFC000">
              <a:alpha val="30196"/>
            </a:srgb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900" dirty="0" smtClean="0">
                <a:solidFill>
                  <a:schemeClr val="tx1"/>
                </a:solidFill>
              </a:rPr>
              <a:t>1000 </a:t>
            </a:r>
            <a:r>
              <a:rPr lang="de-DE" sz="900" dirty="0" err="1" smtClean="0">
                <a:solidFill>
                  <a:schemeClr val="tx1"/>
                </a:solidFill>
              </a:rPr>
              <a:t>populations</a:t>
            </a:r>
            <a:r>
              <a:rPr lang="de-DE" sz="900" dirty="0" smtClean="0">
                <a:solidFill>
                  <a:schemeClr val="tx1"/>
                </a:solidFill>
              </a:rPr>
              <a:t>/FT </a:t>
            </a:r>
            <a:r>
              <a:rPr lang="de-DE" sz="900" dirty="0" err="1" smtClean="0">
                <a:solidFill>
                  <a:schemeClr val="tx1"/>
                </a:solidFill>
              </a:rPr>
              <a:t>with</a:t>
            </a:r>
            <a:r>
              <a:rPr lang="de-DE" sz="900" dirty="0" smtClean="0">
                <a:solidFill>
                  <a:schemeClr val="tx1"/>
                </a:solidFill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</a:rPr>
              <a:t>random</a:t>
            </a:r>
            <a:r>
              <a:rPr lang="de-DE" sz="900" dirty="0" smtClean="0">
                <a:solidFill>
                  <a:schemeClr val="tx1"/>
                </a:solidFill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</a:rPr>
              <a:t>start</a:t>
            </a:r>
            <a:r>
              <a:rPr lang="de-DE" sz="900" dirty="0" smtClean="0">
                <a:solidFill>
                  <a:schemeClr val="tx1"/>
                </a:solidFill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</a:rPr>
              <a:t>size</a:t>
            </a:r>
            <a:r>
              <a:rPr lang="de-DE" sz="900" dirty="0" smtClean="0">
                <a:solidFill>
                  <a:schemeClr val="tx1"/>
                </a:solidFill>
              </a:rPr>
              <a:t> [1-10]</a:t>
            </a:r>
          </a:p>
          <a:p>
            <a:r>
              <a:rPr lang="de-DE" sz="900" dirty="0" err="1" smtClean="0">
                <a:solidFill>
                  <a:schemeClr val="tx1"/>
                </a:solidFill>
              </a:rPr>
              <a:t>Multiplied</a:t>
            </a:r>
            <a:r>
              <a:rPr lang="de-DE" sz="900" dirty="0" smtClean="0">
                <a:solidFill>
                  <a:schemeClr val="tx1"/>
                </a:solidFill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</a:rPr>
              <a:t>by</a:t>
            </a:r>
            <a:r>
              <a:rPr lang="de-DE" sz="900" dirty="0" smtClean="0">
                <a:solidFill>
                  <a:schemeClr val="tx1"/>
                </a:solidFill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</a:rPr>
              <a:t>nest</a:t>
            </a:r>
            <a:r>
              <a:rPr lang="de-DE" sz="900" dirty="0" smtClean="0">
                <a:solidFill>
                  <a:schemeClr val="tx1"/>
                </a:solidFill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</a:rPr>
              <a:t>capacity</a:t>
            </a:r>
            <a:endParaRPr lang="de-DE" sz="900" dirty="0" smtClean="0">
              <a:solidFill>
                <a:schemeClr val="tx1"/>
              </a:solidFill>
            </a:endParaRPr>
          </a:p>
          <a:p>
            <a:r>
              <a:rPr lang="de-DE" sz="900" dirty="0" err="1" smtClean="0">
                <a:solidFill>
                  <a:schemeClr val="tx1"/>
                </a:solidFill>
              </a:rPr>
              <a:t>if</a:t>
            </a:r>
            <a:r>
              <a:rPr lang="de-DE" sz="900" dirty="0" smtClean="0">
                <a:solidFill>
                  <a:schemeClr val="tx1"/>
                </a:solidFill>
              </a:rPr>
              <a:t>  </a:t>
            </a:r>
            <a:r>
              <a:rPr lang="de-DE" sz="900" dirty="0" err="1" smtClean="0">
                <a:solidFill>
                  <a:schemeClr val="tx1"/>
                </a:solidFill>
              </a:rPr>
              <a:t>cell</a:t>
            </a:r>
            <a:r>
              <a:rPr lang="de-DE" sz="900" dirty="0" smtClean="0">
                <a:solidFill>
                  <a:schemeClr val="tx1"/>
                </a:solidFill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</a:rPr>
              <a:t>is</a:t>
            </a:r>
            <a:r>
              <a:rPr lang="de-DE" sz="900" dirty="0" smtClean="0">
                <a:solidFill>
                  <a:schemeClr val="tx1"/>
                </a:solidFill>
              </a:rPr>
              <a:t> TZ 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set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trans_effect</a:t>
            </a:r>
            <a:endParaRPr lang="de-DE" sz="9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Define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nest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capacity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(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depend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on LU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nest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suitability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Define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maximal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nest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capacity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in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range</a:t>
            </a:r>
            <a:endParaRPr lang="de-DE" sz="9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Define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resource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capacity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(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depend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on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foraging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distance</a:t>
            </a:r>
            <a:r>
              <a:rPr lang="de-DE" sz="9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and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LU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forage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suitability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+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trans_effect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445500" y="4248460"/>
            <a:ext cx="656398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/>
              <a:t>G</a:t>
            </a:r>
            <a:r>
              <a:rPr lang="de-DE" sz="1200" dirty="0" smtClean="0"/>
              <a:t>rowth</a:t>
            </a:r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1442978" y="4864995"/>
            <a:ext cx="75270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 err="1"/>
              <a:t>D</a:t>
            </a:r>
            <a:r>
              <a:rPr lang="de-DE" sz="1200" dirty="0" err="1" smtClean="0"/>
              <a:t>ispersal</a:t>
            </a:r>
            <a:endParaRPr lang="de-DE" sz="1200" dirty="0"/>
          </a:p>
        </p:txBody>
      </p:sp>
      <p:sp>
        <p:nvSpPr>
          <p:cNvPr id="19" name="Textfeld 18"/>
          <p:cNvSpPr txBox="1"/>
          <p:nvPr/>
        </p:nvSpPr>
        <p:spPr>
          <a:xfrm>
            <a:off x="1442978" y="5481520"/>
            <a:ext cx="934743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 err="1"/>
              <a:t>D</a:t>
            </a:r>
            <a:r>
              <a:rPr lang="de-DE" sz="1200" dirty="0" err="1" smtClean="0"/>
              <a:t>isturbance</a:t>
            </a:r>
            <a:endParaRPr lang="de-DE" sz="1200" dirty="0"/>
          </a:p>
        </p:txBody>
      </p:sp>
      <p:sp>
        <p:nvSpPr>
          <p:cNvPr id="20" name="Textfeld 19"/>
          <p:cNvSpPr txBox="1"/>
          <p:nvPr/>
        </p:nvSpPr>
        <p:spPr>
          <a:xfrm>
            <a:off x="1442010" y="6068535"/>
            <a:ext cx="630301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 smtClean="0"/>
              <a:t>Output</a:t>
            </a:r>
            <a:endParaRPr lang="de-DE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4974672" y="5231090"/>
            <a:ext cx="14590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900" dirty="0"/>
          </a:p>
        </p:txBody>
      </p:sp>
      <p:sp>
        <p:nvSpPr>
          <p:cNvPr id="24" name="Textfeld 23"/>
          <p:cNvSpPr txBox="1"/>
          <p:nvPr/>
        </p:nvSpPr>
        <p:spPr>
          <a:xfrm>
            <a:off x="1447122" y="3631925"/>
            <a:ext cx="725840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 err="1" smtClean="0"/>
              <a:t>Weather</a:t>
            </a:r>
            <a:endParaRPr lang="de-DE" sz="1200" dirty="0"/>
          </a:p>
        </p:txBody>
      </p:sp>
      <p:sp>
        <p:nvSpPr>
          <p:cNvPr id="25" name="Textfeld 24"/>
          <p:cNvSpPr txBox="1"/>
          <p:nvPr/>
        </p:nvSpPr>
        <p:spPr>
          <a:xfrm>
            <a:off x="4962308" y="4812561"/>
            <a:ext cx="1754026" cy="369332"/>
          </a:xfrm>
          <a:prstGeom prst="rect">
            <a:avLst/>
          </a:prstGeom>
          <a:solidFill>
            <a:srgbClr val="70AD47">
              <a:alpha val="30196"/>
            </a:srgb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900" dirty="0" smtClean="0">
                <a:solidFill>
                  <a:schemeClr val="tx1"/>
                </a:solidFill>
              </a:rPr>
              <a:t>Normal </a:t>
            </a:r>
            <a:r>
              <a:rPr lang="de-DE" sz="900" dirty="0" err="1" smtClean="0">
                <a:solidFill>
                  <a:schemeClr val="tx1"/>
                </a:solidFill>
              </a:rPr>
              <a:t>distributed</a:t>
            </a:r>
            <a:r>
              <a:rPr lang="de-DE" sz="900" dirty="0" smtClean="0">
                <a:solidFill>
                  <a:schemeClr val="tx1"/>
                </a:solidFill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</a:rPr>
              <a:t>random</a:t>
            </a:r>
            <a:r>
              <a:rPr lang="de-DE" sz="900" dirty="0" smtClean="0">
                <a:solidFill>
                  <a:schemeClr val="tx1"/>
                </a:solidFill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</a:rPr>
              <a:t>number</a:t>
            </a:r>
            <a:r>
              <a:rPr lang="de-DE" sz="900" dirty="0" smtClean="0">
                <a:solidFill>
                  <a:schemeClr val="tx1"/>
                </a:solidFill>
              </a:rPr>
              <a:t> (1+rnorm(0.0,0.15))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985031" y="5817924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C: </a:t>
            </a:r>
            <a:r>
              <a:rPr lang="de-DE" sz="900" dirty="0" err="1" smtClean="0"/>
              <a:t>sum</a:t>
            </a:r>
            <a:r>
              <a:rPr lang="de-DE" sz="900" dirty="0" smtClean="0"/>
              <a:t> </a:t>
            </a:r>
            <a:r>
              <a:rPr lang="de-DE" sz="900" dirty="0" err="1" smtClean="0"/>
              <a:t>of</a:t>
            </a:r>
            <a:r>
              <a:rPr lang="de-DE" sz="900" dirty="0" smtClean="0"/>
              <a:t> c</a:t>
            </a:r>
          </a:p>
          <a:p>
            <a:r>
              <a:rPr lang="de-DE" sz="900" dirty="0" smtClean="0"/>
              <a:t>K: </a:t>
            </a:r>
            <a:r>
              <a:rPr lang="de-DE" sz="900" dirty="0" err="1" smtClean="0"/>
              <a:t>nest</a:t>
            </a:r>
            <a:r>
              <a:rPr lang="de-DE" sz="900" dirty="0" smtClean="0"/>
              <a:t> </a:t>
            </a:r>
            <a:r>
              <a:rPr lang="de-DE" sz="900" dirty="0" err="1" smtClean="0"/>
              <a:t>capacity</a:t>
            </a:r>
            <a:r>
              <a:rPr lang="de-DE" sz="900" dirty="0" smtClean="0"/>
              <a:t> </a:t>
            </a:r>
            <a:endParaRPr lang="de-DE" sz="900" dirty="0"/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431" y="5230486"/>
            <a:ext cx="3658080" cy="653712"/>
          </a:xfrm>
          <a:prstGeom prst="rect">
            <a:avLst/>
          </a:prstGeom>
        </p:spPr>
      </p:pic>
      <p:sp>
        <p:nvSpPr>
          <p:cNvPr id="29" name="Textfeld 28"/>
          <p:cNvSpPr txBox="1"/>
          <p:nvPr/>
        </p:nvSpPr>
        <p:spPr>
          <a:xfrm>
            <a:off x="4974672" y="6217729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Fraction</a:t>
            </a:r>
            <a:r>
              <a:rPr lang="de-DE" sz="900" dirty="0" smtClean="0"/>
              <a:t> </a:t>
            </a:r>
            <a:r>
              <a:rPr lang="de-DE" sz="900" dirty="0" err="1" smtClean="0"/>
              <a:t>of</a:t>
            </a:r>
            <a:r>
              <a:rPr lang="de-DE" sz="900" dirty="0" smtClean="0"/>
              <a:t> </a:t>
            </a:r>
            <a:r>
              <a:rPr lang="de-DE" sz="900" dirty="0" err="1" smtClean="0"/>
              <a:t>dispersing</a:t>
            </a:r>
            <a:r>
              <a:rPr lang="de-DE" sz="900" dirty="0" smtClean="0"/>
              <a:t> </a:t>
            </a:r>
            <a:r>
              <a:rPr lang="de-DE" sz="900" dirty="0" err="1" smtClean="0"/>
              <a:t>individuals</a:t>
            </a:r>
            <a:r>
              <a:rPr lang="de-DE" sz="900" dirty="0" smtClean="0"/>
              <a:t>:</a:t>
            </a:r>
          </a:p>
          <a:p>
            <a:endParaRPr lang="de-DE" sz="900" dirty="0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09" y="6444024"/>
            <a:ext cx="1684972" cy="286073"/>
          </a:xfrm>
          <a:prstGeom prst="rect">
            <a:avLst/>
          </a:prstGeom>
        </p:spPr>
      </p:pic>
      <p:sp>
        <p:nvSpPr>
          <p:cNvPr id="31" name="Textfeld 30"/>
          <p:cNvSpPr txBox="1"/>
          <p:nvPr/>
        </p:nvSpPr>
        <p:spPr>
          <a:xfrm>
            <a:off x="4974671" y="6727121"/>
            <a:ext cx="12121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Direction</a:t>
            </a:r>
            <a:r>
              <a:rPr lang="de-DE" sz="900" dirty="0" smtClean="0"/>
              <a:t> </a:t>
            </a:r>
            <a:r>
              <a:rPr lang="de-DE" sz="900" dirty="0" err="1" smtClean="0"/>
              <a:t>of</a:t>
            </a:r>
            <a:r>
              <a:rPr lang="de-DE" sz="900" dirty="0" smtClean="0"/>
              <a:t> </a:t>
            </a:r>
            <a:r>
              <a:rPr lang="de-DE" sz="900" dirty="0" err="1" smtClean="0"/>
              <a:t>dispersal</a:t>
            </a:r>
            <a:r>
              <a:rPr lang="de-DE" sz="900" dirty="0" smtClean="0"/>
              <a:t>:</a:t>
            </a:r>
          </a:p>
          <a:p>
            <a:endParaRPr lang="de-DE" sz="900" dirty="0" smtClean="0"/>
          </a:p>
          <a:p>
            <a:endParaRPr lang="de-DE" sz="900" dirty="0"/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09" y="6921958"/>
            <a:ext cx="1351569" cy="185358"/>
          </a:xfrm>
          <a:prstGeom prst="rect">
            <a:avLst/>
          </a:prstGeom>
        </p:spPr>
      </p:pic>
      <p:sp>
        <p:nvSpPr>
          <p:cNvPr id="33" name="Textfeld 32"/>
          <p:cNvSpPr txBox="1"/>
          <p:nvPr/>
        </p:nvSpPr>
        <p:spPr>
          <a:xfrm>
            <a:off x="4974670" y="7067331"/>
            <a:ext cx="106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Dispersal</a:t>
            </a:r>
            <a:r>
              <a:rPr lang="de-DE" sz="900" dirty="0" smtClean="0"/>
              <a:t> </a:t>
            </a:r>
            <a:r>
              <a:rPr lang="de-DE" sz="900" dirty="0" err="1" smtClean="0"/>
              <a:t>distance</a:t>
            </a:r>
            <a:r>
              <a:rPr lang="de-DE" sz="900" dirty="0" smtClean="0"/>
              <a:t>:</a:t>
            </a:r>
          </a:p>
          <a:p>
            <a:endParaRPr lang="de-DE" sz="900" dirty="0" smtClean="0"/>
          </a:p>
          <a:p>
            <a:endParaRPr lang="de-DE" sz="900" dirty="0" smtClean="0"/>
          </a:p>
          <a:p>
            <a:endParaRPr lang="de-DE" sz="900" dirty="0"/>
          </a:p>
        </p:txBody>
      </p:sp>
      <p:pic>
        <p:nvPicPr>
          <p:cNvPr id="36" name="Grafik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896" y="7973405"/>
            <a:ext cx="841056" cy="215247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80" y="7735084"/>
            <a:ext cx="1271706" cy="185380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80" y="7311191"/>
            <a:ext cx="1328934" cy="361548"/>
          </a:xfrm>
          <a:prstGeom prst="rect">
            <a:avLst/>
          </a:prstGeom>
        </p:spPr>
      </p:pic>
      <p:sp>
        <p:nvSpPr>
          <p:cNvPr id="39" name="Textfeld 38"/>
          <p:cNvSpPr txBox="1"/>
          <p:nvPr/>
        </p:nvSpPr>
        <p:spPr>
          <a:xfrm>
            <a:off x="4974670" y="8780514"/>
            <a:ext cx="174166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/>
              <a:t>Not in TZ </a:t>
            </a:r>
            <a:r>
              <a:rPr lang="de-DE" sz="900" dirty="0" err="1" smtClean="0"/>
              <a:t>cells</a:t>
            </a:r>
            <a:r>
              <a:rPr lang="de-DE" sz="900" dirty="0" smtClean="0"/>
              <a:t>; </a:t>
            </a:r>
            <a:endParaRPr lang="de-DE" sz="900" dirty="0"/>
          </a:p>
          <a:p>
            <a:r>
              <a:rPr lang="de-DE" sz="900" dirty="0" err="1" smtClean="0"/>
              <a:t>Only</a:t>
            </a:r>
            <a:r>
              <a:rPr lang="de-DE" sz="900" dirty="0" smtClean="0"/>
              <a:t> </a:t>
            </a:r>
            <a:r>
              <a:rPr lang="de-DE" sz="900" dirty="0" err="1" smtClean="0"/>
              <a:t>if</a:t>
            </a:r>
            <a:r>
              <a:rPr lang="de-DE" sz="900" dirty="0" smtClean="0"/>
              <a:t> </a:t>
            </a:r>
            <a:r>
              <a:rPr lang="de-DE" sz="900" dirty="0" err="1" smtClean="0"/>
              <a:t>rand</a:t>
            </a:r>
            <a:r>
              <a:rPr lang="de-DE" sz="900" dirty="0" smtClean="0"/>
              <a:t> &lt; </a:t>
            </a:r>
            <a:r>
              <a:rPr lang="de-DE" sz="900" dirty="0" err="1" smtClean="0"/>
              <a:t>Probability</a:t>
            </a:r>
            <a:r>
              <a:rPr lang="de-DE" sz="900" dirty="0" smtClean="0"/>
              <a:t> </a:t>
            </a:r>
            <a:r>
              <a:rPr lang="de-DE" sz="900" dirty="0" err="1" smtClean="0"/>
              <a:t>of</a:t>
            </a:r>
            <a:r>
              <a:rPr lang="de-DE" sz="900" dirty="0" smtClean="0"/>
              <a:t> </a:t>
            </a:r>
            <a:r>
              <a:rPr lang="de-DE" sz="900" dirty="0" err="1" smtClean="0"/>
              <a:t>disturbances</a:t>
            </a:r>
            <a:endParaRPr lang="de-DE" sz="900" dirty="0" smtClean="0"/>
          </a:p>
          <a:p>
            <a:r>
              <a:rPr lang="de-DE" sz="900" dirty="0" smtClean="0"/>
              <a:t>Different </a:t>
            </a:r>
            <a:r>
              <a:rPr lang="de-DE" sz="900" dirty="0" err="1" smtClean="0"/>
              <a:t>probabilities</a:t>
            </a:r>
            <a:r>
              <a:rPr lang="de-DE" sz="900" dirty="0" smtClean="0"/>
              <a:t> </a:t>
            </a:r>
            <a:r>
              <a:rPr lang="de-DE" sz="900" dirty="0" err="1" smtClean="0"/>
              <a:t>for</a:t>
            </a:r>
            <a:r>
              <a:rPr lang="de-DE" sz="900" dirty="0" smtClean="0"/>
              <a:t> LU </a:t>
            </a:r>
            <a:r>
              <a:rPr lang="de-DE" sz="900" dirty="0" err="1" smtClean="0"/>
              <a:t>classes</a:t>
            </a:r>
            <a:endParaRPr lang="de-DE" sz="900" dirty="0"/>
          </a:p>
          <a:p>
            <a:r>
              <a:rPr lang="de-DE" sz="900" dirty="0" err="1" smtClean="0"/>
              <a:t>If</a:t>
            </a:r>
            <a:r>
              <a:rPr lang="de-DE" sz="900" dirty="0" smtClean="0"/>
              <a:t> </a:t>
            </a:r>
            <a:r>
              <a:rPr lang="de-DE" sz="900" dirty="0" err="1" smtClean="0"/>
              <a:t>rand</a:t>
            </a:r>
            <a:r>
              <a:rPr lang="de-DE" sz="900" dirty="0" smtClean="0"/>
              <a:t> &lt; </a:t>
            </a:r>
            <a:r>
              <a:rPr lang="de-DE" sz="900" dirty="0" err="1" smtClean="0"/>
              <a:t>dist_eff</a:t>
            </a:r>
            <a:r>
              <a:rPr lang="de-DE" sz="900" dirty="0" smtClean="0"/>
              <a:t> </a:t>
            </a:r>
            <a:r>
              <a:rPr lang="de-DE" sz="900" dirty="0" err="1" smtClean="0"/>
              <a:t>of</a:t>
            </a:r>
            <a:r>
              <a:rPr lang="de-DE" sz="900" dirty="0" smtClean="0"/>
              <a:t> FT </a:t>
            </a:r>
            <a:r>
              <a:rPr lang="de-DE" sz="900" dirty="0" smtClean="0">
                <a:sym typeface="Wingdings" panose="05000000000000000000" pitchFamily="2" charset="2"/>
              </a:rPr>
              <a:t> N=0</a:t>
            </a:r>
            <a:endParaRPr lang="de-DE" sz="900" dirty="0" smtClean="0"/>
          </a:p>
          <a:p>
            <a:endParaRPr lang="de-DE" sz="900" dirty="0"/>
          </a:p>
        </p:txBody>
      </p:sp>
      <p:cxnSp>
        <p:nvCxnSpPr>
          <p:cNvPr id="46" name="Gewinkelte Verbindung 45"/>
          <p:cNvCxnSpPr>
            <a:endCxn id="10" idx="1"/>
          </p:cNvCxnSpPr>
          <p:nvPr/>
        </p:nvCxnSpPr>
        <p:spPr>
          <a:xfrm rot="16200000" flipH="1">
            <a:off x="237436" y="685010"/>
            <a:ext cx="473134" cy="2774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winkelte Verbindung 47"/>
          <p:cNvCxnSpPr>
            <a:endCxn id="7" idx="1"/>
          </p:cNvCxnSpPr>
          <p:nvPr/>
        </p:nvCxnSpPr>
        <p:spPr>
          <a:xfrm rot="16200000" flipH="1">
            <a:off x="640173" y="1252045"/>
            <a:ext cx="326792" cy="2202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>
            <a:off x="1035860" y="1664090"/>
            <a:ext cx="0" cy="45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winkelte Verbindung 55"/>
          <p:cNvCxnSpPr>
            <a:endCxn id="15" idx="1"/>
          </p:cNvCxnSpPr>
          <p:nvPr/>
        </p:nvCxnSpPr>
        <p:spPr>
          <a:xfrm rot="16200000" flipH="1">
            <a:off x="738149" y="2720354"/>
            <a:ext cx="752862" cy="157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>
            <a:off x="1526440" y="3922499"/>
            <a:ext cx="1" cy="30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1526440" y="4542246"/>
            <a:ext cx="1" cy="30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/>
          <p:nvPr/>
        </p:nvCxnSpPr>
        <p:spPr>
          <a:xfrm>
            <a:off x="1526440" y="5162751"/>
            <a:ext cx="1" cy="30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>
            <a:off x="1526440" y="5763030"/>
            <a:ext cx="1" cy="30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winkelte Verbindung 67"/>
          <p:cNvCxnSpPr>
            <a:endCxn id="24" idx="1"/>
          </p:cNvCxnSpPr>
          <p:nvPr/>
        </p:nvCxnSpPr>
        <p:spPr>
          <a:xfrm rot="16200000" flipH="1">
            <a:off x="1135431" y="3458734"/>
            <a:ext cx="456420" cy="1669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Gewinkelte Verbindung 69"/>
          <p:cNvCxnSpPr>
            <a:stCxn id="20" idx="1"/>
            <a:endCxn id="24" idx="1"/>
          </p:cNvCxnSpPr>
          <p:nvPr/>
        </p:nvCxnSpPr>
        <p:spPr>
          <a:xfrm rot="10800000" flipH="1">
            <a:off x="1442010" y="3770425"/>
            <a:ext cx="5112" cy="2436610"/>
          </a:xfrm>
          <a:prstGeom prst="bentConnector3">
            <a:avLst>
              <a:gd name="adj1" fmla="val -144589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664185" y="6016225"/>
            <a:ext cx="848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Year = </a:t>
            </a:r>
            <a:r>
              <a:rPr lang="de-DE" sz="900" dirty="0" err="1" smtClean="0"/>
              <a:t>year</a:t>
            </a:r>
            <a:r>
              <a:rPr lang="de-DE" sz="900" dirty="0" smtClean="0"/>
              <a:t> +1</a:t>
            </a:r>
            <a:endParaRPr lang="de-DE" sz="900" dirty="0"/>
          </a:p>
        </p:txBody>
      </p:sp>
      <p:cxnSp>
        <p:nvCxnSpPr>
          <p:cNvPr id="81" name="Gewinkelte Verbindung 80"/>
          <p:cNvCxnSpPr>
            <a:endCxn id="15" idx="1"/>
          </p:cNvCxnSpPr>
          <p:nvPr/>
        </p:nvCxnSpPr>
        <p:spPr>
          <a:xfrm rot="16200000" flipV="1">
            <a:off x="-329282" y="4698089"/>
            <a:ext cx="3656132" cy="610965"/>
          </a:xfrm>
          <a:prstGeom prst="bentConnector4">
            <a:avLst>
              <a:gd name="adj1" fmla="val -7124"/>
              <a:gd name="adj2" fmla="val 2172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1523150" y="6337215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year</a:t>
            </a:r>
            <a:r>
              <a:rPr lang="de-DE" sz="900" dirty="0" smtClean="0"/>
              <a:t> == </a:t>
            </a:r>
            <a:r>
              <a:rPr lang="de-DE" sz="900" dirty="0" err="1" smtClean="0"/>
              <a:t>t</a:t>
            </a:r>
            <a:r>
              <a:rPr lang="de-DE" sz="900" baseline="-25000" dirty="0" err="1" smtClean="0"/>
              <a:t>max</a:t>
            </a:r>
            <a:endParaRPr lang="de-DE" sz="900" baseline="-25000" dirty="0"/>
          </a:p>
        </p:txBody>
      </p:sp>
      <p:sp>
        <p:nvSpPr>
          <p:cNvPr id="87" name="Textfeld 86"/>
          <p:cNvSpPr txBox="1"/>
          <p:nvPr/>
        </p:nvSpPr>
        <p:spPr>
          <a:xfrm>
            <a:off x="698565" y="6860299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Rep = </a:t>
            </a:r>
            <a:r>
              <a:rPr lang="de-DE" sz="900" dirty="0" err="1" smtClean="0"/>
              <a:t>rep</a:t>
            </a:r>
            <a:r>
              <a:rPr lang="de-DE" sz="900" dirty="0" smtClean="0"/>
              <a:t> + 1</a:t>
            </a:r>
            <a:endParaRPr lang="de-DE" sz="900" dirty="0"/>
          </a:p>
        </p:txBody>
      </p:sp>
      <p:cxnSp>
        <p:nvCxnSpPr>
          <p:cNvPr id="93" name="Gewinkelte Verbindung 92"/>
          <p:cNvCxnSpPr/>
          <p:nvPr/>
        </p:nvCxnSpPr>
        <p:spPr>
          <a:xfrm rot="16200000" flipV="1">
            <a:off x="-1823419" y="3488825"/>
            <a:ext cx="6063656" cy="1206605"/>
          </a:xfrm>
          <a:prstGeom prst="bentConnector4">
            <a:avLst>
              <a:gd name="adj1" fmla="val -7189"/>
              <a:gd name="adj2" fmla="val 1347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699026" y="7328288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Scen</a:t>
            </a:r>
            <a:r>
              <a:rPr lang="de-DE" sz="900" dirty="0" smtClean="0"/>
              <a:t> = </a:t>
            </a:r>
            <a:r>
              <a:rPr lang="de-DE" sz="900" dirty="0" err="1" smtClean="0"/>
              <a:t>scen</a:t>
            </a:r>
            <a:r>
              <a:rPr lang="de-DE" sz="900" dirty="0" smtClean="0"/>
              <a:t> + 1</a:t>
            </a:r>
            <a:endParaRPr lang="de-DE" sz="900" dirty="0"/>
          </a:p>
        </p:txBody>
      </p:sp>
      <p:sp>
        <p:nvSpPr>
          <p:cNvPr id="97" name="Textfeld 96"/>
          <p:cNvSpPr txBox="1"/>
          <p:nvPr/>
        </p:nvSpPr>
        <p:spPr>
          <a:xfrm>
            <a:off x="1782061" y="7163548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rep</a:t>
            </a:r>
            <a:r>
              <a:rPr lang="de-DE" sz="900" dirty="0" smtClean="0"/>
              <a:t> == </a:t>
            </a:r>
            <a:r>
              <a:rPr lang="de-DE" sz="900" dirty="0" err="1" smtClean="0"/>
              <a:t>rep</a:t>
            </a:r>
            <a:r>
              <a:rPr lang="de-DE" sz="900" baseline="-25000" dirty="0" err="1" smtClean="0"/>
              <a:t>max</a:t>
            </a:r>
            <a:endParaRPr lang="de-DE" sz="900" baseline="-25000" dirty="0"/>
          </a:p>
        </p:txBody>
      </p:sp>
      <p:sp>
        <p:nvSpPr>
          <p:cNvPr id="98" name="Textfeld 97"/>
          <p:cNvSpPr txBox="1"/>
          <p:nvPr/>
        </p:nvSpPr>
        <p:spPr>
          <a:xfrm>
            <a:off x="1675092" y="6554637"/>
            <a:ext cx="1014158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200" dirty="0" smtClean="0"/>
              <a:t>Write </a:t>
            </a:r>
            <a:r>
              <a:rPr lang="de-DE" sz="1200" dirty="0" err="1" smtClean="0"/>
              <a:t>output</a:t>
            </a:r>
            <a:endParaRPr lang="de-DE" sz="1200" dirty="0"/>
          </a:p>
        </p:txBody>
      </p:sp>
      <p:cxnSp>
        <p:nvCxnSpPr>
          <p:cNvPr id="111" name="Gewinkelte Verbindung 110"/>
          <p:cNvCxnSpPr>
            <a:endCxn id="98" idx="1"/>
          </p:cNvCxnSpPr>
          <p:nvPr/>
        </p:nvCxnSpPr>
        <p:spPr>
          <a:xfrm rot="16200000" flipH="1">
            <a:off x="1413139" y="6431183"/>
            <a:ext cx="347601" cy="1763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/>
          <p:nvPr/>
        </p:nvCxnSpPr>
        <p:spPr>
          <a:xfrm>
            <a:off x="1804907" y="6866183"/>
            <a:ext cx="2190" cy="1352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feld 117"/>
          <p:cNvSpPr txBox="1"/>
          <p:nvPr/>
        </p:nvSpPr>
        <p:spPr>
          <a:xfrm>
            <a:off x="1775217" y="7743507"/>
            <a:ext cx="914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Scen</a:t>
            </a:r>
            <a:r>
              <a:rPr lang="de-DE" sz="900" dirty="0" smtClean="0"/>
              <a:t> == </a:t>
            </a:r>
            <a:r>
              <a:rPr lang="de-DE" sz="900" dirty="0" err="1" smtClean="0"/>
              <a:t>scen</a:t>
            </a:r>
            <a:r>
              <a:rPr lang="de-DE" sz="900" baseline="-25000" dirty="0" err="1" smtClean="0"/>
              <a:t>max</a:t>
            </a:r>
            <a:endParaRPr lang="de-DE" sz="900" baseline="-25000" dirty="0"/>
          </a:p>
        </p:txBody>
      </p:sp>
      <p:sp>
        <p:nvSpPr>
          <p:cNvPr id="120" name="Textfeld 119"/>
          <p:cNvSpPr txBox="1"/>
          <p:nvPr/>
        </p:nvSpPr>
        <p:spPr>
          <a:xfrm>
            <a:off x="1682592" y="8225386"/>
            <a:ext cx="721672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 smtClean="0"/>
              <a:t>End </a:t>
            </a:r>
            <a:r>
              <a:rPr lang="de-DE" sz="1200" dirty="0" err="1" smtClean="0"/>
              <a:t>BiTZ</a:t>
            </a:r>
            <a:endParaRPr lang="de-DE" sz="1200" dirty="0"/>
          </a:p>
        </p:txBody>
      </p:sp>
      <p:cxnSp>
        <p:nvCxnSpPr>
          <p:cNvPr id="123" name="Gerade Verbindung mit Pfeil 122"/>
          <p:cNvCxnSpPr>
            <a:stCxn id="4" idx="3"/>
            <a:endCxn id="5" idx="1"/>
          </p:cNvCxnSpPr>
          <p:nvPr/>
        </p:nvCxnSpPr>
        <p:spPr>
          <a:xfrm>
            <a:off x="1520502" y="448667"/>
            <a:ext cx="3454170" cy="673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mit Pfeil 126"/>
          <p:cNvCxnSpPr>
            <a:stCxn id="11" idx="3"/>
            <a:endCxn id="12" idx="1"/>
          </p:cNvCxnSpPr>
          <p:nvPr/>
        </p:nvCxnSpPr>
        <p:spPr>
          <a:xfrm>
            <a:off x="4591616" y="1525590"/>
            <a:ext cx="379162" cy="9416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/>
          <p:cNvCxnSpPr>
            <a:stCxn id="15" idx="3"/>
            <a:endCxn id="16" idx="1"/>
          </p:cNvCxnSpPr>
          <p:nvPr/>
        </p:nvCxnSpPr>
        <p:spPr>
          <a:xfrm>
            <a:off x="2702185" y="3175506"/>
            <a:ext cx="2268321" cy="7667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1" name="Gerade Verbindung mit Pfeil 130"/>
          <p:cNvCxnSpPr>
            <a:stCxn id="24" idx="3"/>
            <a:endCxn id="25" idx="1"/>
          </p:cNvCxnSpPr>
          <p:nvPr/>
        </p:nvCxnSpPr>
        <p:spPr>
          <a:xfrm>
            <a:off x="2172962" y="3770425"/>
            <a:ext cx="2789346" cy="1226802"/>
          </a:xfrm>
          <a:prstGeom prst="bentConnector3">
            <a:avLst>
              <a:gd name="adj1" fmla="val 56917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Gerade Verbindung mit Pfeil 132"/>
          <p:cNvCxnSpPr>
            <a:stCxn id="17" idx="3"/>
            <a:endCxn id="40" idx="1"/>
          </p:cNvCxnSpPr>
          <p:nvPr/>
        </p:nvCxnSpPr>
        <p:spPr>
          <a:xfrm>
            <a:off x="2101898" y="4386960"/>
            <a:ext cx="896938" cy="1321545"/>
          </a:xfrm>
          <a:prstGeom prst="bentConnector3">
            <a:avLst>
              <a:gd name="adj1" fmla="val 84606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Gerade Verbindung mit Pfeil 134"/>
          <p:cNvCxnSpPr>
            <a:stCxn id="18" idx="3"/>
            <a:endCxn id="41" idx="1"/>
          </p:cNvCxnSpPr>
          <p:nvPr/>
        </p:nvCxnSpPr>
        <p:spPr>
          <a:xfrm>
            <a:off x="2195685" y="5003495"/>
            <a:ext cx="2766623" cy="2476837"/>
          </a:xfrm>
          <a:prstGeom prst="bentConnector3">
            <a:avLst>
              <a:gd name="adj1" fmla="val 22104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7" name="Gerade Verbindung mit Pfeil 136"/>
          <p:cNvCxnSpPr>
            <a:stCxn id="19" idx="3"/>
            <a:endCxn id="42" idx="1"/>
          </p:cNvCxnSpPr>
          <p:nvPr/>
        </p:nvCxnSpPr>
        <p:spPr>
          <a:xfrm>
            <a:off x="2377721" y="5620020"/>
            <a:ext cx="2584586" cy="3639245"/>
          </a:xfrm>
          <a:prstGeom prst="bentConnector3">
            <a:avLst>
              <a:gd name="adj1" fmla="val 13146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Gerade Verbindung mit Pfeil 138"/>
          <p:cNvCxnSpPr>
            <a:stCxn id="7" idx="3"/>
            <a:endCxn id="11" idx="1"/>
          </p:cNvCxnSpPr>
          <p:nvPr/>
        </p:nvCxnSpPr>
        <p:spPr>
          <a:xfrm flipV="1">
            <a:off x="2278260" y="1525590"/>
            <a:ext cx="4438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>
            <a:stCxn id="8" idx="3"/>
            <a:endCxn id="13" idx="1"/>
          </p:cNvCxnSpPr>
          <p:nvPr/>
        </p:nvCxnSpPr>
        <p:spPr>
          <a:xfrm flipV="1">
            <a:off x="1848077" y="2254119"/>
            <a:ext cx="872034" cy="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4954646" y="8207146"/>
            <a:ext cx="177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/>
              <a:t>Individual </a:t>
            </a:r>
            <a:r>
              <a:rPr lang="de-DE" sz="900" dirty="0" err="1" smtClean="0"/>
              <a:t>tries</a:t>
            </a:r>
            <a:r>
              <a:rPr lang="de-DE" sz="900" dirty="0" smtClean="0"/>
              <a:t> </a:t>
            </a:r>
            <a:r>
              <a:rPr lang="de-DE" sz="900" dirty="0" err="1" smtClean="0"/>
              <a:t>to</a:t>
            </a:r>
            <a:r>
              <a:rPr lang="de-DE" sz="900" dirty="0" smtClean="0"/>
              <a:t> find </a:t>
            </a:r>
            <a:r>
              <a:rPr lang="de-DE" sz="900" dirty="0" err="1" smtClean="0"/>
              <a:t>the</a:t>
            </a:r>
            <a:r>
              <a:rPr lang="de-DE" sz="900" dirty="0" smtClean="0"/>
              <a:t> </a:t>
            </a:r>
            <a:r>
              <a:rPr lang="de-DE" sz="900" dirty="0" err="1" smtClean="0"/>
              <a:t>most</a:t>
            </a:r>
            <a:r>
              <a:rPr lang="de-DE" sz="900" dirty="0" smtClean="0"/>
              <a:t> </a:t>
            </a:r>
            <a:r>
              <a:rPr lang="de-DE" sz="900" dirty="0" err="1" smtClean="0"/>
              <a:t>suitable</a:t>
            </a:r>
            <a:r>
              <a:rPr lang="de-DE" sz="900" dirty="0" smtClean="0"/>
              <a:t> </a:t>
            </a:r>
            <a:r>
              <a:rPr lang="de-DE" sz="900" dirty="0" err="1" smtClean="0"/>
              <a:t>cell</a:t>
            </a:r>
            <a:r>
              <a:rPr lang="de-DE" sz="900" dirty="0" smtClean="0"/>
              <a:t>; </a:t>
            </a:r>
            <a:r>
              <a:rPr lang="de-DE" sz="900" dirty="0" err="1" smtClean="0"/>
              <a:t>with</a:t>
            </a:r>
            <a:r>
              <a:rPr lang="de-DE" sz="900" dirty="0" smtClean="0"/>
              <a:t> </a:t>
            </a:r>
            <a:r>
              <a:rPr lang="de-DE" sz="900" dirty="0" err="1" smtClean="0"/>
              <a:t>increasing</a:t>
            </a:r>
            <a:r>
              <a:rPr lang="de-DE" sz="900" dirty="0" smtClean="0"/>
              <a:t> </a:t>
            </a:r>
            <a:r>
              <a:rPr lang="de-DE" sz="900" dirty="0" err="1" smtClean="0"/>
              <a:t>nb</a:t>
            </a:r>
            <a:r>
              <a:rPr lang="de-DE" sz="900" dirty="0" smtClean="0"/>
              <a:t> </a:t>
            </a:r>
            <a:r>
              <a:rPr lang="de-DE" sz="900" dirty="0" err="1" smtClean="0"/>
              <a:t>of</a:t>
            </a:r>
            <a:r>
              <a:rPr lang="de-DE" sz="900" dirty="0" smtClean="0"/>
              <a:t> </a:t>
            </a:r>
            <a:r>
              <a:rPr lang="de-DE" sz="900" dirty="0" err="1" smtClean="0"/>
              <a:t>attemps</a:t>
            </a:r>
            <a:r>
              <a:rPr lang="de-DE" sz="900" dirty="0" smtClean="0"/>
              <a:t>, a </a:t>
            </a:r>
            <a:r>
              <a:rPr lang="de-DE" sz="900" dirty="0" err="1" smtClean="0"/>
              <a:t>lower</a:t>
            </a:r>
            <a:r>
              <a:rPr lang="de-DE" sz="900" dirty="0" smtClean="0"/>
              <a:t> </a:t>
            </a:r>
            <a:r>
              <a:rPr lang="de-DE" sz="900" dirty="0" err="1" smtClean="0"/>
              <a:t>one</a:t>
            </a:r>
            <a:endParaRPr lang="de-DE" sz="900" dirty="0" smtClean="0"/>
          </a:p>
          <a:p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28579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32457" y="310167"/>
            <a:ext cx="1288045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 smtClean="0"/>
              <a:t>Read </a:t>
            </a:r>
            <a:r>
              <a:rPr lang="de-DE" sz="1200" dirty="0" err="1" smtClean="0"/>
              <a:t>scenario</a:t>
            </a:r>
            <a:r>
              <a:rPr lang="de-DE" sz="1200" dirty="0" smtClean="0"/>
              <a:t> </a:t>
            </a:r>
            <a:r>
              <a:rPr lang="de-DE" sz="1200" dirty="0" err="1" smtClean="0"/>
              <a:t>file</a:t>
            </a:r>
            <a:endParaRPr lang="de-DE" sz="1200" dirty="0"/>
          </a:p>
        </p:txBody>
      </p:sp>
      <p:sp>
        <p:nvSpPr>
          <p:cNvPr id="7" name="Textfeld 6"/>
          <p:cNvSpPr txBox="1"/>
          <p:nvPr/>
        </p:nvSpPr>
        <p:spPr>
          <a:xfrm>
            <a:off x="1986999" y="1327105"/>
            <a:ext cx="1364541" cy="276999"/>
          </a:xfrm>
          <a:prstGeom prst="rect">
            <a:avLst/>
          </a:prstGeom>
          <a:solidFill>
            <a:srgbClr val="2E75B6">
              <a:alpha val="8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 smtClean="0"/>
              <a:t>Initialize </a:t>
            </a:r>
            <a:r>
              <a:rPr lang="de-DE" sz="1200" dirty="0" err="1" smtClean="0"/>
              <a:t>landscape</a:t>
            </a:r>
            <a:endParaRPr lang="de-DE" sz="1200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2202090" y="1848136"/>
            <a:ext cx="934358" cy="276999"/>
          </a:xfrm>
          <a:prstGeom prst="rect">
            <a:avLst/>
          </a:prstGeom>
          <a:solidFill>
            <a:srgbClr val="2E75B6">
              <a:alpha val="8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 smtClean="0"/>
              <a:t>Initialize FTs</a:t>
            </a:r>
            <a:endParaRPr lang="de-DE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1125387" y="873042"/>
            <a:ext cx="1266437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 smtClean="0"/>
              <a:t>Initialize </a:t>
            </a:r>
            <a:r>
              <a:rPr lang="de-DE" sz="1200" dirty="0" err="1" smtClean="0"/>
              <a:t>scenario</a:t>
            </a:r>
            <a:endParaRPr lang="de-DE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2997401" y="2438658"/>
            <a:ext cx="1508884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200" dirty="0" smtClean="0"/>
              <a:t>Initialize </a:t>
            </a:r>
            <a:r>
              <a:rPr lang="de-DE" sz="1200" dirty="0" err="1" smtClean="0"/>
              <a:t>populations</a:t>
            </a:r>
            <a:endParaRPr lang="de-DE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3423645" y="3456812"/>
            <a:ext cx="656398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200" dirty="0"/>
              <a:t>G</a:t>
            </a:r>
            <a:r>
              <a:rPr lang="de-DE" sz="1200" dirty="0" smtClean="0"/>
              <a:t>rowth</a:t>
            </a:r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3375490" y="3928513"/>
            <a:ext cx="75270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200" dirty="0" err="1"/>
              <a:t>D</a:t>
            </a:r>
            <a:r>
              <a:rPr lang="de-DE" sz="1200" dirty="0" err="1" smtClean="0"/>
              <a:t>ispersal</a:t>
            </a:r>
            <a:endParaRPr lang="de-DE" sz="1200" dirty="0"/>
          </a:p>
        </p:txBody>
      </p:sp>
      <p:sp>
        <p:nvSpPr>
          <p:cNvPr id="19" name="Textfeld 18"/>
          <p:cNvSpPr txBox="1"/>
          <p:nvPr/>
        </p:nvSpPr>
        <p:spPr>
          <a:xfrm>
            <a:off x="3284472" y="4393861"/>
            <a:ext cx="934743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200" dirty="0" err="1"/>
              <a:t>D</a:t>
            </a:r>
            <a:r>
              <a:rPr lang="de-DE" sz="1200" dirty="0" err="1" smtClean="0"/>
              <a:t>isturbance</a:t>
            </a:r>
            <a:endParaRPr lang="de-DE" sz="12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36692" y="4859209"/>
            <a:ext cx="630301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200" dirty="0" smtClean="0"/>
              <a:t>Output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3388924" y="2962867"/>
            <a:ext cx="725840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200" dirty="0" err="1" smtClean="0"/>
              <a:t>Weather</a:t>
            </a:r>
            <a:endParaRPr lang="de-DE" sz="1200" dirty="0"/>
          </a:p>
        </p:txBody>
      </p:sp>
      <p:cxnSp>
        <p:nvCxnSpPr>
          <p:cNvPr id="46" name="Gewinkelte Verbindung 45"/>
          <p:cNvCxnSpPr>
            <a:stCxn id="4" idx="2"/>
            <a:endCxn id="10" idx="1"/>
          </p:cNvCxnSpPr>
          <p:nvPr/>
        </p:nvCxnSpPr>
        <p:spPr>
          <a:xfrm rot="16200000" flipH="1">
            <a:off x="788745" y="674900"/>
            <a:ext cx="424376" cy="2489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winkelte Verbindung 47"/>
          <p:cNvCxnSpPr>
            <a:stCxn id="10" idx="2"/>
            <a:endCxn id="7" idx="1"/>
          </p:cNvCxnSpPr>
          <p:nvPr/>
        </p:nvCxnSpPr>
        <p:spPr>
          <a:xfrm rot="16200000" flipH="1">
            <a:off x="1715020" y="1193626"/>
            <a:ext cx="315564" cy="2283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7" idx="2"/>
            <a:endCxn id="8" idx="0"/>
          </p:cNvCxnSpPr>
          <p:nvPr/>
        </p:nvCxnSpPr>
        <p:spPr>
          <a:xfrm flipH="1">
            <a:off x="2669269" y="1604104"/>
            <a:ext cx="1" cy="244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winkelte Verbindung 55"/>
          <p:cNvCxnSpPr>
            <a:stCxn id="8" idx="2"/>
            <a:endCxn id="15" idx="1"/>
          </p:cNvCxnSpPr>
          <p:nvPr/>
        </p:nvCxnSpPr>
        <p:spPr>
          <a:xfrm rot="16200000" flipH="1">
            <a:off x="2607324" y="2187080"/>
            <a:ext cx="452023" cy="3281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2600767" y="4722606"/>
            <a:ext cx="8483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/>
              <a:t>Year = </a:t>
            </a:r>
            <a:r>
              <a:rPr lang="de-DE" sz="900" dirty="0" err="1" smtClean="0"/>
              <a:t>year</a:t>
            </a:r>
            <a:r>
              <a:rPr lang="de-DE" sz="900" dirty="0" smtClean="0"/>
              <a:t> +1</a:t>
            </a:r>
            <a:endParaRPr lang="de-DE" sz="900" dirty="0"/>
          </a:p>
        </p:txBody>
      </p:sp>
      <p:sp>
        <p:nvSpPr>
          <p:cNvPr id="86" name="Textfeld 85"/>
          <p:cNvSpPr txBox="1"/>
          <p:nvPr/>
        </p:nvSpPr>
        <p:spPr>
          <a:xfrm>
            <a:off x="3713721" y="5180720"/>
            <a:ext cx="726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year</a:t>
            </a:r>
            <a:r>
              <a:rPr lang="de-DE" sz="900" dirty="0" smtClean="0"/>
              <a:t> == </a:t>
            </a:r>
            <a:r>
              <a:rPr lang="de-DE" sz="900" dirty="0" err="1" smtClean="0"/>
              <a:t>t</a:t>
            </a:r>
            <a:r>
              <a:rPr lang="de-DE" sz="900" baseline="-25000" dirty="0" err="1" smtClean="0"/>
              <a:t>max</a:t>
            </a:r>
            <a:endParaRPr lang="de-DE" sz="900" baseline="-25000" dirty="0"/>
          </a:p>
        </p:txBody>
      </p:sp>
      <p:sp>
        <p:nvSpPr>
          <p:cNvPr id="87" name="Textfeld 86"/>
          <p:cNvSpPr txBox="1"/>
          <p:nvPr/>
        </p:nvSpPr>
        <p:spPr>
          <a:xfrm>
            <a:off x="2575271" y="5536737"/>
            <a:ext cx="8002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/>
              <a:t>Rep = </a:t>
            </a:r>
            <a:r>
              <a:rPr lang="de-DE" sz="900" dirty="0" err="1" smtClean="0"/>
              <a:t>rep</a:t>
            </a:r>
            <a:r>
              <a:rPr lang="de-DE" sz="900" dirty="0" smtClean="0"/>
              <a:t> + 1</a:t>
            </a:r>
            <a:endParaRPr lang="de-DE" sz="900" dirty="0"/>
          </a:p>
        </p:txBody>
      </p:sp>
      <p:cxnSp>
        <p:nvCxnSpPr>
          <p:cNvPr id="93" name="Gewinkelte Verbindung 92"/>
          <p:cNvCxnSpPr>
            <a:stCxn id="98" idx="2"/>
            <a:endCxn id="10" idx="1"/>
          </p:cNvCxnSpPr>
          <p:nvPr/>
        </p:nvCxnSpPr>
        <p:spPr>
          <a:xfrm rot="5400000" flipH="1">
            <a:off x="755596" y="1381333"/>
            <a:ext cx="4523353" cy="3783772"/>
          </a:xfrm>
          <a:prstGeom prst="bentConnector4">
            <a:avLst>
              <a:gd name="adj1" fmla="val -12871"/>
              <a:gd name="adj2" fmla="val 1218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3994406" y="5871503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Scen</a:t>
            </a:r>
            <a:r>
              <a:rPr lang="de-DE" sz="900" dirty="0" smtClean="0"/>
              <a:t> = </a:t>
            </a:r>
            <a:r>
              <a:rPr lang="de-DE" sz="900" dirty="0" err="1" smtClean="0"/>
              <a:t>scen</a:t>
            </a:r>
            <a:r>
              <a:rPr lang="de-DE" sz="900" dirty="0" smtClean="0"/>
              <a:t> + 1</a:t>
            </a:r>
            <a:endParaRPr lang="de-DE" sz="900" dirty="0"/>
          </a:p>
        </p:txBody>
      </p:sp>
      <p:sp>
        <p:nvSpPr>
          <p:cNvPr id="97" name="Textfeld 96"/>
          <p:cNvSpPr txBox="1"/>
          <p:nvPr/>
        </p:nvSpPr>
        <p:spPr>
          <a:xfrm>
            <a:off x="4909159" y="5827077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rep</a:t>
            </a:r>
            <a:r>
              <a:rPr lang="de-DE" sz="900" dirty="0" smtClean="0"/>
              <a:t> == </a:t>
            </a:r>
            <a:r>
              <a:rPr lang="de-DE" sz="900" dirty="0" err="1" smtClean="0"/>
              <a:t>rep</a:t>
            </a:r>
            <a:r>
              <a:rPr lang="de-DE" sz="900" baseline="-25000" dirty="0" err="1" smtClean="0"/>
              <a:t>max</a:t>
            </a:r>
            <a:endParaRPr lang="de-DE" sz="900" baseline="-25000" dirty="0"/>
          </a:p>
        </p:txBody>
      </p:sp>
      <p:sp>
        <p:nvSpPr>
          <p:cNvPr id="98" name="Textfeld 97"/>
          <p:cNvSpPr txBox="1"/>
          <p:nvPr/>
        </p:nvSpPr>
        <p:spPr>
          <a:xfrm>
            <a:off x="4402080" y="5257896"/>
            <a:ext cx="1014158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200" dirty="0" smtClean="0"/>
              <a:t>Write </a:t>
            </a:r>
            <a:r>
              <a:rPr lang="de-DE" sz="1200" dirty="0" err="1" smtClean="0"/>
              <a:t>output</a:t>
            </a:r>
            <a:endParaRPr lang="de-DE" sz="1200" dirty="0"/>
          </a:p>
        </p:txBody>
      </p:sp>
      <p:cxnSp>
        <p:nvCxnSpPr>
          <p:cNvPr id="111" name="Gewinkelte Verbindung 110"/>
          <p:cNvCxnSpPr>
            <a:stCxn id="20" idx="2"/>
            <a:endCxn id="98" idx="1"/>
          </p:cNvCxnSpPr>
          <p:nvPr/>
        </p:nvCxnSpPr>
        <p:spPr>
          <a:xfrm rot="16200000" flipH="1">
            <a:off x="3946867" y="4941183"/>
            <a:ext cx="260188" cy="6502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>
            <a:stCxn id="98" idx="2"/>
            <a:endCxn id="120" idx="0"/>
          </p:cNvCxnSpPr>
          <p:nvPr/>
        </p:nvCxnSpPr>
        <p:spPr>
          <a:xfrm>
            <a:off x="4909159" y="5534895"/>
            <a:ext cx="0" cy="114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feld 117"/>
          <p:cNvSpPr txBox="1"/>
          <p:nvPr/>
        </p:nvSpPr>
        <p:spPr>
          <a:xfrm>
            <a:off x="4885997" y="6409783"/>
            <a:ext cx="914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Scen</a:t>
            </a:r>
            <a:r>
              <a:rPr lang="de-DE" sz="900" dirty="0" smtClean="0"/>
              <a:t> == </a:t>
            </a:r>
            <a:r>
              <a:rPr lang="de-DE" sz="900" dirty="0" err="1" smtClean="0"/>
              <a:t>scen</a:t>
            </a:r>
            <a:r>
              <a:rPr lang="de-DE" sz="900" baseline="-25000" dirty="0" err="1" smtClean="0"/>
              <a:t>max</a:t>
            </a:r>
            <a:endParaRPr lang="de-DE" sz="900" baseline="-25000" dirty="0"/>
          </a:p>
        </p:txBody>
      </p:sp>
      <p:sp>
        <p:nvSpPr>
          <p:cNvPr id="120" name="Textfeld 119"/>
          <p:cNvSpPr txBox="1"/>
          <p:nvPr/>
        </p:nvSpPr>
        <p:spPr>
          <a:xfrm>
            <a:off x="4548323" y="6677808"/>
            <a:ext cx="721672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 smtClean="0"/>
              <a:t>End </a:t>
            </a:r>
            <a:r>
              <a:rPr lang="de-DE" sz="1200" dirty="0" err="1" smtClean="0"/>
              <a:t>BiTZ</a:t>
            </a:r>
            <a:endParaRPr lang="de-DE" sz="1200" dirty="0"/>
          </a:p>
        </p:txBody>
      </p:sp>
      <p:cxnSp>
        <p:nvCxnSpPr>
          <p:cNvPr id="84" name="Gerade Verbindung mit Pfeil 83"/>
          <p:cNvCxnSpPr>
            <a:stCxn id="15" idx="2"/>
            <a:endCxn id="24" idx="0"/>
          </p:cNvCxnSpPr>
          <p:nvPr/>
        </p:nvCxnSpPr>
        <p:spPr>
          <a:xfrm>
            <a:off x="3751843" y="2715657"/>
            <a:ext cx="1" cy="24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24" idx="2"/>
            <a:endCxn id="17" idx="0"/>
          </p:cNvCxnSpPr>
          <p:nvPr/>
        </p:nvCxnSpPr>
        <p:spPr>
          <a:xfrm>
            <a:off x="3751844" y="3239866"/>
            <a:ext cx="0" cy="21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>
            <a:stCxn id="17" idx="2"/>
            <a:endCxn id="18" idx="0"/>
          </p:cNvCxnSpPr>
          <p:nvPr/>
        </p:nvCxnSpPr>
        <p:spPr>
          <a:xfrm>
            <a:off x="3751844" y="3733811"/>
            <a:ext cx="0" cy="194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18" idx="2"/>
            <a:endCxn id="19" idx="0"/>
          </p:cNvCxnSpPr>
          <p:nvPr/>
        </p:nvCxnSpPr>
        <p:spPr>
          <a:xfrm>
            <a:off x="3751844" y="4205512"/>
            <a:ext cx="0" cy="18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stCxn id="19" idx="2"/>
            <a:endCxn id="20" idx="0"/>
          </p:cNvCxnSpPr>
          <p:nvPr/>
        </p:nvCxnSpPr>
        <p:spPr>
          <a:xfrm flipH="1">
            <a:off x="3751843" y="4670860"/>
            <a:ext cx="1" cy="18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Gewinkelte Verbindung 105"/>
          <p:cNvCxnSpPr>
            <a:stCxn id="20" idx="1"/>
            <a:endCxn id="24" idx="1"/>
          </p:cNvCxnSpPr>
          <p:nvPr/>
        </p:nvCxnSpPr>
        <p:spPr>
          <a:xfrm rot="10800000">
            <a:off x="3388924" y="3101367"/>
            <a:ext cx="47768" cy="1896342"/>
          </a:xfrm>
          <a:prstGeom prst="bentConnector3">
            <a:avLst>
              <a:gd name="adj1" fmla="val 18547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winkelte Verbindung 118"/>
          <p:cNvCxnSpPr>
            <a:stCxn id="98" idx="2"/>
            <a:endCxn id="15" idx="1"/>
          </p:cNvCxnSpPr>
          <p:nvPr/>
        </p:nvCxnSpPr>
        <p:spPr>
          <a:xfrm rot="5400000" flipH="1">
            <a:off x="2474411" y="3100148"/>
            <a:ext cx="2957737" cy="1911758"/>
          </a:xfrm>
          <a:prstGeom prst="bentConnector4">
            <a:avLst>
              <a:gd name="adj1" fmla="val -7729"/>
              <a:gd name="adj2" fmla="val 1349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495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294</Words>
  <Application>Microsoft Office PowerPoint</Application>
  <PresentationFormat>A4-Papier (210x297 mm)</PresentationFormat>
  <Paragraphs>74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jette reeg</dc:creator>
  <cp:lastModifiedBy>jette reeg</cp:lastModifiedBy>
  <cp:revision>18</cp:revision>
  <cp:lastPrinted>2020-01-23T12:48:29Z</cp:lastPrinted>
  <dcterms:created xsi:type="dcterms:W3CDTF">2020-01-22T07:25:40Z</dcterms:created>
  <dcterms:modified xsi:type="dcterms:W3CDTF">2020-03-24T11:01:34Z</dcterms:modified>
</cp:coreProperties>
</file>