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9DC3E6"/>
    <a:srgbClr val="2E75B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0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9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89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46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4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7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33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4A9C-1375-4CE9-B20F-B0D332DBA49C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9E79-C7F2-4F71-9334-524AB631A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2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/>
          <p:cNvSpPr/>
          <p:nvPr/>
        </p:nvSpPr>
        <p:spPr>
          <a:xfrm>
            <a:off x="4962307" y="8780169"/>
            <a:ext cx="1754027" cy="958191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4962308" y="6235116"/>
            <a:ext cx="1767973" cy="2490432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2998836" y="5230486"/>
            <a:ext cx="3735621" cy="956037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32457" y="310167"/>
            <a:ext cx="128804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Read </a:t>
            </a:r>
            <a:r>
              <a:rPr lang="de-DE" sz="1200" dirty="0" err="1"/>
              <a:t>scenario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endParaRPr lang="de-DE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4974672" y="176169"/>
            <a:ext cx="1741662" cy="1892826"/>
          </a:xfrm>
          <a:prstGeom prst="rect">
            <a:avLst/>
          </a:prstGeom>
          <a:solidFill>
            <a:srgbClr val="1F4E79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900" dirty="0"/>
              <a:t>Scenario </a:t>
            </a:r>
            <a:r>
              <a:rPr lang="de-DE" sz="900" dirty="0" err="1"/>
              <a:t>number</a:t>
            </a:r>
            <a:endParaRPr lang="de-DE" sz="900" dirty="0"/>
          </a:p>
          <a:p>
            <a:r>
              <a:rPr lang="de-DE" sz="900" dirty="0"/>
              <a:t>Name FT </a:t>
            </a:r>
            <a:r>
              <a:rPr lang="de-DE" sz="900" dirty="0" err="1"/>
              <a:t>file</a:t>
            </a:r>
            <a:endParaRPr lang="de-DE" sz="900" dirty="0"/>
          </a:p>
          <a:p>
            <a:r>
              <a:rPr lang="de-DE" sz="900" dirty="0"/>
              <a:t>Name </a:t>
            </a:r>
            <a:r>
              <a:rPr lang="de-DE" sz="900" dirty="0" err="1"/>
              <a:t>Landscape</a:t>
            </a:r>
            <a:r>
              <a:rPr lang="de-DE" sz="900" dirty="0"/>
              <a:t> </a:t>
            </a:r>
            <a:r>
              <a:rPr lang="de-DE" sz="900" dirty="0" err="1"/>
              <a:t>patch</a:t>
            </a:r>
            <a:r>
              <a:rPr lang="de-DE" sz="900" dirty="0"/>
              <a:t> </a:t>
            </a:r>
            <a:r>
              <a:rPr lang="de-DE" sz="900" dirty="0" err="1"/>
              <a:t>file</a:t>
            </a:r>
            <a:endParaRPr lang="de-DE" sz="900" dirty="0"/>
          </a:p>
          <a:p>
            <a:r>
              <a:rPr lang="de-DE" sz="900" dirty="0"/>
              <a:t>Name </a:t>
            </a:r>
            <a:r>
              <a:rPr lang="de-DE" sz="900" dirty="0" err="1"/>
              <a:t>patch</a:t>
            </a:r>
            <a:r>
              <a:rPr lang="de-DE" sz="900" dirty="0"/>
              <a:t> </a:t>
            </a:r>
            <a:r>
              <a:rPr lang="de-DE" sz="900" dirty="0" err="1"/>
              <a:t>definition</a:t>
            </a:r>
            <a:r>
              <a:rPr lang="de-DE" sz="900" dirty="0"/>
              <a:t> </a:t>
            </a:r>
            <a:r>
              <a:rPr lang="de-DE" sz="900" dirty="0" err="1"/>
              <a:t>file</a:t>
            </a:r>
            <a:endParaRPr lang="de-DE" sz="900" dirty="0"/>
          </a:p>
          <a:p>
            <a:r>
              <a:rPr lang="de-DE" sz="900" dirty="0"/>
              <a:t>Name </a:t>
            </a:r>
            <a:r>
              <a:rPr lang="de-DE" sz="900" dirty="0" err="1"/>
              <a:t>nest</a:t>
            </a:r>
            <a:r>
              <a:rPr lang="de-DE" sz="900" dirty="0"/>
              <a:t> </a:t>
            </a:r>
            <a:r>
              <a:rPr lang="de-DE" sz="900" dirty="0" err="1"/>
              <a:t>suitability</a:t>
            </a:r>
            <a:r>
              <a:rPr lang="de-DE" sz="900" dirty="0"/>
              <a:t> </a:t>
            </a:r>
            <a:r>
              <a:rPr lang="de-DE" sz="900" dirty="0" err="1"/>
              <a:t>file</a:t>
            </a:r>
            <a:endParaRPr lang="de-DE" sz="900" dirty="0"/>
          </a:p>
          <a:p>
            <a:r>
              <a:rPr lang="de-DE" sz="900" dirty="0"/>
              <a:t>Name </a:t>
            </a:r>
            <a:r>
              <a:rPr lang="de-DE" sz="900" dirty="0" err="1"/>
              <a:t>forage</a:t>
            </a:r>
            <a:r>
              <a:rPr lang="de-DE" sz="900" dirty="0"/>
              <a:t> </a:t>
            </a:r>
            <a:r>
              <a:rPr lang="de-DE" sz="900" dirty="0" err="1"/>
              <a:t>suitability</a:t>
            </a:r>
            <a:r>
              <a:rPr lang="de-DE" sz="900" dirty="0"/>
              <a:t> </a:t>
            </a:r>
            <a:r>
              <a:rPr lang="de-DE" sz="900" dirty="0" err="1"/>
              <a:t>file</a:t>
            </a:r>
            <a:endParaRPr lang="de-DE" sz="900" dirty="0"/>
          </a:p>
          <a:p>
            <a:r>
              <a:rPr lang="de-DE" sz="900" dirty="0" err="1"/>
              <a:t>Number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repetitions</a:t>
            </a:r>
            <a:endParaRPr lang="de-DE" sz="900" dirty="0"/>
          </a:p>
          <a:p>
            <a:r>
              <a:rPr lang="de-DE" sz="900" dirty="0" err="1"/>
              <a:t>Number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years</a:t>
            </a:r>
            <a:endParaRPr lang="de-DE" sz="900" dirty="0"/>
          </a:p>
          <a:p>
            <a:r>
              <a:rPr lang="de-DE" sz="900" dirty="0" err="1"/>
              <a:t>Number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x-</a:t>
            </a:r>
            <a:r>
              <a:rPr lang="de-DE" sz="900" dirty="0" err="1"/>
              <a:t>cells</a:t>
            </a:r>
            <a:endParaRPr lang="de-DE" sz="900" dirty="0"/>
          </a:p>
          <a:p>
            <a:r>
              <a:rPr lang="de-DE" sz="900" dirty="0" err="1"/>
              <a:t>Number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y-</a:t>
            </a:r>
            <a:r>
              <a:rPr lang="de-DE" sz="900" dirty="0" err="1"/>
              <a:t>cells</a:t>
            </a:r>
            <a:endParaRPr lang="de-DE" sz="900" dirty="0"/>
          </a:p>
          <a:p>
            <a:r>
              <a:rPr lang="de-DE" sz="900" dirty="0" err="1"/>
              <a:t>Number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land</a:t>
            </a:r>
            <a:r>
              <a:rPr lang="de-DE" sz="900" dirty="0"/>
              <a:t> </a:t>
            </a:r>
            <a:r>
              <a:rPr lang="de-DE" sz="900" dirty="0" err="1"/>
              <a:t>use</a:t>
            </a:r>
            <a:r>
              <a:rPr lang="de-DE" sz="900" dirty="0"/>
              <a:t> </a:t>
            </a:r>
            <a:r>
              <a:rPr lang="de-DE" sz="900" dirty="0" err="1"/>
              <a:t>classes</a:t>
            </a:r>
            <a:endParaRPr lang="de-DE" sz="900" dirty="0"/>
          </a:p>
          <a:p>
            <a:r>
              <a:rPr lang="de-DE" sz="900" dirty="0"/>
              <a:t>Transition </a:t>
            </a:r>
            <a:r>
              <a:rPr lang="de-DE" sz="900" dirty="0" err="1"/>
              <a:t>zone</a:t>
            </a:r>
            <a:r>
              <a:rPr lang="de-DE" sz="900" dirty="0"/>
              <a:t> </a:t>
            </a:r>
            <a:r>
              <a:rPr lang="de-DE" sz="900" dirty="0" err="1"/>
              <a:t>width</a:t>
            </a:r>
            <a:endParaRPr lang="de-DE" sz="900" dirty="0"/>
          </a:p>
          <a:p>
            <a:r>
              <a:rPr lang="de-DE" sz="900" dirty="0" err="1"/>
              <a:t>Probability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disturbances</a:t>
            </a:r>
            <a:endParaRPr lang="de-DE" sz="900" dirty="0"/>
          </a:p>
        </p:txBody>
      </p:sp>
      <p:sp>
        <p:nvSpPr>
          <p:cNvPr id="7" name="Textfeld 6"/>
          <p:cNvSpPr txBox="1"/>
          <p:nvPr/>
        </p:nvSpPr>
        <p:spPr>
          <a:xfrm>
            <a:off x="913719" y="1387091"/>
            <a:ext cx="1364541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Initialize </a:t>
            </a:r>
            <a:r>
              <a:rPr lang="de-DE" sz="1200" dirty="0" err="1"/>
              <a:t>landscape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913719" y="2120510"/>
            <a:ext cx="934358" cy="276999"/>
          </a:xfrm>
          <a:prstGeom prst="rect">
            <a:avLst/>
          </a:prstGeom>
          <a:solidFill>
            <a:srgbClr val="2E75B6">
              <a:alpha val="8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Initialize FTs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2726" y="921800"/>
            <a:ext cx="1266437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Initialize </a:t>
            </a:r>
            <a:r>
              <a:rPr lang="de-DE" sz="1200" dirty="0" err="1"/>
              <a:t>scenario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722065" y="1202424"/>
            <a:ext cx="1869551" cy="646331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Read </a:t>
            </a:r>
            <a:r>
              <a:rPr lang="de-DE" sz="1200" dirty="0" err="1"/>
              <a:t>patch</a:t>
            </a:r>
            <a:r>
              <a:rPr lang="de-DE" sz="1200" dirty="0"/>
              <a:t> </a:t>
            </a:r>
            <a:r>
              <a:rPr lang="de-DE" sz="1200" dirty="0" err="1"/>
              <a:t>definition</a:t>
            </a:r>
            <a:endParaRPr lang="de-DE" sz="1200" dirty="0"/>
          </a:p>
          <a:p>
            <a:r>
              <a:rPr lang="de-DE" sz="1200" dirty="0"/>
              <a:t>Read </a:t>
            </a:r>
            <a:r>
              <a:rPr lang="de-DE" sz="1200" dirty="0" err="1"/>
              <a:t>landscape</a:t>
            </a:r>
            <a:endParaRPr lang="de-DE" sz="1200" dirty="0"/>
          </a:p>
          <a:p>
            <a:r>
              <a:rPr lang="de-DE" sz="1200" dirty="0" err="1"/>
              <a:t>Define</a:t>
            </a:r>
            <a:r>
              <a:rPr lang="de-DE" sz="1200" dirty="0"/>
              <a:t> </a:t>
            </a:r>
            <a:r>
              <a:rPr lang="de-DE" sz="1200" dirty="0" err="1"/>
              <a:t>transition</a:t>
            </a:r>
            <a:r>
              <a:rPr lang="de-DE" sz="1200" dirty="0"/>
              <a:t> </a:t>
            </a:r>
            <a:r>
              <a:rPr lang="de-DE" sz="1200" dirty="0" err="1"/>
              <a:t>zone</a:t>
            </a:r>
            <a:r>
              <a:rPr lang="de-DE" sz="1200" dirty="0"/>
              <a:t> </a:t>
            </a:r>
            <a:r>
              <a:rPr lang="de-DE" sz="1200" dirty="0" err="1"/>
              <a:t>cells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970778" y="2144087"/>
            <a:ext cx="1745556" cy="646331"/>
          </a:xfrm>
          <a:prstGeom prst="rect">
            <a:avLst/>
          </a:prstGeom>
          <a:solidFill>
            <a:srgbClr val="2E75B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900" dirty="0" err="1"/>
              <a:t>For</a:t>
            </a:r>
            <a:r>
              <a:rPr lang="de-DE" sz="900" dirty="0"/>
              <a:t> </a:t>
            </a:r>
            <a:r>
              <a:rPr lang="de-DE" sz="900" dirty="0" err="1"/>
              <a:t>arable</a:t>
            </a:r>
            <a:r>
              <a:rPr lang="de-DE" sz="900" dirty="0"/>
              <a:t> </a:t>
            </a:r>
            <a:r>
              <a:rPr lang="de-DE" sz="900" dirty="0" err="1"/>
              <a:t>cells</a:t>
            </a:r>
            <a:r>
              <a:rPr lang="de-DE" sz="900" dirty="0"/>
              <a:t>: </a:t>
            </a:r>
            <a:r>
              <a:rPr lang="de-DE" sz="900" dirty="0" err="1"/>
              <a:t>if</a:t>
            </a:r>
            <a:r>
              <a:rPr lang="de-DE" sz="900" dirty="0"/>
              <a:t> </a:t>
            </a:r>
            <a:r>
              <a:rPr lang="de-DE" sz="900" dirty="0" err="1"/>
              <a:t>neighbouring</a:t>
            </a:r>
            <a:r>
              <a:rPr lang="de-DE" sz="900" dirty="0"/>
              <a:t> </a:t>
            </a:r>
            <a:r>
              <a:rPr lang="de-DE" sz="900" dirty="0" err="1"/>
              <a:t>cells</a:t>
            </a:r>
            <a:r>
              <a:rPr lang="de-DE" sz="900" dirty="0"/>
              <a:t> </a:t>
            </a:r>
            <a:r>
              <a:rPr lang="de-DE" sz="900" dirty="0" err="1"/>
              <a:t>within</a:t>
            </a:r>
            <a:r>
              <a:rPr lang="de-DE" sz="900" dirty="0"/>
              <a:t> +-TZ </a:t>
            </a:r>
            <a:r>
              <a:rPr lang="de-DE" sz="900" dirty="0" err="1"/>
              <a:t>width</a:t>
            </a:r>
            <a:r>
              <a:rPr lang="de-DE" sz="900" dirty="0"/>
              <a:t> </a:t>
            </a:r>
            <a:r>
              <a:rPr lang="de-DE" sz="900" dirty="0" err="1"/>
              <a:t>and</a:t>
            </a:r>
            <a:r>
              <a:rPr lang="de-DE" sz="900" dirty="0"/>
              <a:t> </a:t>
            </a:r>
            <a:r>
              <a:rPr lang="de-DE" sz="900" dirty="0" err="1"/>
              <a:t>lu</a:t>
            </a:r>
            <a:r>
              <a:rPr lang="de-DE" sz="900" dirty="0"/>
              <a:t> </a:t>
            </a:r>
            <a:r>
              <a:rPr lang="de-DE" sz="900" dirty="0" err="1"/>
              <a:t>class</a:t>
            </a:r>
            <a:r>
              <a:rPr lang="de-DE" sz="900" dirty="0"/>
              <a:t> </a:t>
            </a:r>
            <a:r>
              <a:rPr lang="de-DE" sz="900" dirty="0" err="1"/>
              <a:t>either</a:t>
            </a:r>
            <a:r>
              <a:rPr lang="de-DE" sz="900" dirty="0"/>
              <a:t> </a:t>
            </a:r>
            <a:r>
              <a:rPr lang="de-DE" sz="900" dirty="0" err="1"/>
              <a:t>forest</a:t>
            </a:r>
            <a:r>
              <a:rPr lang="de-DE" sz="900" dirty="0"/>
              <a:t> </a:t>
            </a:r>
            <a:r>
              <a:rPr lang="de-DE" sz="900" dirty="0" err="1"/>
              <a:t>or</a:t>
            </a:r>
            <a:r>
              <a:rPr lang="de-DE" sz="900" dirty="0"/>
              <a:t> </a:t>
            </a:r>
            <a:r>
              <a:rPr lang="de-DE" sz="900" dirty="0" err="1"/>
              <a:t>grassland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marked</a:t>
            </a:r>
            <a:r>
              <a:rPr lang="de-DE" sz="900" dirty="0"/>
              <a:t> </a:t>
            </a:r>
            <a:r>
              <a:rPr lang="de-DE" sz="900" dirty="0" err="1"/>
              <a:t>as</a:t>
            </a:r>
            <a:r>
              <a:rPr lang="de-DE" sz="900" dirty="0"/>
              <a:t> TZ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720111" y="1930953"/>
            <a:ext cx="1568699" cy="646331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Read FT </a:t>
            </a:r>
            <a:r>
              <a:rPr lang="de-DE" sz="1200" dirty="0" err="1"/>
              <a:t>definition</a:t>
            </a:r>
            <a:endParaRPr lang="de-DE" sz="1200" dirty="0"/>
          </a:p>
          <a:p>
            <a:r>
              <a:rPr lang="de-DE" sz="1200" dirty="0"/>
              <a:t>Read </a:t>
            </a:r>
            <a:r>
              <a:rPr lang="de-DE" sz="1200" dirty="0" err="1"/>
              <a:t>nest</a:t>
            </a:r>
            <a:r>
              <a:rPr lang="de-DE" sz="1200" dirty="0"/>
              <a:t> </a:t>
            </a:r>
            <a:r>
              <a:rPr lang="de-DE" sz="1200" dirty="0" err="1"/>
              <a:t>suitability</a:t>
            </a:r>
            <a:endParaRPr lang="de-DE" sz="1200" dirty="0"/>
          </a:p>
          <a:p>
            <a:r>
              <a:rPr lang="de-DE" sz="1200" dirty="0"/>
              <a:t>Read </a:t>
            </a:r>
            <a:r>
              <a:rPr lang="de-DE" sz="1200" dirty="0" err="1"/>
              <a:t>forage</a:t>
            </a:r>
            <a:r>
              <a:rPr lang="de-DE" sz="1200" dirty="0"/>
              <a:t> </a:t>
            </a:r>
            <a:r>
              <a:rPr lang="de-DE" sz="1200" dirty="0" err="1"/>
              <a:t>suitability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193301" y="3037006"/>
            <a:ext cx="150888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Initialize </a:t>
            </a:r>
            <a:r>
              <a:rPr lang="de-DE" sz="1200" dirty="0" err="1"/>
              <a:t>populations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4970506" y="3134389"/>
            <a:ext cx="1745828" cy="1615827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</a:rPr>
              <a:t>1000 </a:t>
            </a:r>
            <a:r>
              <a:rPr lang="de-DE" sz="900" dirty="0" err="1">
                <a:solidFill>
                  <a:schemeClr val="tx1"/>
                </a:solidFill>
              </a:rPr>
              <a:t>populations</a:t>
            </a:r>
            <a:r>
              <a:rPr lang="de-DE" sz="900" dirty="0">
                <a:solidFill>
                  <a:schemeClr val="tx1"/>
                </a:solidFill>
              </a:rPr>
              <a:t>/FT </a:t>
            </a:r>
            <a:r>
              <a:rPr lang="de-DE" sz="900" dirty="0" err="1">
                <a:solidFill>
                  <a:schemeClr val="tx1"/>
                </a:solidFill>
              </a:rPr>
              <a:t>with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random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start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size</a:t>
            </a:r>
            <a:r>
              <a:rPr lang="de-DE" sz="900" dirty="0">
                <a:solidFill>
                  <a:schemeClr val="tx1"/>
                </a:solidFill>
              </a:rPr>
              <a:t> [1-10]</a:t>
            </a:r>
          </a:p>
          <a:p>
            <a:r>
              <a:rPr lang="de-DE" sz="900" dirty="0" err="1">
                <a:solidFill>
                  <a:schemeClr val="tx1"/>
                </a:solidFill>
              </a:rPr>
              <a:t>Multiplied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by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nest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capacity</a:t>
            </a:r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 err="1">
                <a:solidFill>
                  <a:schemeClr val="tx1"/>
                </a:solidFill>
              </a:rPr>
              <a:t>if</a:t>
            </a:r>
            <a:r>
              <a:rPr lang="de-DE" sz="900" dirty="0">
                <a:solidFill>
                  <a:schemeClr val="tx1"/>
                </a:solidFill>
              </a:rPr>
              <a:t>  </a:t>
            </a:r>
            <a:r>
              <a:rPr lang="de-DE" sz="900" dirty="0" err="1">
                <a:solidFill>
                  <a:schemeClr val="tx1"/>
                </a:solidFill>
              </a:rPr>
              <a:t>cell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is</a:t>
            </a:r>
            <a:r>
              <a:rPr lang="de-DE" sz="900" dirty="0">
                <a:solidFill>
                  <a:schemeClr val="tx1"/>
                </a:solidFill>
              </a:rPr>
              <a:t> TZ 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set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trans_effect</a:t>
            </a:r>
            <a:endParaRPr lang="de-DE" sz="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depend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on LU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suitability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maximal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nest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in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range</a:t>
            </a:r>
            <a:endParaRPr lang="de-DE" sz="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Define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resource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capacity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depend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on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foraging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distance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and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LU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forage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suitability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 + </a:t>
            </a:r>
            <a:r>
              <a:rPr lang="de-DE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trans_effect</a:t>
            </a:r>
            <a:r>
              <a:rPr lang="de-DE" sz="9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445500" y="4248460"/>
            <a:ext cx="65639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Growth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442978" y="4864995"/>
            <a:ext cx="75270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/>
              <a:t>Dispersal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442978" y="5481520"/>
            <a:ext cx="9347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/>
              <a:t>Disturbance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442010" y="6068535"/>
            <a:ext cx="630301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Output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974672" y="5231090"/>
            <a:ext cx="1459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900" dirty="0"/>
          </a:p>
        </p:txBody>
      </p:sp>
      <p:sp>
        <p:nvSpPr>
          <p:cNvPr id="24" name="Textfeld 23"/>
          <p:cNvSpPr txBox="1"/>
          <p:nvPr/>
        </p:nvSpPr>
        <p:spPr>
          <a:xfrm>
            <a:off x="1447122" y="3631925"/>
            <a:ext cx="725840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 err="1"/>
              <a:t>Weather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4962308" y="4812561"/>
            <a:ext cx="1754026" cy="369332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1"/>
                </a:solidFill>
              </a:rPr>
              <a:t>Normal </a:t>
            </a:r>
            <a:r>
              <a:rPr lang="de-DE" sz="900" dirty="0" err="1">
                <a:solidFill>
                  <a:schemeClr val="tx1"/>
                </a:solidFill>
              </a:rPr>
              <a:t>distributed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random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number</a:t>
            </a:r>
            <a:r>
              <a:rPr lang="de-DE" sz="900" dirty="0">
                <a:solidFill>
                  <a:schemeClr val="tx1"/>
                </a:solidFill>
              </a:rPr>
              <a:t> (1+rnorm(0.0,0.15))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985031" y="581792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C: </a:t>
            </a:r>
            <a:r>
              <a:rPr lang="de-DE" sz="900" dirty="0" err="1"/>
              <a:t>sum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c</a:t>
            </a:r>
          </a:p>
          <a:p>
            <a:r>
              <a:rPr lang="de-DE" sz="900" dirty="0"/>
              <a:t>K: </a:t>
            </a:r>
            <a:r>
              <a:rPr lang="de-DE" sz="900" dirty="0" err="1"/>
              <a:t>nest</a:t>
            </a:r>
            <a:r>
              <a:rPr lang="de-DE" sz="900" dirty="0"/>
              <a:t> </a:t>
            </a:r>
            <a:r>
              <a:rPr lang="de-DE" sz="900" dirty="0" err="1"/>
              <a:t>capacity</a:t>
            </a:r>
            <a:r>
              <a:rPr lang="de-DE" sz="900" dirty="0"/>
              <a:t> 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31" y="5230486"/>
            <a:ext cx="3658080" cy="653712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4974672" y="621772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Fraction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dispersing</a:t>
            </a:r>
            <a:r>
              <a:rPr lang="de-DE" sz="900" dirty="0"/>
              <a:t> </a:t>
            </a:r>
            <a:r>
              <a:rPr lang="de-DE" sz="900" dirty="0" err="1"/>
              <a:t>individuals</a:t>
            </a:r>
            <a:r>
              <a:rPr lang="de-DE" sz="900" dirty="0"/>
              <a:t>:</a:t>
            </a:r>
          </a:p>
          <a:p>
            <a:endParaRPr lang="de-DE" sz="900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9" y="6444024"/>
            <a:ext cx="1684972" cy="28607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4974671" y="6727121"/>
            <a:ext cx="1212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Direction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dispersal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endParaRPr lang="de-DE" sz="900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9" y="6921958"/>
            <a:ext cx="1351569" cy="185358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974670" y="7067331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Dispersal</a:t>
            </a:r>
            <a:r>
              <a:rPr lang="de-DE" sz="900" dirty="0"/>
              <a:t> </a:t>
            </a:r>
            <a:r>
              <a:rPr lang="de-DE" sz="900" dirty="0" err="1"/>
              <a:t>distance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endParaRPr lang="de-DE" sz="900" dirty="0"/>
          </a:p>
          <a:p>
            <a:endParaRPr lang="de-DE" sz="9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896" y="7973405"/>
            <a:ext cx="841056" cy="215247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0" y="7735084"/>
            <a:ext cx="1271706" cy="185380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80" y="7311191"/>
            <a:ext cx="1328934" cy="361548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4974670" y="8780514"/>
            <a:ext cx="17416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Not in TZ </a:t>
            </a:r>
            <a:r>
              <a:rPr lang="de-DE" sz="900" dirty="0" err="1"/>
              <a:t>cells</a:t>
            </a:r>
            <a:r>
              <a:rPr lang="de-DE" sz="900" dirty="0"/>
              <a:t>; </a:t>
            </a:r>
          </a:p>
          <a:p>
            <a:r>
              <a:rPr lang="de-DE" sz="900" dirty="0" err="1"/>
              <a:t>Only</a:t>
            </a:r>
            <a:r>
              <a:rPr lang="de-DE" sz="900" dirty="0"/>
              <a:t> </a:t>
            </a:r>
            <a:r>
              <a:rPr lang="de-DE" sz="900" dirty="0" err="1"/>
              <a:t>if</a:t>
            </a:r>
            <a:r>
              <a:rPr lang="de-DE" sz="900" dirty="0"/>
              <a:t> </a:t>
            </a:r>
            <a:r>
              <a:rPr lang="de-DE" sz="900" dirty="0" err="1"/>
              <a:t>rand</a:t>
            </a:r>
            <a:r>
              <a:rPr lang="de-DE" sz="900" dirty="0"/>
              <a:t> &lt; </a:t>
            </a:r>
            <a:r>
              <a:rPr lang="de-DE" sz="900" dirty="0" err="1"/>
              <a:t>Probability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disturbances</a:t>
            </a:r>
            <a:endParaRPr lang="de-DE" sz="900" dirty="0"/>
          </a:p>
          <a:p>
            <a:r>
              <a:rPr lang="de-DE" sz="900" dirty="0"/>
              <a:t>Different </a:t>
            </a:r>
            <a:r>
              <a:rPr lang="de-DE" sz="900" dirty="0" err="1"/>
              <a:t>probabilities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LU </a:t>
            </a:r>
            <a:r>
              <a:rPr lang="de-DE" sz="900" dirty="0" err="1"/>
              <a:t>classes</a:t>
            </a:r>
            <a:endParaRPr lang="de-DE" sz="900" dirty="0"/>
          </a:p>
          <a:p>
            <a:r>
              <a:rPr lang="de-DE" sz="900" dirty="0" err="1"/>
              <a:t>If</a:t>
            </a:r>
            <a:r>
              <a:rPr lang="de-DE" sz="900" dirty="0"/>
              <a:t> </a:t>
            </a:r>
            <a:r>
              <a:rPr lang="de-DE" sz="900" dirty="0" err="1"/>
              <a:t>rand</a:t>
            </a:r>
            <a:r>
              <a:rPr lang="de-DE" sz="900" dirty="0"/>
              <a:t> &lt; </a:t>
            </a:r>
            <a:r>
              <a:rPr lang="de-DE" sz="900" dirty="0" err="1"/>
              <a:t>dist_eff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FT </a:t>
            </a:r>
            <a:r>
              <a:rPr lang="de-DE" sz="900" dirty="0">
                <a:sym typeface="Wingdings" panose="05000000000000000000" pitchFamily="2" charset="2"/>
              </a:rPr>
              <a:t> N=0</a:t>
            </a:r>
            <a:endParaRPr lang="de-DE" sz="900" dirty="0"/>
          </a:p>
          <a:p>
            <a:endParaRPr lang="de-DE" sz="900" dirty="0"/>
          </a:p>
        </p:txBody>
      </p:sp>
      <p:cxnSp>
        <p:nvCxnSpPr>
          <p:cNvPr id="46" name="Gewinkelte Verbindung 45"/>
          <p:cNvCxnSpPr>
            <a:endCxn id="10" idx="1"/>
          </p:cNvCxnSpPr>
          <p:nvPr/>
        </p:nvCxnSpPr>
        <p:spPr>
          <a:xfrm rot="16200000" flipH="1">
            <a:off x="237436" y="685010"/>
            <a:ext cx="473134" cy="277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endCxn id="7" idx="1"/>
          </p:cNvCxnSpPr>
          <p:nvPr/>
        </p:nvCxnSpPr>
        <p:spPr>
          <a:xfrm rot="16200000" flipH="1">
            <a:off x="640173" y="1252045"/>
            <a:ext cx="326792" cy="22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1035860" y="1664090"/>
            <a:ext cx="0" cy="45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endCxn id="15" idx="1"/>
          </p:cNvCxnSpPr>
          <p:nvPr/>
        </p:nvCxnSpPr>
        <p:spPr>
          <a:xfrm rot="16200000" flipH="1">
            <a:off x="738149" y="2720354"/>
            <a:ext cx="752862" cy="157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526440" y="3922499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526440" y="4542246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1526440" y="5162751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1526440" y="5763030"/>
            <a:ext cx="1" cy="30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endCxn id="24" idx="1"/>
          </p:cNvCxnSpPr>
          <p:nvPr/>
        </p:nvCxnSpPr>
        <p:spPr>
          <a:xfrm rot="16200000" flipH="1">
            <a:off x="1135431" y="3458734"/>
            <a:ext cx="456420" cy="166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20" idx="1"/>
            <a:endCxn id="24" idx="1"/>
          </p:cNvCxnSpPr>
          <p:nvPr/>
        </p:nvCxnSpPr>
        <p:spPr>
          <a:xfrm rot="10800000" flipH="1">
            <a:off x="1442010" y="3770425"/>
            <a:ext cx="5112" cy="2436610"/>
          </a:xfrm>
          <a:prstGeom prst="bentConnector3">
            <a:avLst>
              <a:gd name="adj1" fmla="val -144589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64185" y="6016225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Year = </a:t>
            </a:r>
            <a:r>
              <a:rPr lang="de-DE" sz="900" dirty="0" err="1"/>
              <a:t>year</a:t>
            </a:r>
            <a:r>
              <a:rPr lang="de-DE" sz="900" dirty="0"/>
              <a:t> +1</a:t>
            </a:r>
          </a:p>
        </p:txBody>
      </p:sp>
      <p:cxnSp>
        <p:nvCxnSpPr>
          <p:cNvPr id="81" name="Gewinkelte Verbindung 80"/>
          <p:cNvCxnSpPr>
            <a:endCxn id="15" idx="1"/>
          </p:cNvCxnSpPr>
          <p:nvPr/>
        </p:nvCxnSpPr>
        <p:spPr>
          <a:xfrm rot="16200000" flipV="1">
            <a:off x="-329282" y="4698089"/>
            <a:ext cx="3656132" cy="610965"/>
          </a:xfrm>
          <a:prstGeom prst="bentConnector4">
            <a:avLst>
              <a:gd name="adj1" fmla="val -7124"/>
              <a:gd name="adj2" fmla="val 2172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1523150" y="633721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year</a:t>
            </a:r>
            <a:r>
              <a:rPr lang="de-DE" sz="900" dirty="0"/>
              <a:t> == </a:t>
            </a:r>
            <a:r>
              <a:rPr lang="de-DE" sz="900" dirty="0" err="1"/>
              <a:t>t</a:t>
            </a:r>
            <a:r>
              <a:rPr lang="de-DE" sz="900" baseline="-25000" dirty="0" err="1"/>
              <a:t>max</a:t>
            </a:r>
            <a:endParaRPr lang="de-DE" sz="900" baseline="-25000" dirty="0"/>
          </a:p>
        </p:txBody>
      </p:sp>
      <p:sp>
        <p:nvSpPr>
          <p:cNvPr id="87" name="Textfeld 86"/>
          <p:cNvSpPr txBox="1"/>
          <p:nvPr/>
        </p:nvSpPr>
        <p:spPr>
          <a:xfrm>
            <a:off x="698565" y="6860299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Rep = </a:t>
            </a:r>
            <a:r>
              <a:rPr lang="de-DE" sz="900" dirty="0" err="1"/>
              <a:t>rep</a:t>
            </a:r>
            <a:r>
              <a:rPr lang="de-DE" sz="900" dirty="0"/>
              <a:t> + 1</a:t>
            </a:r>
          </a:p>
        </p:txBody>
      </p:sp>
      <p:cxnSp>
        <p:nvCxnSpPr>
          <p:cNvPr id="93" name="Gewinkelte Verbindung 92"/>
          <p:cNvCxnSpPr/>
          <p:nvPr/>
        </p:nvCxnSpPr>
        <p:spPr>
          <a:xfrm rot="16200000" flipV="1">
            <a:off x="-1823419" y="3488825"/>
            <a:ext cx="6063656" cy="1206605"/>
          </a:xfrm>
          <a:prstGeom prst="bentConnector4">
            <a:avLst>
              <a:gd name="adj1" fmla="val -7189"/>
              <a:gd name="adj2" fmla="val 1347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699026" y="732828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Scen</a:t>
            </a:r>
            <a:r>
              <a:rPr lang="de-DE" sz="900" dirty="0"/>
              <a:t> = </a:t>
            </a:r>
            <a:r>
              <a:rPr lang="de-DE" sz="900" dirty="0" err="1"/>
              <a:t>scen</a:t>
            </a:r>
            <a:r>
              <a:rPr lang="de-DE" sz="900" dirty="0"/>
              <a:t> + 1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1782061" y="7163548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rep</a:t>
            </a:r>
            <a:r>
              <a:rPr lang="de-DE" sz="900" dirty="0"/>
              <a:t> == </a:t>
            </a:r>
            <a:r>
              <a:rPr lang="de-DE" sz="900" dirty="0" err="1"/>
              <a:t>rep</a:t>
            </a:r>
            <a:r>
              <a:rPr lang="de-DE" sz="900" baseline="-25000" dirty="0" err="1"/>
              <a:t>max</a:t>
            </a:r>
            <a:endParaRPr lang="de-DE" sz="900" baseline="-25000" dirty="0"/>
          </a:p>
        </p:txBody>
      </p:sp>
      <p:sp>
        <p:nvSpPr>
          <p:cNvPr id="98" name="Textfeld 97"/>
          <p:cNvSpPr txBox="1"/>
          <p:nvPr/>
        </p:nvSpPr>
        <p:spPr>
          <a:xfrm>
            <a:off x="1675092" y="6554637"/>
            <a:ext cx="101415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Write </a:t>
            </a:r>
            <a:r>
              <a:rPr lang="de-DE" sz="1200" dirty="0" err="1"/>
              <a:t>output</a:t>
            </a:r>
            <a:endParaRPr lang="de-DE" sz="1200" dirty="0"/>
          </a:p>
        </p:txBody>
      </p:sp>
      <p:cxnSp>
        <p:nvCxnSpPr>
          <p:cNvPr id="111" name="Gewinkelte Verbindung 110"/>
          <p:cNvCxnSpPr>
            <a:endCxn id="98" idx="1"/>
          </p:cNvCxnSpPr>
          <p:nvPr/>
        </p:nvCxnSpPr>
        <p:spPr>
          <a:xfrm rot="16200000" flipH="1">
            <a:off x="1413139" y="6431183"/>
            <a:ext cx="347601" cy="176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1804907" y="6866183"/>
            <a:ext cx="2190" cy="135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1775217" y="7743507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Scen</a:t>
            </a:r>
            <a:r>
              <a:rPr lang="de-DE" sz="900" dirty="0"/>
              <a:t> == </a:t>
            </a:r>
            <a:r>
              <a:rPr lang="de-DE" sz="900" dirty="0" err="1"/>
              <a:t>scen</a:t>
            </a:r>
            <a:r>
              <a:rPr lang="de-DE" sz="900" baseline="-25000" dirty="0" err="1"/>
              <a:t>max</a:t>
            </a:r>
            <a:endParaRPr lang="de-DE" sz="900" baseline="-250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1682592" y="8225386"/>
            <a:ext cx="7216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200" dirty="0"/>
              <a:t>End </a:t>
            </a:r>
            <a:r>
              <a:rPr lang="de-DE" sz="1200" dirty="0" err="1"/>
              <a:t>BiTZ</a:t>
            </a:r>
            <a:endParaRPr lang="de-DE" sz="1200" dirty="0"/>
          </a:p>
        </p:txBody>
      </p:sp>
      <p:cxnSp>
        <p:nvCxnSpPr>
          <p:cNvPr id="123" name="Gerade Verbindung mit Pfeil 122"/>
          <p:cNvCxnSpPr>
            <a:stCxn id="4" idx="3"/>
            <a:endCxn id="5" idx="1"/>
          </p:cNvCxnSpPr>
          <p:nvPr/>
        </p:nvCxnSpPr>
        <p:spPr>
          <a:xfrm>
            <a:off x="1520502" y="448667"/>
            <a:ext cx="3454170" cy="67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11" idx="3"/>
            <a:endCxn id="12" idx="1"/>
          </p:cNvCxnSpPr>
          <p:nvPr/>
        </p:nvCxnSpPr>
        <p:spPr>
          <a:xfrm>
            <a:off x="4591616" y="1525590"/>
            <a:ext cx="379162" cy="941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15" idx="3"/>
            <a:endCxn id="16" idx="1"/>
          </p:cNvCxnSpPr>
          <p:nvPr/>
        </p:nvCxnSpPr>
        <p:spPr>
          <a:xfrm>
            <a:off x="2702185" y="3175506"/>
            <a:ext cx="2268321" cy="766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24" idx="3"/>
            <a:endCxn id="25" idx="1"/>
          </p:cNvCxnSpPr>
          <p:nvPr/>
        </p:nvCxnSpPr>
        <p:spPr>
          <a:xfrm>
            <a:off x="2172962" y="3770425"/>
            <a:ext cx="2789346" cy="1226802"/>
          </a:xfrm>
          <a:prstGeom prst="bentConnector3">
            <a:avLst>
              <a:gd name="adj1" fmla="val 5691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7" idx="3"/>
            <a:endCxn id="40" idx="1"/>
          </p:cNvCxnSpPr>
          <p:nvPr/>
        </p:nvCxnSpPr>
        <p:spPr>
          <a:xfrm>
            <a:off x="2101898" y="4386960"/>
            <a:ext cx="896938" cy="1321545"/>
          </a:xfrm>
          <a:prstGeom prst="bentConnector3">
            <a:avLst>
              <a:gd name="adj1" fmla="val 8460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>
            <a:stCxn id="18" idx="3"/>
            <a:endCxn id="41" idx="1"/>
          </p:cNvCxnSpPr>
          <p:nvPr/>
        </p:nvCxnSpPr>
        <p:spPr>
          <a:xfrm>
            <a:off x="2195685" y="5003495"/>
            <a:ext cx="2766623" cy="2476837"/>
          </a:xfrm>
          <a:prstGeom prst="bentConnector3">
            <a:avLst>
              <a:gd name="adj1" fmla="val 2210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19" idx="3"/>
            <a:endCxn id="42" idx="1"/>
          </p:cNvCxnSpPr>
          <p:nvPr/>
        </p:nvCxnSpPr>
        <p:spPr>
          <a:xfrm>
            <a:off x="2377721" y="5620020"/>
            <a:ext cx="2584586" cy="3639245"/>
          </a:xfrm>
          <a:prstGeom prst="bentConnector3">
            <a:avLst>
              <a:gd name="adj1" fmla="val 1314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7" idx="3"/>
            <a:endCxn id="11" idx="1"/>
          </p:cNvCxnSpPr>
          <p:nvPr/>
        </p:nvCxnSpPr>
        <p:spPr>
          <a:xfrm flipV="1">
            <a:off x="2278260" y="1525590"/>
            <a:ext cx="443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8" idx="3"/>
            <a:endCxn id="13" idx="1"/>
          </p:cNvCxnSpPr>
          <p:nvPr/>
        </p:nvCxnSpPr>
        <p:spPr>
          <a:xfrm flipV="1">
            <a:off x="1848077" y="2254119"/>
            <a:ext cx="872034" cy="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4954646" y="8207146"/>
            <a:ext cx="177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Individual </a:t>
            </a:r>
            <a:r>
              <a:rPr lang="de-DE" sz="900" dirty="0" err="1"/>
              <a:t>tries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find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most</a:t>
            </a:r>
            <a:r>
              <a:rPr lang="de-DE" sz="900" dirty="0"/>
              <a:t> </a:t>
            </a:r>
            <a:r>
              <a:rPr lang="de-DE" sz="900" dirty="0" err="1"/>
              <a:t>suitable</a:t>
            </a:r>
            <a:r>
              <a:rPr lang="de-DE" sz="900" dirty="0"/>
              <a:t> </a:t>
            </a:r>
            <a:r>
              <a:rPr lang="de-DE" sz="900" dirty="0" err="1"/>
              <a:t>cell</a:t>
            </a:r>
            <a:r>
              <a:rPr lang="de-DE" sz="900" dirty="0"/>
              <a:t>; </a:t>
            </a:r>
            <a:r>
              <a:rPr lang="de-DE" sz="900" dirty="0" err="1"/>
              <a:t>with</a:t>
            </a:r>
            <a:r>
              <a:rPr lang="de-DE" sz="900" dirty="0"/>
              <a:t> </a:t>
            </a:r>
            <a:r>
              <a:rPr lang="de-DE" sz="900" dirty="0" err="1"/>
              <a:t>increasing</a:t>
            </a:r>
            <a:r>
              <a:rPr lang="de-DE" sz="900" dirty="0"/>
              <a:t> </a:t>
            </a:r>
            <a:r>
              <a:rPr lang="de-DE" sz="900" dirty="0" err="1"/>
              <a:t>nb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attemps</a:t>
            </a:r>
            <a:r>
              <a:rPr lang="de-DE" sz="900" dirty="0"/>
              <a:t>, a </a:t>
            </a:r>
            <a:r>
              <a:rPr lang="de-DE" sz="900" dirty="0" err="1"/>
              <a:t>lower</a:t>
            </a:r>
            <a:r>
              <a:rPr lang="de-DE" sz="900" dirty="0"/>
              <a:t> </a:t>
            </a:r>
            <a:r>
              <a:rPr lang="de-DE" sz="900" dirty="0" err="1"/>
              <a:t>one</a:t>
            </a:r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28579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415" y="104120"/>
            <a:ext cx="12880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Read </a:t>
            </a:r>
            <a:r>
              <a:rPr lang="de-DE" sz="1200" dirty="0" err="1">
                <a:solidFill>
                  <a:schemeClr val="tx1"/>
                </a:solidFill>
              </a:rPr>
              <a:t>scenario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file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547727" y="788412"/>
            <a:ext cx="226587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Read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landscape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configuration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38204" y="1753566"/>
            <a:ext cx="8849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Initialize FT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054806" y="375130"/>
            <a:ext cx="126643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Initialize </a:t>
            </a:r>
            <a:r>
              <a:rPr lang="de-DE" sz="1200" dirty="0" err="1">
                <a:solidFill>
                  <a:schemeClr val="tx1"/>
                </a:solidFill>
              </a:rPr>
              <a:t>scenario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870012" y="2243137"/>
            <a:ext cx="162130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Initialize </a:t>
            </a:r>
            <a:r>
              <a:rPr lang="de-DE" sz="1200" dirty="0" err="1">
                <a:solidFill>
                  <a:schemeClr val="tx1"/>
                </a:solidFill>
              </a:rPr>
              <a:t>populations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355703" y="3671178"/>
            <a:ext cx="6563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307548" y="4142879"/>
            <a:ext cx="7527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Dispersal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216530" y="4608227"/>
            <a:ext cx="9347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Disturbance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180945" y="5089324"/>
            <a:ext cx="10141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Store </a:t>
            </a:r>
            <a:r>
              <a:rPr lang="de-DE" sz="1200" dirty="0" err="1">
                <a:solidFill>
                  <a:schemeClr val="tx1"/>
                </a:solidFill>
              </a:rPr>
              <a:t>output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320982" y="2695525"/>
            <a:ext cx="725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Weather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6" name="Gewinkelte Verbindung 45"/>
          <p:cNvCxnSpPr>
            <a:stCxn id="4" idx="2"/>
            <a:endCxn id="10" idx="1"/>
          </p:cNvCxnSpPr>
          <p:nvPr/>
        </p:nvCxnSpPr>
        <p:spPr>
          <a:xfrm rot="16200000" flipH="1">
            <a:off x="1298867" y="-242310"/>
            <a:ext cx="132511" cy="1379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cxnSpLocks/>
            <a:stCxn id="7" idx="2"/>
            <a:endCxn id="9" idx="0"/>
          </p:cNvCxnSpPr>
          <p:nvPr/>
        </p:nvCxnSpPr>
        <p:spPr>
          <a:xfrm flipH="1">
            <a:off x="2680665" y="1065411"/>
            <a:ext cx="1" cy="177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1220273" y="4994086"/>
            <a:ext cx="84830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900" dirty="0"/>
              <a:t>Year = </a:t>
            </a:r>
            <a:r>
              <a:rPr lang="de-DE" sz="900" dirty="0" err="1"/>
              <a:t>year</a:t>
            </a:r>
            <a:r>
              <a:rPr lang="de-DE" sz="900" dirty="0"/>
              <a:t> +1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038799" y="5420207"/>
            <a:ext cx="72648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900" dirty="0" err="1"/>
              <a:t>year</a:t>
            </a:r>
            <a:r>
              <a:rPr lang="de-DE" sz="900" dirty="0"/>
              <a:t> == </a:t>
            </a:r>
            <a:r>
              <a:rPr lang="de-DE" sz="900" dirty="0" err="1"/>
              <a:t>t</a:t>
            </a:r>
            <a:r>
              <a:rPr lang="de-DE" sz="900" baseline="-25000" dirty="0" err="1"/>
              <a:t>max</a:t>
            </a:r>
            <a:endParaRPr lang="de-DE" sz="900" baseline="-25000" dirty="0"/>
          </a:p>
        </p:txBody>
      </p:sp>
      <p:sp>
        <p:nvSpPr>
          <p:cNvPr id="87" name="Textfeld 86"/>
          <p:cNvSpPr txBox="1"/>
          <p:nvPr/>
        </p:nvSpPr>
        <p:spPr>
          <a:xfrm>
            <a:off x="1332555" y="5769470"/>
            <a:ext cx="800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900" dirty="0"/>
              <a:t>Rep = </a:t>
            </a:r>
            <a:r>
              <a:rPr lang="de-DE" sz="900" dirty="0" err="1"/>
              <a:t>rep</a:t>
            </a:r>
            <a:r>
              <a:rPr lang="de-DE" sz="900" dirty="0"/>
              <a:t> + 1</a:t>
            </a:r>
          </a:p>
        </p:txBody>
      </p:sp>
      <p:cxnSp>
        <p:nvCxnSpPr>
          <p:cNvPr id="93" name="Gewinkelte Verbindung 92"/>
          <p:cNvCxnSpPr>
            <a:stCxn id="98" idx="2"/>
            <a:endCxn id="10" idx="1"/>
          </p:cNvCxnSpPr>
          <p:nvPr/>
        </p:nvCxnSpPr>
        <p:spPr>
          <a:xfrm rot="5400000" flipH="1">
            <a:off x="514146" y="2054291"/>
            <a:ext cx="5260752" cy="2179431"/>
          </a:xfrm>
          <a:prstGeom prst="bentConnector4">
            <a:avLst>
              <a:gd name="adj1" fmla="val -14484"/>
              <a:gd name="adj2" fmla="val 1789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1279888" y="6255480"/>
            <a:ext cx="89159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900" dirty="0" err="1"/>
              <a:t>Scen</a:t>
            </a:r>
            <a:r>
              <a:rPr lang="de-DE" sz="900" dirty="0"/>
              <a:t> = </a:t>
            </a:r>
            <a:r>
              <a:rPr lang="de-DE" sz="900" dirty="0" err="1"/>
              <a:t>scen</a:t>
            </a:r>
            <a:r>
              <a:rPr lang="de-DE" sz="900" dirty="0"/>
              <a:t> + 1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4194963" y="6030132"/>
            <a:ext cx="800219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900" dirty="0" err="1"/>
              <a:t>rep</a:t>
            </a:r>
            <a:r>
              <a:rPr lang="de-DE" sz="900" dirty="0"/>
              <a:t> == </a:t>
            </a:r>
            <a:r>
              <a:rPr lang="de-DE" sz="900" dirty="0" err="1"/>
              <a:t>rep</a:t>
            </a:r>
            <a:r>
              <a:rPr lang="de-DE" sz="900" baseline="-25000" dirty="0" err="1"/>
              <a:t>max</a:t>
            </a:r>
            <a:endParaRPr lang="de-DE" sz="900" baseline="-25000" dirty="0"/>
          </a:p>
        </p:txBody>
      </p:sp>
      <p:sp>
        <p:nvSpPr>
          <p:cNvPr id="98" name="Textfeld 97"/>
          <p:cNvSpPr txBox="1"/>
          <p:nvPr/>
        </p:nvSpPr>
        <p:spPr>
          <a:xfrm>
            <a:off x="3727158" y="5497383"/>
            <a:ext cx="10141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Write </a:t>
            </a:r>
            <a:r>
              <a:rPr lang="de-DE" sz="1200" dirty="0" err="1">
                <a:solidFill>
                  <a:schemeClr val="tx1"/>
                </a:solidFill>
              </a:rPr>
              <a:t>output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1" name="Gewinkelte Verbindung 110"/>
          <p:cNvCxnSpPr>
            <a:cxnSpLocks/>
            <a:stCxn id="20" idx="2"/>
            <a:endCxn id="98" idx="1"/>
          </p:cNvCxnSpPr>
          <p:nvPr/>
        </p:nvCxnSpPr>
        <p:spPr>
          <a:xfrm rot="16200000" flipH="1">
            <a:off x="3072811" y="4981536"/>
            <a:ext cx="269560" cy="10391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98" idx="2"/>
            <a:endCxn id="120" idx="0"/>
          </p:cNvCxnSpPr>
          <p:nvPr/>
        </p:nvCxnSpPr>
        <p:spPr>
          <a:xfrm>
            <a:off x="4234237" y="5774382"/>
            <a:ext cx="0" cy="1142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211075" y="6649270"/>
            <a:ext cx="91403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900" dirty="0" err="1"/>
              <a:t>Scen</a:t>
            </a:r>
            <a:r>
              <a:rPr lang="de-DE" sz="900" dirty="0"/>
              <a:t> == </a:t>
            </a:r>
            <a:r>
              <a:rPr lang="de-DE" sz="900" dirty="0" err="1"/>
              <a:t>scen</a:t>
            </a:r>
            <a:r>
              <a:rPr lang="de-DE" sz="900" baseline="-25000" dirty="0" err="1"/>
              <a:t>max</a:t>
            </a:r>
            <a:endParaRPr lang="de-DE" sz="900" baseline="-250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73401" y="6917295"/>
            <a:ext cx="7216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End </a:t>
            </a:r>
            <a:r>
              <a:rPr lang="de-DE" sz="1200" dirty="0" err="1">
                <a:solidFill>
                  <a:schemeClr val="tx1"/>
                </a:solidFill>
              </a:rPr>
              <a:t>BiTZ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/>
          <p:cNvCxnSpPr>
            <a:cxnSpLocks/>
            <a:stCxn id="15" idx="2"/>
            <a:endCxn id="24" idx="0"/>
          </p:cNvCxnSpPr>
          <p:nvPr/>
        </p:nvCxnSpPr>
        <p:spPr>
          <a:xfrm>
            <a:off x="2680665" y="2520136"/>
            <a:ext cx="3237" cy="17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cxnSpLocks/>
            <a:stCxn id="51" idx="2"/>
            <a:endCxn id="17" idx="0"/>
          </p:cNvCxnSpPr>
          <p:nvPr/>
        </p:nvCxnSpPr>
        <p:spPr>
          <a:xfrm>
            <a:off x="2680665" y="3444562"/>
            <a:ext cx="3237" cy="226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17" idx="2"/>
            <a:endCxn id="18" idx="0"/>
          </p:cNvCxnSpPr>
          <p:nvPr/>
        </p:nvCxnSpPr>
        <p:spPr>
          <a:xfrm>
            <a:off x="2683902" y="3948177"/>
            <a:ext cx="0" cy="194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18" idx="2"/>
            <a:endCxn id="19" idx="0"/>
          </p:cNvCxnSpPr>
          <p:nvPr/>
        </p:nvCxnSpPr>
        <p:spPr>
          <a:xfrm>
            <a:off x="2683902" y="4419878"/>
            <a:ext cx="0" cy="188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cxnSpLocks/>
            <a:stCxn id="19" idx="2"/>
            <a:endCxn id="20" idx="0"/>
          </p:cNvCxnSpPr>
          <p:nvPr/>
        </p:nvCxnSpPr>
        <p:spPr>
          <a:xfrm>
            <a:off x="2683902" y="4885226"/>
            <a:ext cx="4122" cy="20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winkelte Verbindung 105"/>
          <p:cNvCxnSpPr>
            <a:cxnSpLocks/>
            <a:stCxn id="20" idx="1"/>
            <a:endCxn id="24" idx="1"/>
          </p:cNvCxnSpPr>
          <p:nvPr/>
        </p:nvCxnSpPr>
        <p:spPr>
          <a:xfrm rot="10800000" flipH="1">
            <a:off x="2180944" y="2834026"/>
            <a:ext cx="140037" cy="2393799"/>
          </a:xfrm>
          <a:prstGeom prst="bentConnector3">
            <a:avLst>
              <a:gd name="adj1" fmla="val -7384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winkelte Verbindung 118"/>
          <p:cNvCxnSpPr>
            <a:cxnSpLocks/>
            <a:stCxn id="98" idx="2"/>
            <a:endCxn id="7" idx="1"/>
          </p:cNvCxnSpPr>
          <p:nvPr/>
        </p:nvCxnSpPr>
        <p:spPr>
          <a:xfrm rot="5400000" flipH="1">
            <a:off x="467247" y="2007392"/>
            <a:ext cx="4847470" cy="2686510"/>
          </a:xfrm>
          <a:prstGeom prst="bentConnector4">
            <a:avLst>
              <a:gd name="adj1" fmla="val -4716"/>
              <a:gd name="adj2" fmla="val 125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C3500A-B11F-41B9-BCDC-D98F94ECFE94}"/>
              </a:ext>
            </a:extLst>
          </p:cNvPr>
          <p:cNvSpPr txBox="1"/>
          <p:nvPr/>
        </p:nvSpPr>
        <p:spPr>
          <a:xfrm>
            <a:off x="1358893" y="1242994"/>
            <a:ext cx="2643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Determine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realized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transition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zones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625E8F8-2E99-4713-B290-571660B6450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2680665" y="1519993"/>
            <a:ext cx="0" cy="233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7107370-A4E4-454C-8B19-57215E68C91A}"/>
              </a:ext>
            </a:extLst>
          </p:cNvPr>
          <p:cNvCxnSpPr>
            <a:cxnSpLocks/>
            <a:stCxn id="24" idx="2"/>
            <a:endCxn id="51" idx="0"/>
          </p:cNvCxnSpPr>
          <p:nvPr/>
        </p:nvCxnSpPr>
        <p:spPr>
          <a:xfrm flipH="1">
            <a:off x="2680665" y="2972524"/>
            <a:ext cx="3237" cy="195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13A6850-2C4C-4843-8FA3-AB36AC191D8E}"/>
              </a:ext>
            </a:extLst>
          </p:cNvPr>
          <p:cNvSpPr txBox="1"/>
          <p:nvPr/>
        </p:nvSpPr>
        <p:spPr>
          <a:xfrm>
            <a:off x="1829861" y="3167563"/>
            <a:ext cx="17016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Calculate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foraging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range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15E1B8C-FCC6-4B70-9D59-E4A8351DA1B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2680666" y="652129"/>
            <a:ext cx="7359" cy="136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89938AC-5C87-464A-8860-25D708EF5F6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2680665" y="2030565"/>
            <a:ext cx="0" cy="21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9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319</Words>
  <Application>Microsoft Office PowerPoint</Application>
  <PresentationFormat>A4-Papier (210 x 297 mm)</PresentationFormat>
  <Paragraphs>76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jette reeg</dc:creator>
  <cp:lastModifiedBy>Jette Reeg</cp:lastModifiedBy>
  <cp:revision>22</cp:revision>
  <cp:lastPrinted>2020-01-23T12:48:29Z</cp:lastPrinted>
  <dcterms:created xsi:type="dcterms:W3CDTF">2020-01-22T07:25:40Z</dcterms:created>
  <dcterms:modified xsi:type="dcterms:W3CDTF">2020-11-17T08:46:20Z</dcterms:modified>
</cp:coreProperties>
</file>