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56" r:id="rId4"/>
    <p:sldId id="258" r:id="rId5"/>
    <p:sldId id="289" r:id="rId6"/>
    <p:sldId id="290" r:id="rId7"/>
    <p:sldId id="291" r:id="rId8"/>
    <p:sldId id="292" r:id="rId9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 userDrawn="1">
          <p15:clr>
            <a:srgbClr val="A4A3A4"/>
          </p15:clr>
        </p15:guide>
        <p15:guide id="2" pos="29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50"/>
        <p:guide pos="294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grouplens.org/datasets/movielen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pan.baidu.com/share/init?surl=9a0QswPr710R18bHXxxpYw" TargetMode="External"/><Relationship Id="rId1" Type="http://schemas.openxmlformats.org/officeDocument/2006/relationships/hyperlink" Target="https://pan.baidu.com/share/init?surl=vuplpiEpZOTF_pjvj9_Ae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430213" y="2130425"/>
            <a:ext cx="8247062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数据科学与工程算法</a:t>
            </a:r>
            <a:endParaRPr lang="zh-CN" altLang="en-US" sz="4000" b="1" kern="1200" baseline="0">
              <a:latin typeface="Times New Roman" panose="02020603050405020304" charset="0"/>
              <a:ea typeface="+mj-ea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 sz="3200" kern="1200" baseline="0">
                <a:latin typeface="+mj-ea"/>
                <a:ea typeface="+mj-ea"/>
                <a:cs typeface="+mj-ea"/>
              </a:rPr>
              <a:t>项目一: 数据流统计算法</a:t>
            </a:r>
            <a:endParaRPr lang="en-US" altLang="zh-CN" sz="3200" kern="1200" baseline="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任务</a:t>
            </a: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描述</a:t>
            </a:r>
            <a:endParaRPr lang="zh-CN" altLang="en-US" sz="4000" b="1" kern="1200" baseline="0">
              <a:latin typeface="Times New Roman" panose="02020603050405020304" charset="0"/>
              <a:ea typeface="+mj-ea"/>
              <a:cs typeface="+mj-cs"/>
            </a:endParaRP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218805" cy="5207635"/>
          </a:xfrm>
        </p:spPr>
        <p:txBody>
          <a:bodyPr anchor="t" anchorCtr="0"/>
          <a:p>
            <a:pPr algn="l" defTabSz="914400">
              <a:buClrTx/>
              <a:buSzTx/>
              <a:buFontTx/>
            </a:pPr>
            <a:endParaRPr lang="en-US" sz="2400" kern="1200" baseline="0">
              <a:latin typeface="+mj-ea"/>
              <a:ea typeface="+mj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2400" kern="1200" baseline="0">
                <a:latin typeface="+mj-ea"/>
                <a:ea typeface="+mj-ea"/>
                <a:cs typeface="+mn-cs"/>
              </a:rPr>
              <a:t>数据集：</a:t>
            </a:r>
            <a:r>
              <a:rPr lang="en-US" altLang="zh-CN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MovieLens 25M, </a:t>
            </a:r>
            <a:r>
              <a:rPr lang="zh-CN" altLang="en-US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包含大约</a:t>
            </a:r>
            <a:r>
              <a:rPr lang="en-US" altLang="zh-CN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2500</a:t>
            </a:r>
            <a:r>
              <a:rPr lang="zh-CN" altLang="en-US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万条用户对电影的评分</a:t>
            </a:r>
            <a:r>
              <a:rPr lang="en-US" altLang="zh-CN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, </a:t>
            </a:r>
            <a:r>
              <a:rPr lang="zh-CN" altLang="en-US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涵盖了约</a:t>
            </a:r>
            <a:r>
              <a:rPr lang="en-US" altLang="zh-CN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6</a:t>
            </a:r>
            <a:r>
              <a:rPr lang="zh-CN" altLang="en-US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万部电影。</a:t>
            </a:r>
            <a:r>
              <a:rPr lang="zh-CN" altLang="en-US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  <a:hlinkClick r:id="rId1" action="ppaction://hlinkfile"/>
              </a:rPr>
              <a:t>https://grouplens.org/datasets/movielens/</a:t>
            </a:r>
            <a:r>
              <a:rPr lang="en-US" altLang="zh-CN" sz="2400" kern="1200" baseline="0">
                <a:latin typeface="Times New Roman" panose="02020603050405020304" charset="0"/>
                <a:ea typeface="+mj-ea"/>
                <a:cs typeface="Times New Roman" panose="02020603050405020304" charset="0"/>
              </a:rPr>
              <a:t> </a:t>
            </a:r>
            <a:endParaRPr lang="en-US" sz="2400" kern="1200" baseline="0">
              <a:latin typeface="+mj-ea"/>
              <a:ea typeface="+mj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en-US" sz="2400" kern="1200" baseline="0">
                <a:latin typeface="+mj-ea"/>
                <a:ea typeface="+mj-ea"/>
                <a:cs typeface="+mn-cs"/>
              </a:rPr>
              <a:t>数据集中包含带时间戳的用户对电影的评分信息(ratings.csv)，我们假设其以数据流的形式随时间增量式获取。</a:t>
            </a:r>
            <a:endParaRPr lang="en-US" sz="2400" kern="1200" baseline="0">
              <a:latin typeface="+mj-ea"/>
              <a:ea typeface="+mj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rcRect b="71118"/>
          <a:stretch>
            <a:fillRect/>
          </a:stretch>
        </p:blipFill>
        <p:spPr>
          <a:xfrm>
            <a:off x="4427855" y="4149090"/>
            <a:ext cx="3971925" cy="18707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4005580"/>
            <a:ext cx="301942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任务</a:t>
            </a: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描述</a:t>
            </a:r>
            <a:endParaRPr lang="zh-CN" altLang="en-US" sz="4000" b="1" kern="1200" baseline="0">
              <a:latin typeface="Times New Roman" panose="02020603050405020304" charset="0"/>
              <a:ea typeface="+mj-ea"/>
              <a:cs typeface="+mj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副标题 3074"/>
          <p:cNvSpPr>
            <a:spLocks noGrp="1"/>
          </p:cNvSpPr>
          <p:nvPr/>
        </p:nvSpPr>
        <p:spPr>
          <a:xfrm>
            <a:off x="611505" y="1484630"/>
            <a:ext cx="8218805" cy="494411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ClrTx/>
              <a:buSzTx/>
              <a:buFontTx/>
            </a:pPr>
            <a:endParaRPr lang="en-US" sz="2400" kern="1200" baseline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705" y="1412240"/>
            <a:ext cx="8625205" cy="4396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项目一</a:t>
            </a:r>
            <a:r>
              <a:rPr lang="en-US" altLang="zh-CN" sz="2000"/>
              <a:t>: </a:t>
            </a:r>
            <a:r>
              <a:rPr lang="zh-CN" altLang="en-US" sz="2000"/>
              <a:t>数据流统计算法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任务描述</a:t>
            </a:r>
            <a:r>
              <a:rPr lang="en-US" altLang="zh-CN" sz="2000"/>
              <a:t>: </a:t>
            </a:r>
            <a:r>
              <a:rPr lang="zh-CN" altLang="en-US" sz="2000"/>
              <a:t>数据集中包含带时间戳的用户对电影的评分信息，我们假设其以数据流的形式随时间增量式获取。</a:t>
            </a:r>
            <a:r>
              <a:rPr lang="en-US" altLang="zh-CN" sz="2000"/>
              <a:t> </a:t>
            </a:r>
            <a:r>
              <a:rPr lang="zh-CN" altLang="en-US" sz="2000"/>
              <a:t>你需要设计并实现空间占用尽量小的数据结构实现如下功能</a:t>
            </a:r>
            <a:r>
              <a:rPr lang="en-US" altLang="zh-CN" sz="2000"/>
              <a:t>:</a:t>
            </a: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）成员查询：对给定查询时间戳和电影</a:t>
            </a:r>
            <a:r>
              <a:rPr lang="en-US" altLang="zh-CN" sz="2000"/>
              <a:t>id</a:t>
            </a:r>
            <a:r>
              <a:rPr lang="zh-CN" altLang="en-US" sz="2000"/>
              <a:t>，查询该电影在该时间戳及之前是否曾被评分过；（</a:t>
            </a:r>
            <a:r>
              <a:rPr lang="en-US" altLang="zh-CN" sz="2000"/>
              <a:t>2</a:t>
            </a:r>
            <a:r>
              <a:rPr lang="zh-CN" altLang="en-US" sz="2000"/>
              <a:t>）频度查询：对于给定查询时间戳和电影</a:t>
            </a:r>
            <a:r>
              <a:rPr lang="en-US" altLang="zh-CN" sz="2000"/>
              <a:t>id</a:t>
            </a:r>
            <a:r>
              <a:rPr lang="zh-CN" altLang="en-US" sz="2000"/>
              <a:t>，查询该电影在该时间戳及之前被评分的总次数；（</a:t>
            </a:r>
            <a:r>
              <a:rPr lang="en-US" altLang="zh-CN" sz="2000"/>
              <a:t>3</a:t>
            </a:r>
            <a:r>
              <a:rPr lang="zh-CN" altLang="en-US" sz="2000"/>
              <a:t>）</a:t>
            </a:r>
            <a:r>
              <a:rPr lang="en-US" altLang="zh-CN" sz="2000"/>
              <a:t>Top-k</a:t>
            </a:r>
            <a:r>
              <a:rPr lang="zh-CN" altLang="en-US" sz="2000"/>
              <a:t>查询：对给定正整数</a:t>
            </a:r>
            <a:r>
              <a:rPr lang="en-US" altLang="zh-CN" sz="2000"/>
              <a:t>k</a:t>
            </a:r>
            <a:r>
              <a:rPr lang="zh-CN" altLang="en-US" sz="2000"/>
              <a:t>和查询时间戳，查询在该时间戳及之前被评分次数最多的前</a:t>
            </a:r>
            <a:r>
              <a:rPr lang="en-US" altLang="zh-CN" sz="2000"/>
              <a:t>k</a:t>
            </a:r>
            <a:r>
              <a:rPr lang="zh-CN" altLang="en-US" sz="2000"/>
              <a:t>个电影。在实验报告中</a:t>
            </a:r>
            <a:r>
              <a:rPr lang="en-US" altLang="zh-CN" sz="2000"/>
              <a:t>, </a:t>
            </a:r>
            <a:r>
              <a:rPr lang="zh-CN" altLang="en-US" sz="2000"/>
              <a:t>请展示所实现数据结构的关键性能指标，例如查询精度，构建与更新时间，查询时间和空间占用等。</a:t>
            </a:r>
            <a:endParaRPr lang="zh-CN" altLang="en-US" sz="2000"/>
          </a:p>
          <a:p>
            <a:r>
              <a:rPr lang="zh-CN" altLang="en-US" sz="2000"/>
              <a:t>数据集</a:t>
            </a:r>
            <a:r>
              <a:rPr lang="en-US" altLang="zh-CN" sz="2000"/>
              <a:t>:</a:t>
            </a:r>
            <a:r>
              <a:rPr lang="en-US" altLang="zh-CN" sz="2000">
                <a:hlinkClick r:id="rId1" tooltip="" action="ppaction://hlinkfile"/>
              </a:rPr>
              <a:t>https://pan.baidu.com/share/init?surl=vuplpiEpZOTF_pjvj9_AeA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提取码</a:t>
            </a:r>
            <a:r>
              <a:rPr lang="en-US" altLang="zh-CN" sz="2000">
                <a:sym typeface="+mn-ea"/>
              </a:rPr>
              <a:t>:1766)</a:t>
            </a:r>
            <a:endParaRPr lang="en-US" altLang="zh-CN" sz="2000"/>
          </a:p>
          <a:p>
            <a:r>
              <a:rPr lang="zh-CN" altLang="en-US" sz="2000"/>
              <a:t>实验报告模板</a:t>
            </a:r>
            <a:r>
              <a:rPr lang="en-US" altLang="zh-CN" sz="2000"/>
              <a:t>:</a:t>
            </a:r>
            <a:r>
              <a:rPr lang="en-US" altLang="zh-CN" sz="2000">
                <a:hlinkClick r:id="rId2" tooltip="" action="ppaction://hlinkfile"/>
              </a:rPr>
              <a:t> [Template]</a:t>
            </a:r>
            <a:r>
              <a:rPr lang="en-US" altLang="zh-CN" sz="2000"/>
              <a:t> (</a:t>
            </a:r>
            <a:r>
              <a:rPr lang="zh-CN" altLang="en-US" sz="2000"/>
              <a:t>提取码</a:t>
            </a:r>
            <a:r>
              <a:rPr lang="en-US" altLang="zh-CN" sz="2000"/>
              <a:t>: mtk4)</a:t>
            </a: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任务</a:t>
            </a: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要求</a:t>
            </a:r>
            <a:endParaRPr lang="zh-CN" altLang="en-US" sz="4000" b="1" kern="1200" baseline="0">
              <a:latin typeface="Times New Roman" panose="02020603050405020304" charset="0"/>
              <a:ea typeface="+mj-ea"/>
              <a:cs typeface="+mj-cs"/>
            </a:endParaRP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218805" cy="5207635"/>
          </a:xfrm>
        </p:spPr>
        <p:txBody>
          <a:bodyPr anchor="t" anchorCtr="0"/>
          <a:p>
            <a:pPr algn="l" defTabSz="914400">
              <a:buClrTx/>
              <a:buSzTx/>
              <a:buFontTx/>
            </a:pPr>
            <a:endParaRPr lang="en-US" sz="2400" kern="1200" baseline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l" defTabSz="914400">
              <a:buClrTx/>
              <a:buSzTx/>
              <a:buFontTx/>
            </a:pPr>
            <a:r>
              <a:rPr lang="zh-CN" altLang="en-US" sz="24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允许以任意方法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设计并实现</a:t>
            </a:r>
            <a:r>
              <a:rPr lang="zh-CN" altLang="en-US" sz="24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空间占用尽量小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的数据结构实现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三种功能。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不强求只用一种数据结构实现所有功能，只要能实现三个功能分数就不会低。</a:t>
            </a:r>
            <a:endParaRPr lang="zh-CN" altLang="en-US" sz="2400" u="sng">
              <a:latin typeface="Times New Roman" panose="02020603050405020304" charset="0"/>
              <a:cs typeface="Times New Roman" panose="02020603050405020304" charset="0"/>
            </a:endParaRPr>
          </a:p>
          <a:p>
            <a:pPr algn="l" defTabSz="914400">
              <a:buClrTx/>
              <a:buSzTx/>
              <a:buFontTx/>
            </a:pPr>
            <a:r>
              <a:rPr lang="en-US" sz="2400" kern="1200" baseline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endParaRPr lang="en-US" sz="2400" kern="1200" baseline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l" defTabSz="914400">
              <a:buClrTx/>
              <a:buSzTx/>
              <a:buFontTx/>
            </a:pPr>
            <a:endParaRPr lang="zh-CN" altLang="en-US" sz="2400" kern="1200" baseline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副标题 3074"/>
          <p:cNvSpPr>
            <a:spLocks noGrp="1"/>
          </p:cNvSpPr>
          <p:nvPr/>
        </p:nvSpPr>
        <p:spPr>
          <a:xfrm>
            <a:off x="582930" y="1209040"/>
            <a:ext cx="8091805" cy="520763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ClrTx/>
              <a:buSzTx/>
              <a:buFontTx/>
            </a:pPr>
            <a:endParaRPr lang="en-US" sz="2400" kern="1200" baseline="0"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任务要求</a:t>
            </a:r>
            <a:endParaRPr lang="zh-CN" altLang="en-US" sz="4000" b="1" kern="1200" baseline="0">
              <a:latin typeface="Times New Roman" panose="02020603050405020304" charset="0"/>
              <a:ea typeface="+mj-ea"/>
              <a:cs typeface="+mj-cs"/>
            </a:endParaRP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218805" cy="5207635"/>
          </a:xfrm>
        </p:spPr>
        <p:txBody>
          <a:bodyPr anchor="t" anchorCtr="0"/>
          <a:p>
            <a:pPr algn="l" defTabSz="914400">
              <a:buClrTx/>
              <a:buSzTx/>
              <a:buFontTx/>
            </a:pPr>
            <a:endParaRPr lang="en-US" sz="2400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endParaRPr lang="en-US" sz="2400" kern="1200" baseline="0"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277110"/>
            <a:ext cx="6052820" cy="4484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21521" b="29670"/>
          <a:stretch>
            <a:fillRect/>
          </a:stretch>
        </p:blipFill>
        <p:spPr>
          <a:xfrm>
            <a:off x="611505" y="1485265"/>
            <a:ext cx="4573905" cy="1158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63845" y="190881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页数不限，只要把各部分写清楚即可。</a:t>
            </a:r>
            <a:endParaRPr lang="zh-CN" altLang="en-US" b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注意事项</a:t>
            </a:r>
            <a:endParaRPr lang="zh-CN" altLang="en-US" sz="4000" b="1" kern="1200" baseline="0">
              <a:latin typeface="Times New Roman" panose="02020603050405020304" charset="0"/>
              <a:ea typeface="+mj-ea"/>
              <a:cs typeface="+mj-cs"/>
            </a:endParaRP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305165" cy="5207635"/>
          </a:xfrm>
        </p:spPr>
        <p:txBody>
          <a:bodyPr anchor="t" anchorCtr="0"/>
          <a:p>
            <a:pPr algn="l" defTabSz="914400">
              <a:buClrTx/>
              <a:buSzTx/>
              <a:buFontTx/>
            </a:pPr>
            <a:endParaRPr lang="en-US" sz="2400" kern="1200" baseline="0">
              <a:latin typeface="+mn-lt"/>
              <a:ea typeface="+mn-ea"/>
              <a:cs typeface="+mn-cs"/>
            </a:endParaRPr>
          </a:p>
          <a:p>
            <a:pPr indent="457200" algn="l" defTabSz="914400">
              <a:buClrTx/>
              <a:buSzTx/>
              <a:buFontTx/>
            </a:pPr>
            <a:r>
              <a:rPr lang="zh-CN" altLang="en-US" sz="2400" kern="1200" baseline="0">
                <a:latin typeface="+mn-lt"/>
                <a:ea typeface="+mn-ea"/>
                <a:cs typeface="+mn-cs"/>
              </a:rPr>
              <a:t>提交日期：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4</a:t>
            </a:r>
            <a:r>
              <a:rPr lang="zh-CN" altLang="en-US" sz="2400" kern="1200" baseline="0"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2</a:t>
            </a:r>
            <a:r>
              <a:rPr lang="en-US" sz="2400" kern="1200" baseline="0">
                <a:latin typeface="+mn-lt"/>
                <a:ea typeface="+mn-ea"/>
                <a:cs typeface="+mn-cs"/>
              </a:rPr>
              <a:t>0</a:t>
            </a:r>
            <a:r>
              <a:rPr lang="zh-CN" altLang="en-US" sz="2400" kern="1200" baseline="0">
                <a:latin typeface="+mn-lt"/>
                <a:ea typeface="+mn-ea"/>
                <a:cs typeface="+mn-cs"/>
              </a:rPr>
              <a:t>日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 </a:t>
            </a:r>
            <a:endParaRPr lang="en-US" altLang="zh-CN" sz="2400" kern="1200" baseline="0">
              <a:latin typeface="+mn-lt"/>
              <a:ea typeface="+mn-ea"/>
              <a:cs typeface="+mn-cs"/>
            </a:endParaRPr>
          </a:p>
          <a:p>
            <a:pPr indent="457200" algn="l" defTabSz="914400">
              <a:buClrTx/>
              <a:buSzTx/>
              <a:buFontTx/>
            </a:pPr>
            <a:r>
              <a:rPr lang="zh-CN" altLang="en-US" sz="2400" kern="1200" baseline="0">
                <a:latin typeface="+mn-lt"/>
                <a:ea typeface="+mn-ea"/>
                <a:cs typeface="+mn-cs"/>
              </a:rPr>
              <a:t>提交文件：</a:t>
            </a:r>
            <a:r>
              <a:rPr lang="zh-CN" altLang="en-US" sz="2400" u="sng" kern="1200" baseline="0">
                <a:latin typeface="+mn-lt"/>
                <a:ea typeface="+mn-ea"/>
                <a:cs typeface="+mn-cs"/>
              </a:rPr>
              <a:t>源代码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+</a:t>
            </a:r>
            <a:r>
              <a:rPr lang="zh-CN" altLang="en-US" sz="2400" u="sng" kern="1200" baseline="0">
                <a:latin typeface="+mn-lt"/>
                <a:ea typeface="+mn-ea"/>
                <a:cs typeface="+mn-cs"/>
              </a:rPr>
              <a:t>实验报告</a:t>
            </a:r>
            <a:r>
              <a:rPr lang="zh-CN" altLang="en-US" sz="2400" kern="1200" baseline="0">
                <a:latin typeface="+mn-lt"/>
                <a:ea typeface="+mn-ea"/>
                <a:cs typeface="+mn-cs"/>
              </a:rPr>
              <a:t>，打包并命名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: </a:t>
            </a:r>
            <a:r>
              <a:rPr lang="zh-CN" altLang="en-US" sz="2400" kern="1200" baseline="0">
                <a:latin typeface="+mn-lt"/>
                <a:ea typeface="+mn-ea"/>
                <a:cs typeface="+mn-cs"/>
              </a:rPr>
              <a:t>项目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1_</a:t>
            </a:r>
            <a:r>
              <a:rPr lang="zh-CN" altLang="en-US" sz="2400" kern="1200" baseline="0">
                <a:latin typeface="+mn-lt"/>
                <a:ea typeface="+mn-ea"/>
                <a:cs typeface="+mn-cs"/>
              </a:rPr>
              <a:t>学号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_</a:t>
            </a:r>
            <a:r>
              <a:rPr lang="zh-CN" altLang="en-US" sz="2400" kern="1200" baseline="0">
                <a:latin typeface="+mn-lt"/>
                <a:ea typeface="+mn-ea"/>
                <a:cs typeface="+mn-cs"/>
              </a:rPr>
              <a:t>姓名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.zip  </a:t>
            </a:r>
            <a:r>
              <a:rPr lang="zh-CN" altLang="en-US" sz="2400" kern="1200" baseline="0">
                <a:latin typeface="+mn-lt"/>
                <a:ea typeface="+mn-ea"/>
                <a:cs typeface="+mn-cs"/>
              </a:rPr>
              <a:t>（注意大小，不要超出邮箱附件最大容量）</a:t>
            </a:r>
            <a:endParaRPr lang="zh-CN" altLang="en-US" sz="2400" kern="1200" baseline="0">
              <a:latin typeface="+mn-lt"/>
              <a:ea typeface="+mn-ea"/>
              <a:cs typeface="+mn-cs"/>
            </a:endParaRPr>
          </a:p>
          <a:p>
            <a:pPr indent="457200" algn="l" defTabSz="914400">
              <a:buClrTx/>
              <a:buSzTx/>
              <a:buFontTx/>
            </a:pPr>
            <a:r>
              <a:rPr lang="zh-CN" altLang="en-US" sz="2400" kern="1200" baseline="0">
                <a:latin typeface="+mn-lt"/>
                <a:ea typeface="+mn-ea"/>
                <a:cs typeface="+mn-cs"/>
              </a:rPr>
              <a:t>提交邮箱：</a:t>
            </a:r>
            <a:r>
              <a:rPr lang="en-US" altLang="zh-CN" sz="2400" kern="1200" baseline="0">
                <a:latin typeface="+mn-lt"/>
                <a:ea typeface="+mn-ea"/>
                <a:cs typeface="+mn-cs"/>
              </a:rPr>
              <a:t>fzwang@stu.ecnu.edu.cn</a:t>
            </a:r>
            <a:endParaRPr lang="en-US" altLang="zh-CN" sz="2400" kern="1200" baseline="0"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k2ZWI0MTU3ODljZjY1MGM4ODc3OThhZDZiMTBhYmYifQ=="/>
  <p:tag name="resource_record_key" val="{&quot;13&quot;:[4364954,20481778]}"/>
  <p:tag name="commondata" val="eyJoZGlkIjoiOGY3ZmU5NzJhNTYyNDBkYmQ1MDI0ZmY2OTUxOWFjYTcifQ=="/>
  <p:tag name="KSO_WPP_MARK_KEY" val="2b8ec50f-23a5-4980-82e6-dde71f450b97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WPS 演示</Application>
  <PresentationFormat/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1_默认设计模板</vt:lpstr>
      <vt:lpstr>数据科学与工程算法</vt:lpstr>
      <vt:lpstr>任务描述</vt:lpstr>
      <vt:lpstr>任务描述</vt:lpstr>
      <vt:lpstr>任务要求</vt:lpstr>
      <vt:lpstr>任务要求</vt:lpstr>
      <vt:lpstr>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Influential Community Search over Large Social Networks</dc:title>
  <dc:creator>tengluo</dc:creator>
  <cp:lastModifiedBy>深海巨兽象蚆蚌</cp:lastModifiedBy>
  <cp:revision>59</cp:revision>
  <dcterms:created xsi:type="dcterms:W3CDTF">2022-09-25T11:20:00Z</dcterms:created>
  <dcterms:modified xsi:type="dcterms:W3CDTF">2025-03-07T03:51:20Z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62010F9C492C4D96A0C29B179D1066EC_12</vt:lpwstr>
  </property>
</Properties>
</file>