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9"/>
  </p:notesMasterIdLst>
  <p:sldIdLst>
    <p:sldId id="256" r:id="rId3"/>
    <p:sldId id="258" r:id="rId4"/>
    <p:sldId id="289" r:id="rId5"/>
    <p:sldId id="290" r:id="rId6"/>
    <p:sldId id="291" r:id="rId7"/>
    <p:sldId id="292" r:id="rId8"/>
  </p:sldIdLst>
  <p:sldSz cx="9144000" cy="6858000" type="screen4x3"/>
  <p:notesSz cx="6858000" cy="9144000"/>
  <p:custDataLst>
    <p:tags r:id="rId10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0" userDrawn="1">
          <p15:clr>
            <a:srgbClr val="A4A3A4"/>
          </p15:clr>
        </p15:guide>
        <p15:guide id="2" pos="294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1704" y="96"/>
      </p:cViewPr>
      <p:guideLst>
        <p:guide orient="horz" pos="2250"/>
        <p:guide pos="29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2025/4/17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nap.stanford.edu/data/web-Google.html" TargetMode="External"/><Relationship Id="rId2" Type="http://schemas.openxmlformats.org/officeDocument/2006/relationships/hyperlink" Target="https://snap.stanford.edu/data/soc-Slashdot0902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an.baidu.com/share/init?surl=9a0QswPr710R18bHXxxpYw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标题 3073"/>
          <p:cNvSpPr>
            <a:spLocks noGrp="1"/>
          </p:cNvSpPr>
          <p:nvPr>
            <p:ph type="ctrTitle"/>
          </p:nvPr>
        </p:nvSpPr>
        <p:spPr>
          <a:xfrm>
            <a:off x="430213" y="2130425"/>
            <a:ext cx="8247062" cy="1470025"/>
          </a:xfrm>
        </p:spPr>
        <p:txBody>
          <a:bodyPr anchor="ctr" anchorCtr="0"/>
          <a:lstStyle/>
          <a:p>
            <a:pPr defTabSz="914400">
              <a:buClrTx/>
              <a:buSzTx/>
              <a:buFontTx/>
              <a:buNone/>
            </a:pPr>
            <a:r>
              <a:rPr lang="zh-CN" altLang="en-US" sz="4000" b="1" kern="1200" baseline="0">
                <a:latin typeface="Times New Roman" panose="02020603050405020304" charset="0"/>
                <a:ea typeface="+mj-ea"/>
                <a:cs typeface="+mj-cs"/>
              </a:rPr>
              <a:t>数据科学与工程算法</a:t>
            </a:r>
          </a:p>
        </p:txBody>
      </p:sp>
      <p:sp>
        <p:nvSpPr>
          <p:cNvPr id="3074" name="副标题 307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 anchorCtr="0"/>
          <a:lstStyle/>
          <a:p>
            <a:pPr defTabSz="914400">
              <a:buClrTx/>
              <a:buSzTx/>
              <a:buFontTx/>
            </a:pPr>
            <a:r>
              <a:rPr lang="en-US" altLang="zh-CN" sz="3200" kern="1200" baseline="0" dirty="0" err="1">
                <a:latin typeface="+mj-ea"/>
                <a:ea typeface="+mj-ea"/>
                <a:cs typeface="+mj-ea"/>
              </a:rPr>
              <a:t>项目</a:t>
            </a:r>
            <a:r>
              <a:rPr lang="zh-CN" altLang="en-US" sz="3200" kern="1200" baseline="0" dirty="0">
                <a:latin typeface="+mj-ea"/>
                <a:ea typeface="+mj-ea"/>
                <a:cs typeface="+mj-ea"/>
              </a:rPr>
              <a:t>二</a:t>
            </a:r>
            <a:r>
              <a:rPr lang="en-US" altLang="zh-CN" sz="3200" kern="1200" baseline="0" dirty="0">
                <a:latin typeface="+mj-ea"/>
                <a:ea typeface="+mj-ea"/>
                <a:cs typeface="+mj-ea"/>
              </a:rPr>
              <a:t>:</a:t>
            </a:r>
            <a:r>
              <a:rPr lang="zh-CN" altLang="en-US" sz="3200" kern="1200" baseline="0" dirty="0">
                <a:latin typeface="+mj-ea"/>
                <a:ea typeface="+mj-ea"/>
                <a:cs typeface="+mj-ea"/>
              </a:rPr>
              <a:t>网站</a:t>
            </a:r>
            <a:r>
              <a:rPr lang="en-US" altLang="zh-CN" sz="3200" kern="1200" baseline="0" dirty="0">
                <a:latin typeface="+mj-ea"/>
                <a:ea typeface="+mj-ea"/>
                <a:cs typeface="+mj-ea"/>
              </a:rPr>
              <a:t>PageRank</a:t>
            </a:r>
            <a:r>
              <a:rPr lang="zh-CN" altLang="en-US" sz="3200" kern="1200" baseline="0" dirty="0">
                <a:latin typeface="+mj-ea"/>
                <a:ea typeface="+mj-ea"/>
                <a:cs typeface="+mj-ea"/>
              </a:rPr>
              <a:t>算法</a:t>
            </a:r>
            <a:endParaRPr lang="en-US" altLang="zh-CN" sz="3200" kern="1200" baseline="0" dirty="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标题 3073"/>
          <p:cNvSpPr>
            <a:spLocks noGrp="1"/>
          </p:cNvSpPr>
          <p:nvPr>
            <p:ph type="ctrTitle"/>
          </p:nvPr>
        </p:nvSpPr>
        <p:spPr>
          <a:xfrm>
            <a:off x="322898" y="188278"/>
            <a:ext cx="5356225" cy="1003300"/>
          </a:xfrm>
        </p:spPr>
        <p:txBody>
          <a:bodyPr anchor="ctr" anchorCtr="0"/>
          <a:lstStyle/>
          <a:p>
            <a:pPr algn="l" defTabSz="914400">
              <a:buClrTx/>
              <a:buSzTx/>
              <a:buFontTx/>
              <a:buNone/>
            </a:pPr>
            <a:r>
              <a:rPr lang="zh-CN" altLang="en-US" sz="4000" b="1" kern="1200" baseline="0">
                <a:latin typeface="Times New Roman" panose="02020603050405020304" charset="0"/>
                <a:ea typeface="+mj-ea"/>
                <a:cs typeface="+mj-cs"/>
              </a:rPr>
              <a:t>任务描述</a:t>
            </a:r>
          </a:p>
        </p:txBody>
      </p:sp>
      <p:sp>
        <p:nvSpPr>
          <p:cNvPr id="4098" name="副标题 3074"/>
          <p:cNvSpPr>
            <a:spLocks noGrp="1"/>
          </p:cNvSpPr>
          <p:nvPr>
            <p:ph type="subTitle" idx="1"/>
          </p:nvPr>
        </p:nvSpPr>
        <p:spPr>
          <a:xfrm>
            <a:off x="455930" y="1082040"/>
            <a:ext cx="8218805" cy="5207635"/>
          </a:xfrm>
        </p:spPr>
        <p:txBody>
          <a:bodyPr anchor="t" anchorCtr="0"/>
          <a:lstStyle/>
          <a:p>
            <a:pPr algn="l" defTabSz="914400">
              <a:buClrTx/>
              <a:buSzTx/>
              <a:buFontTx/>
            </a:pPr>
            <a:endParaRPr lang="en-US" sz="2400" kern="1200" baseline="0" dirty="0">
              <a:latin typeface="+mj-ea"/>
              <a:ea typeface="+mj-ea"/>
              <a:cs typeface="+mn-cs"/>
            </a:endParaRPr>
          </a:p>
          <a:p>
            <a:pPr algn="l"/>
            <a:r>
              <a:rPr lang="zh-CN" altLang="en-US" sz="2400" kern="1200" baseline="0" dirty="0">
                <a:latin typeface="+mj-ea"/>
                <a:ea typeface="+mj-ea"/>
                <a:cs typeface="+mn-cs"/>
              </a:rPr>
              <a:t>数据集</a:t>
            </a:r>
            <a:r>
              <a:rPr lang="en-US" altLang="zh-CN" sz="2400" kern="1200" baseline="0" dirty="0">
                <a:latin typeface="+mj-ea"/>
                <a:ea typeface="+mj-ea"/>
                <a:cs typeface="+mn-cs"/>
              </a:rPr>
              <a:t>:</a:t>
            </a:r>
            <a:r>
              <a:rPr lang="en-US" altLang="zh-CN" sz="2400" b="1" i="0" dirty="0">
                <a:solidFill>
                  <a:srgbClr val="2968D0"/>
                </a:solidFill>
                <a:effectLst/>
                <a:latin typeface="Arial" panose="020B0604020202020204" pitchFamily="34" charset="0"/>
              </a:rPr>
              <a:t>Google web graph, Slashdot </a:t>
            </a:r>
            <a:r>
              <a:rPr lang="zh-CN" altLang="en-US" sz="2400" b="1" i="0" dirty="0">
                <a:solidFill>
                  <a:srgbClr val="2968D0"/>
                </a:solidFill>
                <a:effectLst/>
                <a:latin typeface="Arial" panose="020B0604020202020204" pitchFamily="34" charset="0"/>
              </a:rPr>
              <a:t>社交网络</a:t>
            </a:r>
            <a:endParaRPr lang="en-US" altLang="zh-CN" sz="2400" b="1" i="0" dirty="0">
              <a:solidFill>
                <a:srgbClr val="2968D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zh-CN" altLang="en-US" sz="2400" kern="1200" baseline="0" dirty="0">
                <a:latin typeface="+mj-ea"/>
                <a:ea typeface="+mj-ea"/>
                <a:cs typeface="+mn-cs"/>
              </a:rPr>
              <a:t>节点代表网页，有向边代表网页之间的超链接。</a:t>
            </a:r>
            <a:endParaRPr lang="en-US" sz="2400" kern="1200" baseline="0" dirty="0">
              <a:latin typeface="+mj-ea"/>
              <a:ea typeface="+mj-ea"/>
              <a:cs typeface="+mn-cs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511175" y="1192530"/>
            <a:ext cx="1468755" cy="4445"/>
          </a:xfrm>
          <a:prstGeom prst="line">
            <a:avLst/>
          </a:prstGeom>
          <a:ln w="88900" cap="rnd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2F3F27EE-CDEE-47BA-AF26-234D74143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564904"/>
            <a:ext cx="3143250" cy="28575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36A247B-4873-4794-B4C6-86BF2BDEA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2564904"/>
            <a:ext cx="3209925" cy="28670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标题 3073"/>
          <p:cNvSpPr>
            <a:spLocks noGrp="1"/>
          </p:cNvSpPr>
          <p:nvPr>
            <p:ph type="ctrTitle"/>
          </p:nvPr>
        </p:nvSpPr>
        <p:spPr>
          <a:xfrm>
            <a:off x="322898" y="188278"/>
            <a:ext cx="5356225" cy="1003300"/>
          </a:xfrm>
        </p:spPr>
        <p:txBody>
          <a:bodyPr anchor="ctr" anchorCtr="0"/>
          <a:lstStyle/>
          <a:p>
            <a:pPr algn="l" defTabSz="914400">
              <a:buClrTx/>
              <a:buSzTx/>
              <a:buFontTx/>
              <a:buNone/>
            </a:pPr>
            <a:r>
              <a:rPr lang="zh-CN" altLang="en-US" sz="4000" b="1" kern="1200" baseline="0">
                <a:latin typeface="Times New Roman" panose="02020603050405020304" charset="0"/>
                <a:ea typeface="+mj-ea"/>
                <a:cs typeface="+mj-cs"/>
              </a:rPr>
              <a:t>任务描述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511175" y="1192530"/>
            <a:ext cx="1468755" cy="4445"/>
          </a:xfrm>
          <a:prstGeom prst="line">
            <a:avLst/>
          </a:prstGeom>
          <a:ln w="88900" cap="rnd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副标题 3074"/>
          <p:cNvSpPr>
            <a:spLocks noGrp="1"/>
          </p:cNvSpPr>
          <p:nvPr/>
        </p:nvSpPr>
        <p:spPr>
          <a:xfrm>
            <a:off x="611505" y="1484630"/>
            <a:ext cx="8218805" cy="494411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lvl="1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lvl="2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35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lvl="3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lvl="4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lvl="5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lvl="6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lvl="7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lvl="8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400">
              <a:buClrTx/>
              <a:buSzTx/>
              <a:buFontTx/>
            </a:pPr>
            <a:endParaRPr lang="en-US" sz="2400" kern="1200" baseline="0"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13690" y="1191578"/>
            <a:ext cx="8625205" cy="52132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项目二</a:t>
            </a:r>
            <a:r>
              <a:rPr lang="en-US" altLang="zh-CN" sz="2000" dirty="0"/>
              <a:t>:</a:t>
            </a:r>
            <a:r>
              <a:rPr lang="zh-CN" altLang="en-US" sz="2000" dirty="0"/>
              <a:t>网站</a:t>
            </a:r>
            <a:r>
              <a:rPr lang="en-US" altLang="zh-CN" sz="2000" dirty="0"/>
              <a:t>PageRank</a:t>
            </a:r>
            <a:r>
              <a:rPr lang="zh-CN" altLang="en-US" sz="2000" dirty="0"/>
              <a:t>算法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任务描述</a:t>
            </a:r>
            <a:r>
              <a:rPr lang="en-US" altLang="zh-CN" sz="2000" dirty="0"/>
              <a:t>:</a:t>
            </a:r>
            <a:r>
              <a:rPr lang="zh-CN" altLang="en-US" sz="2000" dirty="0"/>
              <a:t>你需要实现</a:t>
            </a:r>
            <a:r>
              <a:rPr lang="en-US" altLang="zh-CN" sz="2000" dirty="0"/>
              <a:t>PageRank</a:t>
            </a:r>
            <a:r>
              <a:rPr lang="zh-CN" altLang="en-US" sz="2000" dirty="0"/>
              <a:t>算法来计算给定网页链接图中每个网页的</a:t>
            </a:r>
            <a:r>
              <a:rPr lang="en-US" altLang="zh-CN" sz="2000" dirty="0"/>
              <a:t>PageRank</a:t>
            </a:r>
            <a:r>
              <a:rPr lang="zh-CN" altLang="en-US" sz="2000" dirty="0"/>
              <a:t>值。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数据集为</a:t>
            </a:r>
            <a:r>
              <a:rPr lang="en-US" altLang="zh-CN" sz="2000" dirty="0"/>
              <a:t>Slashdot</a:t>
            </a:r>
            <a:r>
              <a:rPr lang="zh-CN" altLang="en-US" sz="2000" dirty="0"/>
              <a:t>和</a:t>
            </a:r>
            <a:r>
              <a:rPr lang="en-US" altLang="zh-CN" sz="2000" dirty="0"/>
              <a:t>Google</a:t>
            </a:r>
            <a:r>
              <a:rPr lang="zh-CN" altLang="en-US" sz="2000" dirty="0"/>
              <a:t>的网页数据，具体链接见下方。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实现的功能：</a:t>
            </a:r>
            <a:r>
              <a:rPr lang="en-US" altLang="zh-CN" sz="2000" dirty="0"/>
              <a:t>PageRank</a:t>
            </a:r>
            <a:r>
              <a:rPr lang="zh-CN" altLang="en-US" sz="2000" dirty="0"/>
              <a:t>计算：对整个网页链接图计算每个网页的</a:t>
            </a:r>
            <a:r>
              <a:rPr lang="en-US" altLang="zh-CN" sz="2000" dirty="0"/>
              <a:t>PageRank</a:t>
            </a:r>
            <a:r>
              <a:rPr lang="zh-CN" altLang="en-US" sz="2000" dirty="0"/>
              <a:t>值。给定一个正整数</a:t>
            </a:r>
            <a:r>
              <a:rPr lang="en-US" altLang="zh-CN" sz="2000" dirty="0"/>
              <a:t>k</a:t>
            </a:r>
            <a:r>
              <a:rPr lang="zh-CN" altLang="en-US" sz="2000" dirty="0"/>
              <a:t>，返回</a:t>
            </a:r>
            <a:r>
              <a:rPr lang="en-US" altLang="zh-CN" sz="2000" dirty="0"/>
              <a:t>PageRank</a:t>
            </a:r>
            <a:r>
              <a:rPr lang="zh-CN" altLang="en-US" sz="2000" dirty="0"/>
              <a:t>值最高的</a:t>
            </a:r>
            <a:r>
              <a:rPr lang="en-US" altLang="zh-CN" sz="2000" dirty="0"/>
              <a:t>k</a:t>
            </a:r>
            <a:r>
              <a:rPr lang="zh-CN" altLang="en-US" sz="2000" dirty="0"/>
              <a:t>个网页。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数据集</a:t>
            </a:r>
            <a:r>
              <a:rPr lang="en-US" altLang="zh-CN" sz="2000" dirty="0"/>
              <a:t>: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hlinkClick r:id="rId2"/>
              </a:rPr>
              <a:t>https://snap.stanford.edu/data/soc-Slashdot0902.html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>
                <a:hlinkClick r:id="rId3"/>
              </a:rPr>
              <a:t>https://snap.stanford.edu/data/web-Google.html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实验报告模板</a:t>
            </a:r>
            <a:r>
              <a:rPr lang="en-US" altLang="zh-CN" sz="2000" dirty="0"/>
              <a:t>:</a:t>
            </a:r>
            <a:r>
              <a:rPr lang="en-US" altLang="zh-CN" sz="2000" dirty="0">
                <a:hlinkClick r:id="rId4" action="ppaction://hlinkfile"/>
              </a:rPr>
              <a:t> [Template]</a:t>
            </a:r>
            <a:r>
              <a:rPr lang="en-US" altLang="zh-CN" sz="2000" dirty="0"/>
              <a:t> (</a:t>
            </a:r>
            <a:r>
              <a:rPr lang="zh-CN" altLang="en-US" sz="2000" dirty="0"/>
              <a:t>提取码</a:t>
            </a:r>
            <a:r>
              <a:rPr lang="en-US" altLang="zh-CN" sz="2000" dirty="0"/>
              <a:t>: mtk4)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标题 3073"/>
          <p:cNvSpPr>
            <a:spLocks noGrp="1"/>
          </p:cNvSpPr>
          <p:nvPr>
            <p:ph type="ctrTitle"/>
          </p:nvPr>
        </p:nvSpPr>
        <p:spPr>
          <a:xfrm>
            <a:off x="322898" y="188278"/>
            <a:ext cx="5356225" cy="1003300"/>
          </a:xfrm>
        </p:spPr>
        <p:txBody>
          <a:bodyPr anchor="ctr" anchorCtr="0"/>
          <a:lstStyle/>
          <a:p>
            <a:pPr algn="l" defTabSz="914400">
              <a:buClrTx/>
              <a:buSzTx/>
              <a:buFontTx/>
              <a:buNone/>
            </a:pPr>
            <a:r>
              <a:rPr lang="zh-CN" altLang="en-US" sz="4000" b="1" kern="1200" baseline="0">
                <a:latin typeface="Times New Roman" panose="02020603050405020304" charset="0"/>
                <a:ea typeface="+mj-ea"/>
                <a:cs typeface="+mj-cs"/>
              </a:rPr>
              <a:t>任务要求</a:t>
            </a:r>
          </a:p>
        </p:txBody>
      </p:sp>
      <p:sp>
        <p:nvSpPr>
          <p:cNvPr id="4098" name="副标题 3074"/>
          <p:cNvSpPr>
            <a:spLocks noGrp="1"/>
          </p:cNvSpPr>
          <p:nvPr>
            <p:ph type="subTitle" idx="1"/>
          </p:nvPr>
        </p:nvSpPr>
        <p:spPr>
          <a:xfrm>
            <a:off x="455930" y="1082040"/>
            <a:ext cx="8218805" cy="5207635"/>
          </a:xfrm>
        </p:spPr>
        <p:txBody>
          <a:bodyPr anchor="t" anchorCtr="0"/>
          <a:lstStyle/>
          <a:p>
            <a:pPr algn="l" defTabSz="914400">
              <a:buClrTx/>
              <a:buSzTx/>
              <a:buFontTx/>
            </a:pPr>
            <a:endParaRPr lang="en-US" sz="2400" kern="1200" baseline="0" dirty="0">
              <a:latin typeface="Times New Roman" panose="02020603050405020304" charset="0"/>
              <a:ea typeface="+mn-ea"/>
              <a:cs typeface="Times New Roman" panose="02020603050405020304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/>
              <a:t>实验内容：在两个数据下，统计不同收敛阈值参数（当两次迭代之间的 </a:t>
            </a:r>
            <a:r>
              <a:rPr lang="en-US" altLang="zh-CN" sz="2400" dirty="0"/>
              <a:t>PageRank </a:t>
            </a:r>
            <a:r>
              <a:rPr lang="zh-CN" altLang="en-US" sz="2400" dirty="0"/>
              <a:t>差异小于阈值就停止）下，</a:t>
            </a:r>
            <a:r>
              <a:rPr lang="en-US" altLang="zh-CN" sz="2400" dirty="0"/>
              <a:t>PageRank</a:t>
            </a:r>
            <a:r>
              <a:rPr lang="zh-CN" altLang="en-US" sz="2400" kern="1200" baseline="0" dirty="0">
                <a:latin typeface="Times New Roman" panose="02020603050405020304" charset="0"/>
                <a:ea typeface="+mn-ea"/>
                <a:cs typeface="Times New Roman" panose="02020603050405020304" charset="0"/>
              </a:rPr>
              <a:t>算法迭代次数</a:t>
            </a:r>
            <a:r>
              <a:rPr lang="zh-CN" altLang="en-US" sz="2400" dirty="0">
                <a:latin typeface="Times New Roman" panose="02020603050405020304" charset="0"/>
                <a:ea typeface="+mn-ea"/>
                <a:cs typeface="Times New Roman" panose="02020603050405020304" charset="0"/>
              </a:rPr>
              <a:t>以及</a:t>
            </a:r>
            <a:r>
              <a:rPr lang="zh-CN" altLang="en-US" sz="2400" kern="1200" baseline="0" dirty="0">
                <a:latin typeface="Times New Roman" panose="02020603050405020304" charset="0"/>
                <a:ea typeface="+mn-ea"/>
                <a:cs typeface="Times New Roman" panose="02020603050405020304" charset="0"/>
              </a:rPr>
              <a:t>收敛所需时间。 </a:t>
            </a:r>
            <a:endParaRPr lang="en-US" altLang="zh-CN" sz="2400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511175" y="1192530"/>
            <a:ext cx="1468755" cy="4445"/>
          </a:xfrm>
          <a:prstGeom prst="line">
            <a:avLst/>
          </a:prstGeom>
          <a:ln w="88900" cap="rnd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副标题 3074"/>
          <p:cNvSpPr>
            <a:spLocks noGrp="1"/>
          </p:cNvSpPr>
          <p:nvPr/>
        </p:nvSpPr>
        <p:spPr>
          <a:xfrm>
            <a:off x="582930" y="1209040"/>
            <a:ext cx="8091805" cy="520763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lvl="1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5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lvl="2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35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lvl="3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lvl="4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lvl="5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lvl="6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lvl="7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lvl="8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  <a:defRPr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400">
              <a:buClrTx/>
              <a:buSzTx/>
              <a:buFontTx/>
            </a:pPr>
            <a:endParaRPr lang="en-US" sz="2400" kern="1200" baseline="0"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标题 3073"/>
          <p:cNvSpPr>
            <a:spLocks noGrp="1"/>
          </p:cNvSpPr>
          <p:nvPr>
            <p:ph type="ctrTitle"/>
          </p:nvPr>
        </p:nvSpPr>
        <p:spPr>
          <a:xfrm>
            <a:off x="322898" y="188278"/>
            <a:ext cx="5356225" cy="1003300"/>
          </a:xfrm>
        </p:spPr>
        <p:txBody>
          <a:bodyPr anchor="ctr" anchorCtr="0"/>
          <a:lstStyle/>
          <a:p>
            <a:pPr algn="l" defTabSz="914400">
              <a:buClrTx/>
              <a:buSzTx/>
              <a:buFontTx/>
              <a:buNone/>
            </a:pPr>
            <a:r>
              <a:rPr lang="zh-CN" altLang="en-US" sz="4000" b="1" kern="1200" baseline="0">
                <a:latin typeface="Times New Roman" panose="02020603050405020304" charset="0"/>
                <a:ea typeface="+mj-ea"/>
                <a:cs typeface="+mj-cs"/>
              </a:rPr>
              <a:t>任务要求</a:t>
            </a:r>
          </a:p>
        </p:txBody>
      </p:sp>
      <p:sp>
        <p:nvSpPr>
          <p:cNvPr id="4098" name="副标题 3074"/>
          <p:cNvSpPr>
            <a:spLocks noGrp="1"/>
          </p:cNvSpPr>
          <p:nvPr>
            <p:ph type="subTitle" idx="1"/>
          </p:nvPr>
        </p:nvSpPr>
        <p:spPr>
          <a:xfrm>
            <a:off x="455930" y="1082040"/>
            <a:ext cx="8218805" cy="5207635"/>
          </a:xfrm>
        </p:spPr>
        <p:txBody>
          <a:bodyPr anchor="t" anchorCtr="0"/>
          <a:lstStyle/>
          <a:p>
            <a:pPr algn="l" defTabSz="914400">
              <a:buClrTx/>
              <a:buSzTx/>
              <a:buFontTx/>
            </a:pPr>
            <a:endParaRPr lang="en-US" sz="2400" kern="1200" baseline="0">
              <a:latin typeface="+mn-lt"/>
              <a:ea typeface="+mn-ea"/>
              <a:cs typeface="+mn-cs"/>
            </a:endParaRPr>
          </a:p>
          <a:p>
            <a:pPr algn="l" defTabSz="914400">
              <a:buClrTx/>
              <a:buSzTx/>
              <a:buFontTx/>
            </a:pPr>
            <a:endParaRPr lang="en-US" sz="2400" kern="1200" baseline="0">
              <a:latin typeface="+mn-lt"/>
              <a:ea typeface="+mn-ea"/>
              <a:cs typeface="+mn-cs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511175" y="1192530"/>
            <a:ext cx="1468755" cy="4445"/>
          </a:xfrm>
          <a:prstGeom prst="line">
            <a:avLst/>
          </a:prstGeom>
          <a:ln w="88900" cap="rnd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2277110"/>
            <a:ext cx="6052820" cy="448437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rcRect t="21521" b="29670"/>
          <a:stretch>
            <a:fillRect/>
          </a:stretch>
        </p:blipFill>
        <p:spPr>
          <a:xfrm>
            <a:off x="611505" y="1485265"/>
            <a:ext cx="4573905" cy="11588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363845" y="1908810"/>
            <a:ext cx="3048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u="sng"/>
              <a:t>页数不限，只要把各部分写清楚即可。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标题 3073"/>
          <p:cNvSpPr>
            <a:spLocks noGrp="1"/>
          </p:cNvSpPr>
          <p:nvPr>
            <p:ph type="ctrTitle"/>
          </p:nvPr>
        </p:nvSpPr>
        <p:spPr>
          <a:xfrm>
            <a:off x="322898" y="188278"/>
            <a:ext cx="5356225" cy="1003300"/>
          </a:xfrm>
        </p:spPr>
        <p:txBody>
          <a:bodyPr anchor="ctr" anchorCtr="0"/>
          <a:lstStyle/>
          <a:p>
            <a:pPr algn="l" defTabSz="914400">
              <a:buClrTx/>
              <a:buSzTx/>
              <a:buFontTx/>
              <a:buNone/>
            </a:pPr>
            <a:r>
              <a:rPr lang="zh-CN" altLang="en-US" sz="4000" b="1" kern="1200" baseline="0">
                <a:latin typeface="Times New Roman" panose="02020603050405020304" charset="0"/>
                <a:ea typeface="+mj-ea"/>
                <a:cs typeface="+mj-cs"/>
              </a:rPr>
              <a:t>注意事项</a:t>
            </a:r>
          </a:p>
        </p:txBody>
      </p:sp>
      <p:sp>
        <p:nvSpPr>
          <p:cNvPr id="4098" name="副标题 3074"/>
          <p:cNvSpPr>
            <a:spLocks noGrp="1"/>
          </p:cNvSpPr>
          <p:nvPr>
            <p:ph type="subTitle" idx="1"/>
          </p:nvPr>
        </p:nvSpPr>
        <p:spPr>
          <a:xfrm>
            <a:off x="455930" y="1082040"/>
            <a:ext cx="8305165" cy="5207635"/>
          </a:xfrm>
        </p:spPr>
        <p:txBody>
          <a:bodyPr anchor="t" anchorCtr="0"/>
          <a:lstStyle/>
          <a:p>
            <a:pPr algn="l" defTabSz="914400">
              <a:buClrTx/>
              <a:buSzTx/>
              <a:buFontTx/>
            </a:pPr>
            <a:endParaRPr lang="en-US" sz="2400" kern="1200" baseline="0" dirty="0">
              <a:latin typeface="+mn-lt"/>
              <a:ea typeface="+mn-ea"/>
              <a:cs typeface="+mn-cs"/>
            </a:endParaRPr>
          </a:p>
          <a:p>
            <a:pPr indent="457200" algn="l" defTabSz="914400">
              <a:buClrTx/>
              <a:buSzTx/>
              <a:buFontTx/>
            </a:pPr>
            <a:r>
              <a:rPr lang="zh-CN" altLang="en-US" sz="2400" kern="1200" baseline="0" dirty="0">
                <a:latin typeface="+mn-lt"/>
                <a:ea typeface="+mn-ea"/>
                <a:cs typeface="+mn-cs"/>
              </a:rPr>
              <a:t>提交日期：</a:t>
            </a:r>
            <a:r>
              <a:rPr lang="en-US" altLang="zh-CN" sz="2400" kern="1200" baseline="0" dirty="0">
                <a:latin typeface="+mn-lt"/>
                <a:ea typeface="+mn-ea"/>
                <a:cs typeface="+mn-cs"/>
              </a:rPr>
              <a:t>5</a:t>
            </a:r>
            <a:r>
              <a:rPr lang="zh-CN" altLang="en-US" sz="2400" kern="1200" baseline="0" dirty="0">
                <a:latin typeface="+mn-lt"/>
                <a:ea typeface="+mn-ea"/>
                <a:cs typeface="+mn-cs"/>
              </a:rPr>
              <a:t>月</a:t>
            </a:r>
            <a:r>
              <a:rPr lang="en-US" altLang="zh-CN" sz="2400" dirty="0"/>
              <a:t>16</a:t>
            </a:r>
            <a:r>
              <a:rPr lang="zh-CN" altLang="en-US" sz="2400" kern="1200" baseline="0" dirty="0">
                <a:latin typeface="+mn-lt"/>
                <a:ea typeface="+mn-ea"/>
                <a:cs typeface="+mn-cs"/>
              </a:rPr>
              <a:t>日</a:t>
            </a:r>
            <a:r>
              <a:rPr lang="en-US" altLang="zh-CN" sz="2400" kern="1200" baseline="0" dirty="0">
                <a:latin typeface="+mn-lt"/>
                <a:ea typeface="+mn-ea"/>
                <a:cs typeface="+mn-cs"/>
              </a:rPr>
              <a:t> </a:t>
            </a:r>
          </a:p>
          <a:p>
            <a:pPr indent="457200" algn="l" defTabSz="914400">
              <a:buClrTx/>
              <a:buSzTx/>
              <a:buFontTx/>
            </a:pPr>
            <a:r>
              <a:rPr lang="zh-CN" altLang="en-US" sz="2400" kern="1200" baseline="0" dirty="0">
                <a:latin typeface="+mn-lt"/>
                <a:ea typeface="+mn-ea"/>
                <a:cs typeface="+mn-cs"/>
              </a:rPr>
              <a:t>提交文件：</a:t>
            </a:r>
            <a:r>
              <a:rPr lang="zh-CN" altLang="en-US" sz="2400" u="sng" kern="1200" baseline="0" dirty="0">
                <a:latin typeface="+mn-lt"/>
                <a:ea typeface="+mn-ea"/>
                <a:cs typeface="+mn-cs"/>
              </a:rPr>
              <a:t>源代码</a:t>
            </a:r>
            <a:r>
              <a:rPr lang="en-US" altLang="zh-CN" sz="2400" kern="1200" baseline="0" dirty="0">
                <a:latin typeface="+mn-lt"/>
                <a:ea typeface="+mn-ea"/>
                <a:cs typeface="+mn-cs"/>
              </a:rPr>
              <a:t>+</a:t>
            </a:r>
            <a:r>
              <a:rPr lang="zh-CN" altLang="en-US" sz="2400" u="sng" kern="1200" baseline="0" dirty="0">
                <a:latin typeface="+mn-lt"/>
                <a:ea typeface="+mn-ea"/>
                <a:cs typeface="+mn-cs"/>
              </a:rPr>
              <a:t>实验报告</a:t>
            </a:r>
            <a:r>
              <a:rPr lang="zh-CN" altLang="en-US" sz="2400" kern="1200" baseline="0" dirty="0">
                <a:latin typeface="+mn-lt"/>
                <a:ea typeface="+mn-ea"/>
                <a:cs typeface="+mn-cs"/>
              </a:rPr>
              <a:t>，打包并命名</a:t>
            </a:r>
            <a:r>
              <a:rPr lang="en-US" altLang="zh-CN" sz="2400" kern="1200" baseline="0" dirty="0">
                <a:latin typeface="+mn-lt"/>
                <a:ea typeface="+mn-ea"/>
                <a:cs typeface="+mn-cs"/>
              </a:rPr>
              <a:t>: </a:t>
            </a:r>
            <a:r>
              <a:rPr lang="zh-CN" altLang="en-US" sz="2400" kern="1200" baseline="0" dirty="0">
                <a:latin typeface="+mn-lt"/>
                <a:ea typeface="+mn-ea"/>
                <a:cs typeface="+mn-cs"/>
              </a:rPr>
              <a:t>项目</a:t>
            </a:r>
            <a:r>
              <a:rPr lang="en-US" altLang="zh-CN" sz="2400" dirty="0"/>
              <a:t>2</a:t>
            </a:r>
            <a:r>
              <a:rPr lang="en-US" altLang="zh-CN" sz="2400" kern="1200" baseline="0" dirty="0">
                <a:latin typeface="+mn-lt"/>
                <a:ea typeface="+mn-ea"/>
                <a:cs typeface="+mn-cs"/>
              </a:rPr>
              <a:t>_</a:t>
            </a:r>
            <a:r>
              <a:rPr lang="zh-CN" altLang="en-US" sz="2400" kern="1200" baseline="0" dirty="0">
                <a:latin typeface="+mn-lt"/>
                <a:ea typeface="+mn-ea"/>
                <a:cs typeface="+mn-cs"/>
              </a:rPr>
              <a:t>学号</a:t>
            </a:r>
            <a:r>
              <a:rPr lang="en-US" altLang="zh-CN" sz="2400" kern="1200" baseline="0" dirty="0">
                <a:latin typeface="+mn-lt"/>
                <a:ea typeface="+mn-ea"/>
                <a:cs typeface="+mn-cs"/>
              </a:rPr>
              <a:t>_</a:t>
            </a:r>
            <a:r>
              <a:rPr lang="zh-CN" altLang="en-US" sz="2400" kern="1200" baseline="0" dirty="0">
                <a:latin typeface="+mn-lt"/>
                <a:ea typeface="+mn-ea"/>
                <a:cs typeface="+mn-cs"/>
              </a:rPr>
              <a:t>姓名</a:t>
            </a:r>
            <a:r>
              <a:rPr lang="en-US" altLang="zh-CN" sz="2400" kern="1200" baseline="0" dirty="0">
                <a:latin typeface="+mn-lt"/>
                <a:ea typeface="+mn-ea"/>
                <a:cs typeface="+mn-cs"/>
              </a:rPr>
              <a:t>.zip  </a:t>
            </a:r>
          </a:p>
          <a:p>
            <a:pPr indent="457200" algn="l" defTabSz="914400">
              <a:buClrTx/>
              <a:buSzTx/>
              <a:buFontTx/>
            </a:pPr>
            <a:r>
              <a:rPr lang="zh-CN" altLang="en-US" sz="2400" kern="1200" baseline="0" dirty="0">
                <a:latin typeface="+mn-lt"/>
                <a:ea typeface="+mn-ea"/>
                <a:cs typeface="+mn-cs"/>
              </a:rPr>
              <a:t>提交邮箱：</a:t>
            </a:r>
            <a:r>
              <a:rPr lang="en-US" altLang="zh-CN" sz="2400" kern="1200" baseline="0" dirty="0">
                <a:latin typeface="+mn-lt"/>
                <a:ea typeface="+mn-ea"/>
                <a:cs typeface="+mn-cs"/>
              </a:rPr>
              <a:t>fzwang@stu.ecnu.edu.cn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511175" y="1192530"/>
            <a:ext cx="1468755" cy="4445"/>
          </a:xfrm>
          <a:prstGeom prst="line">
            <a:avLst/>
          </a:prstGeom>
          <a:ln w="88900" cap="rnd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OURCE_RECORD_KEY" val="{&quot;13&quot;:[4364954,20481778]}"/>
  <p:tag name="COMMONDATA" val="eyJoZGlkIjoiOGY3ZmU5NzJhNTYyNDBkYmQ1MDI0ZmY2OTUxOWFjYTcifQ=="/>
  <p:tag name="KSO_WPP_MARK_KEY" val="2b8ec50f-23a5-4980-82e6-dde71f450b97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255</Words>
  <Application>Microsoft Office PowerPoint</Application>
  <PresentationFormat>全屏显示(4:3)</PresentationFormat>
  <Paragraphs>25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宋体</vt:lpstr>
      <vt:lpstr>Arial</vt:lpstr>
      <vt:lpstr>Calibri</vt:lpstr>
      <vt:lpstr>Times New Roman</vt:lpstr>
      <vt:lpstr>默认设计模板</vt:lpstr>
      <vt:lpstr>1_默认设计模板</vt:lpstr>
      <vt:lpstr>数据科学与工程算法</vt:lpstr>
      <vt:lpstr>任务描述</vt:lpstr>
      <vt:lpstr>任务描述</vt:lpstr>
      <vt:lpstr>任务要求</vt:lpstr>
      <vt:lpstr>任务要求</vt:lpstr>
      <vt:lpstr>注意事项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Most Influential Community Search over Large Social Networks</dc:title>
  <dc:creator>tengluo</dc:creator>
  <cp:lastModifiedBy>FANGZHENG WANG</cp:lastModifiedBy>
  <cp:revision>66</cp:revision>
  <dcterms:created xsi:type="dcterms:W3CDTF">2022-09-25T11:20:00Z</dcterms:created>
  <dcterms:modified xsi:type="dcterms:W3CDTF">2025-04-17T13:01:22Z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2052-12.1.0.20305</vt:lpwstr>
  </property>
  <property fmtid="{D5CDD505-2E9C-101B-9397-08002B2CF9AE}" pid="3" name="ICV">
    <vt:lpwstr>62010F9C492C4D96A0C29B179D1066EC_12</vt:lpwstr>
  </property>
</Properties>
</file>