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1"/>
  </p:notesMasterIdLst>
  <p:sldIdLst>
    <p:sldId id="256" r:id="rId4"/>
    <p:sldId id="258" r:id="rId5"/>
    <p:sldId id="289" r:id="rId6"/>
    <p:sldId id="293" r:id="rId7"/>
    <p:sldId id="290" r:id="rId8"/>
    <p:sldId id="291" r:id="rId9"/>
    <p:sldId id="292" r:id="rId10"/>
  </p:sldIdLst>
  <p:sldSz cx="9144000" cy="6858000" type="screen4x3"/>
  <p:notesSz cx="6858000" cy="9144000"/>
  <p:custDataLst>
    <p:tags r:id="rId1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0" userDrawn="1">
          <p15:clr>
            <a:srgbClr val="A4A3A4"/>
          </p15:clr>
        </p15:guide>
        <p15:guide id="2" pos="29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96"/>
      </p:cViewPr>
      <p:guideLst>
        <p:guide orient="horz" pos="2250"/>
        <p:guide pos="29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1" Type="http://schemas.openxmlformats.org/officeDocument/2006/relationships/hyperlink" Target="https://grouplens.org/datasets/movielens/25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3073"/>
          <p:cNvSpPr>
            <a:spLocks noGrp="1"/>
          </p:cNvSpPr>
          <p:nvPr>
            <p:ph type="ctrTitle"/>
          </p:nvPr>
        </p:nvSpPr>
        <p:spPr>
          <a:xfrm>
            <a:off x="430213" y="2130425"/>
            <a:ext cx="8247062" cy="1470025"/>
          </a:xfrm>
        </p:spPr>
        <p:txBody>
          <a:bodyPr anchor="ctr" anchorCtr="0"/>
          <a:lstStyle/>
          <a:p>
            <a:pPr defTabSz="914400">
              <a:buClrTx/>
              <a:buSzTx/>
              <a:buFontTx/>
              <a:buNone/>
            </a:pPr>
            <a:r>
              <a:rPr lang="zh-CN" altLang="en-US" sz="4000" b="1" kern="1200" baseline="0">
                <a:latin typeface="Times New Roman" panose="02020503050405090304" charset="0"/>
                <a:ea typeface="+mj-ea"/>
                <a:cs typeface="+mj-cs"/>
              </a:rPr>
              <a:t>数据科学与工程算法</a:t>
            </a:r>
            <a:endParaRPr lang="zh-CN" altLang="en-US" sz="4000" b="1" kern="1200" baseline="0">
              <a:latin typeface="Times New Roman" panose="02020503050405090304" charset="0"/>
              <a:ea typeface="+mj-ea"/>
              <a:cs typeface="+mj-cs"/>
            </a:endParaRPr>
          </a:p>
        </p:txBody>
      </p:sp>
      <p:sp>
        <p:nvSpPr>
          <p:cNvPr id="3074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 anchorCtr="0"/>
          <a:lstStyle/>
          <a:p>
            <a:pPr defTabSz="914400">
              <a:buClrTx/>
              <a:buSzTx/>
              <a:buFontTx/>
            </a:pPr>
            <a:r>
              <a:rPr lang="en-US" altLang="zh-CN" sz="3200" kern="1200" baseline="0" dirty="0" err="1">
                <a:latin typeface="+mj-ea"/>
                <a:ea typeface="+mj-ea"/>
                <a:cs typeface="+mj-ea"/>
              </a:rPr>
              <a:t>项目</a:t>
            </a:r>
            <a:r>
              <a:rPr lang="zh-CN" altLang="en-US" sz="3200" kern="1200" baseline="0" dirty="0" err="1">
                <a:latin typeface="+mj-ea"/>
                <a:ea typeface="+mj-ea"/>
                <a:cs typeface="+mj-ea"/>
              </a:rPr>
              <a:t>三</a:t>
            </a:r>
            <a:r>
              <a:rPr lang="en-US" altLang="zh-CN" sz="3200" kern="1200" baseline="0" dirty="0">
                <a:latin typeface="+mj-ea"/>
                <a:ea typeface="+mj-ea"/>
                <a:cs typeface="+mj-ea"/>
              </a:rPr>
              <a:t>:</a:t>
            </a:r>
            <a:r>
              <a:rPr lang="zh-CN" altLang="en-US" sz="3200" kern="1200" baseline="0" dirty="0">
                <a:latin typeface="+mj-ea"/>
                <a:ea typeface="+mj-ea"/>
                <a:cs typeface="+mj-ea"/>
              </a:rPr>
              <a:t>基于因式分解的推荐系统</a:t>
            </a:r>
            <a:endParaRPr lang="en-US" altLang="zh-CN" sz="3200" kern="1200" baseline="0" dirty="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3073"/>
          <p:cNvSpPr>
            <a:spLocks noGrp="1"/>
          </p:cNvSpPr>
          <p:nvPr>
            <p:ph type="ctrTitle"/>
          </p:nvPr>
        </p:nvSpPr>
        <p:spPr>
          <a:xfrm>
            <a:off x="322898" y="188278"/>
            <a:ext cx="5356225" cy="1003300"/>
          </a:xfrm>
        </p:spPr>
        <p:txBody>
          <a:bodyPr anchor="ctr" anchorCtr="0"/>
          <a:lstStyle/>
          <a:p>
            <a:pPr algn="l" defTabSz="914400">
              <a:buClrTx/>
              <a:buSzTx/>
              <a:buFontTx/>
              <a:buNone/>
            </a:pPr>
            <a:r>
              <a:rPr lang="zh-CN" altLang="en-US" sz="4000" b="1" kern="1200" baseline="0">
                <a:latin typeface="Times New Roman" panose="02020503050405090304" charset="0"/>
                <a:ea typeface="+mj-ea"/>
                <a:cs typeface="+mj-cs"/>
              </a:rPr>
              <a:t>任务描述</a:t>
            </a:r>
            <a:endParaRPr lang="zh-CN" altLang="en-US" sz="4000" b="1" kern="1200" baseline="0">
              <a:latin typeface="Times New Roman" panose="02020503050405090304" charset="0"/>
              <a:ea typeface="+mj-ea"/>
              <a:cs typeface="+mj-cs"/>
            </a:endParaRPr>
          </a:p>
        </p:txBody>
      </p:sp>
      <p:sp>
        <p:nvSpPr>
          <p:cNvPr id="4098" name="副标题 3074"/>
          <p:cNvSpPr>
            <a:spLocks noGrp="1"/>
          </p:cNvSpPr>
          <p:nvPr>
            <p:ph type="subTitle" idx="1"/>
          </p:nvPr>
        </p:nvSpPr>
        <p:spPr>
          <a:xfrm>
            <a:off x="455930" y="1082040"/>
            <a:ext cx="8218805" cy="5207635"/>
          </a:xfrm>
        </p:spPr>
        <p:txBody>
          <a:bodyPr anchor="t" anchorCtr="0"/>
          <a:lstStyle/>
          <a:p>
            <a:pPr algn="l" defTabSz="914400">
              <a:buClrTx/>
              <a:buSzTx/>
              <a:buFontTx/>
            </a:pPr>
            <a:endParaRPr lang="en-US" sz="2400" kern="1200" baseline="0" dirty="0">
              <a:latin typeface="+mj-ea"/>
              <a:ea typeface="+mj-ea"/>
              <a:cs typeface="+mn-cs"/>
            </a:endParaRPr>
          </a:p>
          <a:p>
            <a:pPr algn="l"/>
            <a:r>
              <a:rPr lang="en-US" altLang="zh-CN" sz="2400" kern="1200" baseline="0" dirty="0">
                <a:latin typeface="+mj-ea"/>
                <a:ea typeface="+mj-ea"/>
                <a:cs typeface="+mn-cs"/>
              </a:rPr>
              <a:t>MovieLens-25M </a:t>
            </a:r>
            <a:r>
              <a:rPr lang="zh-CN" altLang="en-US" sz="2400" kern="1200" baseline="0" dirty="0">
                <a:latin typeface="+mj-ea"/>
                <a:ea typeface="+mj-ea"/>
                <a:cs typeface="+mn-cs"/>
              </a:rPr>
              <a:t>数据集包含用户对电影的评分数据</a:t>
            </a:r>
            <a:r>
              <a:rPr lang="zh-CN" altLang="en-US" sz="2400" dirty="0">
                <a:latin typeface="+mj-ea"/>
                <a:ea typeface="+mj-ea"/>
              </a:rPr>
              <a:t>，与其他数据，我们其中的评分数据</a:t>
            </a:r>
            <a:endParaRPr lang="en-US" altLang="zh-CN" sz="2400" dirty="0">
              <a:latin typeface="+mj-ea"/>
              <a:ea typeface="+mj-ea"/>
            </a:endParaRPr>
          </a:p>
          <a:p>
            <a:pPr algn="l"/>
            <a:r>
              <a:rPr lang="zh-CN" altLang="en-US" sz="2400" kern="1200" baseline="0" dirty="0">
                <a:latin typeface="+mj-ea"/>
                <a:ea typeface="+mj-ea"/>
                <a:cs typeface="+mn-cs"/>
              </a:rPr>
              <a:t>你需要设计并实现一个利用矩阵因式分解技术（例如 </a:t>
            </a:r>
            <a:r>
              <a:rPr lang="en-US" altLang="zh-CN" sz="2400" kern="1200" baseline="0" dirty="0">
                <a:latin typeface="+mj-ea"/>
                <a:ea typeface="+mj-ea"/>
                <a:cs typeface="+mn-cs"/>
              </a:rPr>
              <a:t>SVD</a:t>
            </a:r>
            <a:r>
              <a:rPr lang="zh-CN" altLang="en-US" sz="2400" kern="1200" baseline="0" dirty="0">
                <a:latin typeface="+mj-ea"/>
                <a:ea typeface="+mj-ea"/>
                <a:cs typeface="+mn-cs"/>
              </a:rPr>
              <a:t>）的推荐系统，从而为用户生成个性化的电影推荐列表</a:t>
            </a:r>
            <a:r>
              <a:rPr lang="en-US" altLang="zh-CN" sz="2400" kern="1200" baseline="0" dirty="0">
                <a:latin typeface="+mj-ea"/>
                <a:ea typeface="+mj-ea"/>
                <a:cs typeface="+mn-cs"/>
              </a:rPr>
              <a:t>(</a:t>
            </a:r>
            <a:r>
              <a:rPr lang="zh-CN" altLang="en-US" sz="2400" kern="1200" baseline="0" dirty="0">
                <a:latin typeface="+mj-ea"/>
                <a:ea typeface="+mj-ea"/>
                <a:cs typeface="+mn-cs"/>
              </a:rPr>
              <a:t>即向用户推荐尚未被该用户评分的电影</a:t>
            </a:r>
            <a:r>
              <a:rPr lang="en-US" altLang="zh-CN" sz="2400" kern="1200" baseline="0" dirty="0">
                <a:latin typeface="+mj-ea"/>
                <a:ea typeface="+mj-ea"/>
                <a:cs typeface="+mn-cs"/>
              </a:rPr>
              <a:t>)</a:t>
            </a:r>
            <a:r>
              <a:rPr lang="zh-CN" altLang="en-US" sz="2400" kern="1200" baseline="0" dirty="0">
                <a:latin typeface="+mj-ea"/>
                <a:ea typeface="+mj-ea"/>
                <a:cs typeface="+mn-cs"/>
              </a:rPr>
              <a:t>。</a:t>
            </a:r>
            <a:endParaRPr lang="en-US" sz="2400" dirty="0">
              <a:latin typeface="+mj-ea"/>
              <a:ea typeface="+mj-ea"/>
            </a:endParaRPr>
          </a:p>
          <a:p>
            <a:pPr algn="l"/>
            <a:r>
              <a:rPr lang="zh-CN" altLang="en-US" sz="2400" kern="1200" baseline="0" dirty="0">
                <a:latin typeface="+mj-ea"/>
                <a:ea typeface="+mj-ea"/>
                <a:cs typeface="+mn-cs"/>
              </a:rPr>
              <a:t>下载地址：</a:t>
            </a:r>
            <a:r>
              <a:rPr lang="en-US" altLang="zh-CN" sz="2400" kern="1200" baseline="0" dirty="0">
                <a:latin typeface="+mj-ea"/>
                <a:ea typeface="+mj-ea"/>
                <a:cs typeface="+mn-cs"/>
                <a:hlinkClick r:id="rId1"/>
              </a:rPr>
              <a:t>https://grouplens.org/datasets/movielens/25m/</a:t>
            </a:r>
            <a:endParaRPr lang="en-US" altLang="zh-CN" sz="2400" kern="1200" baseline="0" dirty="0">
              <a:latin typeface="+mj-ea"/>
              <a:ea typeface="+mj-ea"/>
              <a:cs typeface="+mn-cs"/>
            </a:endParaRPr>
          </a:p>
          <a:p>
            <a:pPr algn="l"/>
            <a:endParaRPr lang="en-US" sz="2400" kern="1200" baseline="0" dirty="0">
              <a:latin typeface="+mj-ea"/>
              <a:ea typeface="+mj-ea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11175" y="1192530"/>
            <a:ext cx="1468755" cy="4445"/>
          </a:xfrm>
          <a:prstGeom prst="line">
            <a:avLst/>
          </a:prstGeom>
          <a:ln w="88900" cap="rnd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0" y="4488980"/>
            <a:ext cx="5034193" cy="18505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3073"/>
          <p:cNvSpPr>
            <a:spLocks noGrp="1"/>
          </p:cNvSpPr>
          <p:nvPr>
            <p:ph type="ctrTitle"/>
          </p:nvPr>
        </p:nvSpPr>
        <p:spPr>
          <a:xfrm>
            <a:off x="322898" y="188278"/>
            <a:ext cx="5356225" cy="1003300"/>
          </a:xfrm>
        </p:spPr>
        <p:txBody>
          <a:bodyPr anchor="ctr" anchorCtr="0"/>
          <a:lstStyle/>
          <a:p>
            <a:pPr algn="l" defTabSz="914400">
              <a:buClrTx/>
              <a:buSzTx/>
              <a:buFontTx/>
              <a:buNone/>
            </a:pPr>
            <a:r>
              <a:rPr lang="zh-CN" altLang="en-US" sz="4000" b="1" kern="1200" baseline="0" dirty="0">
                <a:latin typeface="Times New Roman" panose="02020503050405090304" charset="0"/>
                <a:ea typeface="+mj-ea"/>
                <a:cs typeface="+mj-cs"/>
              </a:rPr>
              <a:t>任务描述</a:t>
            </a:r>
            <a:endParaRPr lang="zh-CN" altLang="en-US" sz="4000" b="1" kern="1200" baseline="0" dirty="0">
              <a:latin typeface="Times New Roman" panose="02020503050405090304" charset="0"/>
              <a:ea typeface="+mj-ea"/>
              <a:cs typeface="+mj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11175" y="1192530"/>
            <a:ext cx="1468755" cy="4445"/>
          </a:xfrm>
          <a:prstGeom prst="line">
            <a:avLst/>
          </a:prstGeom>
          <a:ln w="88900" cap="rnd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副标题 3074"/>
          <p:cNvSpPr>
            <a:spLocks noGrp="1"/>
          </p:cNvSpPr>
          <p:nvPr/>
        </p:nvSpPr>
        <p:spPr>
          <a:xfrm>
            <a:off x="611505" y="1484630"/>
            <a:ext cx="8218805" cy="494411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buClrTx/>
              <a:buSzTx/>
              <a:buFontTx/>
            </a:pPr>
            <a:endParaRPr lang="en-US" sz="2400" kern="1200" baseline="0">
              <a:latin typeface="Times New Roman" panose="02020503050405090304" charset="0"/>
              <a:ea typeface="+mn-ea"/>
              <a:cs typeface="Times New Roman" panose="0202050305040509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8304" y="1216691"/>
            <a:ext cx="8625205" cy="52132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一种可参考的实现方法：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26230"/>
            <a:ext cx="5796042" cy="44609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3073"/>
          <p:cNvSpPr>
            <a:spLocks noGrp="1"/>
          </p:cNvSpPr>
          <p:nvPr>
            <p:ph type="ctrTitle"/>
          </p:nvPr>
        </p:nvSpPr>
        <p:spPr>
          <a:xfrm>
            <a:off x="322898" y="188278"/>
            <a:ext cx="5356225" cy="1003300"/>
          </a:xfrm>
        </p:spPr>
        <p:txBody>
          <a:bodyPr anchor="ctr" anchorCtr="0"/>
          <a:lstStyle/>
          <a:p>
            <a:pPr algn="l" defTabSz="914400">
              <a:buClrTx/>
              <a:buSzTx/>
              <a:buFontTx/>
              <a:buNone/>
            </a:pPr>
            <a:r>
              <a:rPr lang="zh-CN" altLang="en-US" sz="4000" b="1" kern="1200" baseline="0" dirty="0">
                <a:latin typeface="Times New Roman" panose="02020503050405090304" charset="0"/>
                <a:ea typeface="+mj-ea"/>
                <a:cs typeface="+mj-cs"/>
              </a:rPr>
              <a:t>任务描述</a:t>
            </a:r>
            <a:endParaRPr lang="zh-CN" altLang="en-US" sz="4000" b="1" kern="1200" baseline="0" dirty="0">
              <a:latin typeface="Times New Roman" panose="02020503050405090304" charset="0"/>
              <a:ea typeface="+mj-ea"/>
              <a:cs typeface="+mj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11175" y="1192530"/>
            <a:ext cx="1468755" cy="4445"/>
          </a:xfrm>
          <a:prstGeom prst="line">
            <a:avLst/>
          </a:prstGeom>
          <a:ln w="88900" cap="rnd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副标题 3074"/>
          <p:cNvSpPr>
            <a:spLocks noGrp="1"/>
          </p:cNvSpPr>
          <p:nvPr/>
        </p:nvSpPr>
        <p:spPr>
          <a:xfrm>
            <a:off x="611505" y="1484630"/>
            <a:ext cx="8218805" cy="494411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buClrTx/>
              <a:buSzTx/>
              <a:buFontTx/>
            </a:pPr>
            <a:endParaRPr lang="en-US" sz="2400" kern="1200" baseline="0">
              <a:latin typeface="Times New Roman" panose="02020503050405090304" charset="0"/>
              <a:ea typeface="+mn-ea"/>
              <a:cs typeface="Times New Roman" panose="0202050305040509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8304" y="1216691"/>
            <a:ext cx="8625205" cy="52132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91578"/>
            <a:ext cx="7308304" cy="51803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3073"/>
          <p:cNvSpPr>
            <a:spLocks noGrp="1"/>
          </p:cNvSpPr>
          <p:nvPr>
            <p:ph type="ctrTitle"/>
          </p:nvPr>
        </p:nvSpPr>
        <p:spPr>
          <a:xfrm>
            <a:off x="322898" y="188278"/>
            <a:ext cx="5356225" cy="1003300"/>
          </a:xfrm>
        </p:spPr>
        <p:txBody>
          <a:bodyPr anchor="ctr" anchorCtr="0"/>
          <a:lstStyle/>
          <a:p>
            <a:pPr algn="l" defTabSz="914400">
              <a:buClrTx/>
              <a:buSzTx/>
              <a:buFontTx/>
              <a:buNone/>
            </a:pPr>
            <a:r>
              <a:rPr lang="zh-CN" altLang="en-US" sz="4000" b="1" kern="1200" baseline="0" dirty="0">
                <a:latin typeface="Times New Roman" panose="02020503050405090304" charset="0"/>
                <a:ea typeface="+mj-ea"/>
                <a:cs typeface="+mj-cs"/>
              </a:rPr>
              <a:t>任务描述</a:t>
            </a:r>
            <a:endParaRPr lang="zh-CN" altLang="en-US" sz="4000" b="1" kern="1200" baseline="0" dirty="0">
              <a:latin typeface="Times New Roman" panose="02020503050405090304" charset="0"/>
              <a:ea typeface="+mj-ea"/>
              <a:cs typeface="+mj-cs"/>
            </a:endParaRPr>
          </a:p>
        </p:txBody>
      </p:sp>
      <p:sp>
        <p:nvSpPr>
          <p:cNvPr id="4098" name="副标题 3074"/>
          <p:cNvSpPr>
            <a:spLocks noGrp="1"/>
          </p:cNvSpPr>
          <p:nvPr>
            <p:ph type="subTitle" idx="1"/>
          </p:nvPr>
        </p:nvSpPr>
        <p:spPr>
          <a:xfrm>
            <a:off x="455930" y="1082040"/>
            <a:ext cx="8218805" cy="5207635"/>
          </a:xfrm>
        </p:spPr>
        <p:txBody>
          <a:bodyPr anchor="t" anchorCtr="0"/>
          <a:lstStyle/>
          <a:p>
            <a:pPr algn="l" defTabSz="914400">
              <a:buClrTx/>
              <a:buSzTx/>
              <a:buFontTx/>
            </a:pPr>
            <a:r>
              <a:rPr lang="zh-CN" altLang="en-US" sz="2400" kern="1200" baseline="0" dirty="0">
                <a:latin typeface="Times New Roman" panose="02020503050405090304" charset="0"/>
                <a:ea typeface="+mn-ea"/>
                <a:cs typeface="Times New Roman" panose="02020503050405090304" charset="0"/>
              </a:rPr>
              <a:t>得到用户和</a:t>
            </a:r>
            <a:r>
              <a:rPr lang="en-US" altLang="zh-CN" sz="2400" kern="1200" baseline="0" dirty="0">
                <a:latin typeface="Times New Roman" panose="02020503050405090304" charset="0"/>
                <a:ea typeface="+mn-ea"/>
                <a:cs typeface="Times New Roman" panose="02020503050405090304" charset="0"/>
              </a:rPr>
              <a:t>Item</a:t>
            </a:r>
            <a:r>
              <a:rPr lang="zh-CN" altLang="en-US" sz="2400" dirty="0">
                <a:latin typeface="Times New Roman" panose="02020503050405090304" charset="0"/>
                <a:cs typeface="Times New Roman" panose="02020503050405090304" charset="0"/>
              </a:rPr>
              <a:t>的向量后，就可以用协调过滤的思想实现推荐</a:t>
            </a:r>
            <a:endParaRPr lang="en-US" altLang="zh-CN" sz="2400" dirty="0">
              <a:latin typeface="Times New Roman" panose="02020503050405090304" charset="0"/>
              <a:cs typeface="Times New Roman" panose="02020503050405090304" charset="0"/>
            </a:endParaRPr>
          </a:p>
          <a:p>
            <a:pPr algn="l" defTabSz="914400">
              <a:buClrTx/>
              <a:buSzTx/>
              <a:buFontTx/>
            </a:pPr>
            <a:endParaRPr lang="en-US" sz="2400" kern="1200" baseline="0" dirty="0">
              <a:latin typeface="Times New Roman" panose="02020503050405090304" charset="0"/>
              <a:ea typeface="+mn-ea"/>
              <a:cs typeface="Times New Roman" panose="0202050305040509030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11175" y="1192530"/>
            <a:ext cx="1468755" cy="4445"/>
          </a:xfrm>
          <a:prstGeom prst="line">
            <a:avLst/>
          </a:prstGeom>
          <a:ln w="88900" cap="rnd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副标题 3074"/>
          <p:cNvSpPr>
            <a:spLocks noGrp="1"/>
          </p:cNvSpPr>
          <p:nvPr/>
        </p:nvSpPr>
        <p:spPr>
          <a:xfrm>
            <a:off x="582930" y="1209040"/>
            <a:ext cx="8091805" cy="520763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buClrTx/>
              <a:buSzTx/>
              <a:buFontTx/>
            </a:pPr>
            <a:endParaRPr lang="en-US" sz="2400" kern="1200" baseline="0">
              <a:latin typeface="+mj-ea"/>
              <a:ea typeface="+mj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085339"/>
            <a:ext cx="6624736" cy="43401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3073"/>
          <p:cNvSpPr>
            <a:spLocks noGrp="1"/>
          </p:cNvSpPr>
          <p:nvPr>
            <p:ph type="ctrTitle"/>
          </p:nvPr>
        </p:nvSpPr>
        <p:spPr>
          <a:xfrm>
            <a:off x="322898" y="188278"/>
            <a:ext cx="5356225" cy="1003300"/>
          </a:xfrm>
        </p:spPr>
        <p:txBody>
          <a:bodyPr anchor="ctr" anchorCtr="0"/>
          <a:lstStyle/>
          <a:p>
            <a:pPr algn="l" defTabSz="914400">
              <a:buClrTx/>
              <a:buSzTx/>
              <a:buFontTx/>
              <a:buNone/>
            </a:pPr>
            <a:r>
              <a:rPr lang="zh-CN" altLang="en-US" sz="4000" b="1" kern="1200" baseline="0">
                <a:latin typeface="Times New Roman" panose="02020503050405090304" charset="0"/>
                <a:ea typeface="+mj-ea"/>
                <a:cs typeface="+mj-cs"/>
              </a:rPr>
              <a:t>任务要求</a:t>
            </a:r>
            <a:endParaRPr lang="zh-CN" altLang="en-US" sz="4000" b="1" kern="1200" baseline="0">
              <a:latin typeface="Times New Roman" panose="02020503050405090304" charset="0"/>
              <a:ea typeface="+mj-ea"/>
              <a:cs typeface="+mj-cs"/>
            </a:endParaRPr>
          </a:p>
        </p:txBody>
      </p:sp>
      <p:sp>
        <p:nvSpPr>
          <p:cNvPr id="4098" name="副标题 3074"/>
          <p:cNvSpPr>
            <a:spLocks noGrp="1"/>
          </p:cNvSpPr>
          <p:nvPr>
            <p:ph type="subTitle" idx="1"/>
          </p:nvPr>
        </p:nvSpPr>
        <p:spPr>
          <a:xfrm>
            <a:off x="455930" y="1082040"/>
            <a:ext cx="8218805" cy="5207635"/>
          </a:xfrm>
        </p:spPr>
        <p:txBody>
          <a:bodyPr anchor="t" anchorCtr="0"/>
          <a:lstStyle/>
          <a:p>
            <a:pPr algn="l" defTabSz="914400">
              <a:buClrTx/>
              <a:buSzTx/>
              <a:buFontTx/>
            </a:pPr>
            <a:endParaRPr lang="en-US" sz="2400" kern="1200" baseline="0">
              <a:latin typeface="+mn-lt"/>
              <a:ea typeface="+mn-ea"/>
              <a:cs typeface="+mn-cs"/>
            </a:endParaRPr>
          </a:p>
          <a:p>
            <a:pPr algn="l" defTabSz="914400">
              <a:buClrTx/>
              <a:buSzTx/>
              <a:buFontTx/>
            </a:pPr>
            <a:endParaRPr lang="en-US" sz="2400" kern="1200" baseline="0">
              <a:latin typeface="+mn-lt"/>
              <a:ea typeface="+mn-ea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11175" y="1192530"/>
            <a:ext cx="1468755" cy="4445"/>
          </a:xfrm>
          <a:prstGeom prst="line">
            <a:avLst/>
          </a:prstGeom>
          <a:ln w="88900" cap="rnd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55930" y="1700808"/>
            <a:ext cx="793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Top-N </a:t>
            </a:r>
            <a:r>
              <a:rPr lang="zh-CN" altLang="en-US" dirty="0"/>
              <a:t>推荐：对于给定用户，返回其最可能感兴趣的 </a:t>
            </a:r>
            <a:r>
              <a:rPr lang="en-US" altLang="zh-CN" dirty="0"/>
              <a:t>N </a:t>
            </a:r>
            <a:r>
              <a:rPr lang="zh-CN" altLang="en-US" dirty="0"/>
              <a:t>部尚未评分的电影。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3073"/>
          <p:cNvSpPr>
            <a:spLocks noGrp="1"/>
          </p:cNvSpPr>
          <p:nvPr>
            <p:ph type="ctrTitle"/>
          </p:nvPr>
        </p:nvSpPr>
        <p:spPr>
          <a:xfrm>
            <a:off x="322898" y="188278"/>
            <a:ext cx="5356225" cy="1003300"/>
          </a:xfrm>
        </p:spPr>
        <p:txBody>
          <a:bodyPr anchor="ctr" anchorCtr="0"/>
          <a:lstStyle/>
          <a:p>
            <a:pPr algn="l" defTabSz="914400">
              <a:buClrTx/>
              <a:buSzTx/>
              <a:buFontTx/>
              <a:buNone/>
            </a:pPr>
            <a:r>
              <a:rPr lang="zh-CN" altLang="en-US" sz="4000" b="1" kern="1200" baseline="0">
                <a:latin typeface="Times New Roman" panose="02020503050405090304" charset="0"/>
                <a:ea typeface="+mj-ea"/>
                <a:cs typeface="+mj-cs"/>
              </a:rPr>
              <a:t>注意事项</a:t>
            </a:r>
            <a:endParaRPr lang="zh-CN" altLang="en-US" sz="4000" b="1" kern="1200" baseline="0">
              <a:latin typeface="Times New Roman" panose="02020503050405090304" charset="0"/>
              <a:ea typeface="+mj-ea"/>
              <a:cs typeface="+mj-cs"/>
            </a:endParaRPr>
          </a:p>
        </p:txBody>
      </p:sp>
      <p:sp>
        <p:nvSpPr>
          <p:cNvPr id="4098" name="副标题 3074"/>
          <p:cNvSpPr>
            <a:spLocks noGrp="1"/>
          </p:cNvSpPr>
          <p:nvPr>
            <p:ph type="subTitle" idx="1"/>
          </p:nvPr>
        </p:nvSpPr>
        <p:spPr>
          <a:xfrm>
            <a:off x="455930" y="1082040"/>
            <a:ext cx="8305165" cy="5207635"/>
          </a:xfrm>
        </p:spPr>
        <p:txBody>
          <a:bodyPr anchor="t" anchorCtr="0"/>
          <a:lstStyle/>
          <a:p>
            <a:pPr algn="l" defTabSz="914400">
              <a:buClrTx/>
              <a:buSzTx/>
              <a:buFontTx/>
            </a:pPr>
            <a:endParaRPr lang="en-US" sz="2400" kern="1200" baseline="0" dirty="0">
              <a:latin typeface="+mn-lt"/>
              <a:ea typeface="+mn-ea"/>
              <a:cs typeface="+mn-cs"/>
            </a:endParaRPr>
          </a:p>
          <a:p>
            <a:pPr indent="457200" algn="l" defTabSz="914400">
              <a:buClrTx/>
              <a:buSzTx/>
              <a:buFontTx/>
            </a:pPr>
            <a:r>
              <a:rPr lang="zh-CN" altLang="en-US" sz="2400" kern="1200" baseline="0" dirty="0">
                <a:latin typeface="+mn-lt"/>
                <a:ea typeface="+mn-ea"/>
                <a:cs typeface="+mn-cs"/>
              </a:rPr>
              <a:t>提交日期：</a:t>
            </a:r>
            <a:r>
              <a:rPr lang="en-US" altLang="zh-CN" sz="2400" dirty="0"/>
              <a:t>6</a:t>
            </a:r>
            <a:r>
              <a:rPr lang="zh-CN" altLang="en-US" sz="2400" kern="1200" baseline="0" dirty="0">
                <a:latin typeface="+mn-lt"/>
                <a:ea typeface="+mn-ea"/>
                <a:cs typeface="+mn-cs"/>
              </a:rPr>
              <a:t>月</a:t>
            </a:r>
            <a:r>
              <a:rPr lang="en-US" altLang="zh-CN" sz="2400" kern="1200" baseline="0" dirty="0">
                <a:latin typeface="+mn-lt"/>
                <a:ea typeface="+mn-ea"/>
                <a:cs typeface="+mn-cs"/>
              </a:rPr>
              <a:t>29</a:t>
            </a:r>
            <a:r>
              <a:rPr lang="zh-CN" altLang="en-US" sz="2400" kern="1200" baseline="0" dirty="0">
                <a:latin typeface="+mn-lt"/>
                <a:ea typeface="+mn-ea"/>
                <a:cs typeface="+mn-cs"/>
              </a:rPr>
              <a:t>日</a:t>
            </a:r>
            <a:r>
              <a:rPr lang="en-US" altLang="zh-CN" sz="2400" kern="1200" baseline="0" dirty="0">
                <a:latin typeface="+mn-lt"/>
                <a:ea typeface="+mn-ea"/>
                <a:cs typeface="+mn-cs"/>
              </a:rPr>
              <a:t> </a:t>
            </a:r>
            <a:endParaRPr lang="en-US" altLang="zh-CN" sz="2400" kern="1200" baseline="0" dirty="0">
              <a:latin typeface="+mn-lt"/>
              <a:ea typeface="+mn-ea"/>
              <a:cs typeface="+mn-cs"/>
            </a:endParaRPr>
          </a:p>
          <a:p>
            <a:pPr indent="457200" algn="l" defTabSz="914400">
              <a:buClrTx/>
              <a:buSzTx/>
              <a:buFontTx/>
            </a:pPr>
            <a:r>
              <a:rPr lang="zh-CN" altLang="en-US" sz="2400" kern="1200" baseline="0" dirty="0">
                <a:latin typeface="+mn-lt"/>
                <a:ea typeface="+mn-ea"/>
                <a:cs typeface="+mn-cs"/>
              </a:rPr>
              <a:t>提交文件：</a:t>
            </a:r>
            <a:r>
              <a:rPr lang="zh-CN" altLang="en-US" sz="2400" u="sng" kern="1200" baseline="0" dirty="0">
                <a:latin typeface="+mn-lt"/>
                <a:ea typeface="+mn-ea"/>
                <a:cs typeface="+mn-cs"/>
              </a:rPr>
              <a:t>源代码</a:t>
            </a:r>
            <a:r>
              <a:rPr lang="en-US" altLang="zh-CN" sz="2400" kern="1200" baseline="0" dirty="0">
                <a:latin typeface="+mn-lt"/>
                <a:ea typeface="+mn-ea"/>
                <a:cs typeface="+mn-cs"/>
              </a:rPr>
              <a:t>+</a:t>
            </a:r>
            <a:r>
              <a:rPr lang="zh-CN" altLang="en-US" sz="2400" u="sng" kern="1200" baseline="0" dirty="0">
                <a:latin typeface="+mn-lt"/>
                <a:ea typeface="+mn-ea"/>
                <a:cs typeface="+mn-cs"/>
              </a:rPr>
              <a:t>实验报告</a:t>
            </a:r>
            <a:r>
              <a:rPr lang="zh-CN" altLang="en-US" sz="2400" kern="1200" baseline="0" dirty="0">
                <a:latin typeface="+mn-lt"/>
                <a:ea typeface="+mn-ea"/>
                <a:cs typeface="+mn-cs"/>
              </a:rPr>
              <a:t>，打包并命名</a:t>
            </a:r>
            <a:r>
              <a:rPr lang="en-US" altLang="zh-CN" sz="2400" kern="1200" baseline="0" dirty="0">
                <a:latin typeface="+mn-lt"/>
                <a:ea typeface="+mn-ea"/>
                <a:cs typeface="+mn-cs"/>
              </a:rPr>
              <a:t>: </a:t>
            </a:r>
            <a:r>
              <a:rPr lang="zh-CN" altLang="en-US" sz="2400" kern="1200" baseline="0" dirty="0">
                <a:latin typeface="+mn-lt"/>
                <a:ea typeface="+mn-ea"/>
                <a:cs typeface="+mn-cs"/>
              </a:rPr>
              <a:t>项目</a:t>
            </a:r>
            <a:r>
              <a:rPr lang="en-US" altLang="zh-CN" sz="2400" kern="1200" baseline="0" dirty="0">
                <a:latin typeface="+mn-lt"/>
                <a:ea typeface="+mn-ea"/>
                <a:cs typeface="+mn-cs"/>
              </a:rPr>
              <a:t>3_</a:t>
            </a:r>
            <a:r>
              <a:rPr lang="zh-CN" altLang="en-US" sz="2400" kern="1200" baseline="0" dirty="0">
                <a:latin typeface="+mn-lt"/>
                <a:ea typeface="+mn-ea"/>
                <a:cs typeface="+mn-cs"/>
              </a:rPr>
              <a:t>学号</a:t>
            </a:r>
            <a:r>
              <a:rPr lang="en-US" altLang="zh-CN" sz="2400" kern="1200" baseline="0" dirty="0">
                <a:latin typeface="+mn-lt"/>
                <a:ea typeface="+mn-ea"/>
                <a:cs typeface="+mn-cs"/>
              </a:rPr>
              <a:t>_</a:t>
            </a:r>
            <a:r>
              <a:rPr lang="zh-CN" altLang="en-US" sz="2400" kern="1200" baseline="0" dirty="0">
                <a:latin typeface="+mn-lt"/>
                <a:ea typeface="+mn-ea"/>
                <a:cs typeface="+mn-cs"/>
              </a:rPr>
              <a:t>姓名</a:t>
            </a:r>
            <a:r>
              <a:rPr lang="en-US" altLang="zh-CN" sz="2400" kern="1200" baseline="0" dirty="0">
                <a:latin typeface="+mn-lt"/>
                <a:ea typeface="+mn-ea"/>
                <a:cs typeface="+mn-cs"/>
              </a:rPr>
              <a:t>.zip  </a:t>
            </a:r>
            <a:endParaRPr lang="en-US" altLang="zh-CN" sz="2400" kern="1200" baseline="0" dirty="0">
              <a:latin typeface="+mn-lt"/>
              <a:ea typeface="+mn-ea"/>
              <a:cs typeface="+mn-cs"/>
            </a:endParaRPr>
          </a:p>
          <a:p>
            <a:pPr indent="457200" algn="l" defTabSz="914400">
              <a:buClrTx/>
              <a:buSzTx/>
              <a:buFontTx/>
            </a:pPr>
            <a:r>
              <a:rPr lang="zh-CN" altLang="en-US" sz="2400" kern="1200" baseline="0" dirty="0">
                <a:latin typeface="+mn-lt"/>
                <a:ea typeface="+mn-ea"/>
                <a:cs typeface="+mn-cs"/>
              </a:rPr>
              <a:t>提交邮箱：</a:t>
            </a:r>
            <a:r>
              <a:rPr lang="en-US" altLang="zh-CN" sz="2400" kern="1200" baseline="0" dirty="0">
                <a:latin typeface="+mn-lt"/>
                <a:ea typeface="+mn-ea"/>
                <a:cs typeface="+mn-cs"/>
              </a:rPr>
              <a:t>fzwang@stu.ecnu.edu.cn</a:t>
            </a:r>
            <a:endParaRPr lang="en-US" altLang="zh-CN" sz="2400" kern="1200" baseline="0" dirty="0">
              <a:latin typeface="+mn-lt"/>
              <a:ea typeface="+mn-ea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11175" y="1192530"/>
            <a:ext cx="1468755" cy="4445"/>
          </a:xfrm>
          <a:prstGeom prst="line">
            <a:avLst/>
          </a:prstGeom>
          <a:ln w="88900" cap="rnd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RESOURCE_RECORD_KEY" val="{&quot;13&quot;:[4364954,20481778]}"/>
  <p:tag name="COMMONDATA" val="eyJoZGlkIjoiOGY3ZmU5NzJhNTYyNDBkYmQ1MDI0ZmY2OTUxOWFjYTcifQ=="/>
  <p:tag name="KSO_WPP_MARK_KEY" val="2b8ec50f-23a5-4980-82e6-dde71f450b97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WPS 演示</Application>
  <PresentationFormat>全屏显示(4:3)</PresentationFormat>
  <Paragraphs>50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汉仪书宋二KW</vt:lpstr>
      <vt:lpstr>Times New Roman</vt:lpstr>
      <vt:lpstr>微软雅黑</vt:lpstr>
      <vt:lpstr>汉仪旗黑</vt:lpstr>
      <vt:lpstr>宋体</vt:lpstr>
      <vt:lpstr>Arial Unicode MS</vt:lpstr>
      <vt:lpstr>Calibri</vt:lpstr>
      <vt:lpstr>Helvetica Neue</vt:lpstr>
      <vt:lpstr>默认设计模板</vt:lpstr>
      <vt:lpstr>1_默认设计模板</vt:lpstr>
      <vt:lpstr>数据科学与工程算法</vt:lpstr>
      <vt:lpstr>任务描述</vt:lpstr>
      <vt:lpstr>任务描述</vt:lpstr>
      <vt:lpstr>任务描述</vt:lpstr>
      <vt:lpstr>任务描述</vt:lpstr>
      <vt:lpstr>任务要求</vt:lpstr>
      <vt:lpstr>注意事项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Influential Community Search over Large Social Networks</dc:title>
  <dc:creator>tengluo</dc:creator>
  <cp:lastModifiedBy>滕聪</cp:lastModifiedBy>
  <cp:revision>71</cp:revision>
  <dcterms:created xsi:type="dcterms:W3CDTF">2025-05-20T06:58:26Z</dcterms:created>
  <dcterms:modified xsi:type="dcterms:W3CDTF">2025-05-20T06:58:26Z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F878012F507CCCBF12282C6822BF3F87_43</vt:lpwstr>
  </property>
</Properties>
</file>