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9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8" r:id="rId6"/>
    <p:sldId id="389" r:id="rId7"/>
    <p:sldId id="317" r:id="rId8"/>
    <p:sldId id="277" r:id="rId9"/>
    <p:sldId id="406" r:id="rId10"/>
    <p:sldId id="392" r:id="rId11"/>
    <p:sldId id="395" r:id="rId12"/>
    <p:sldId id="397" r:id="rId13"/>
    <p:sldId id="426" r:id="rId14"/>
    <p:sldId id="424" r:id="rId15"/>
    <p:sldId id="321" r:id="rId16"/>
    <p:sldId id="39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4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43A632-1A34-7D86-CBF4-8D02F86E7120}" v="72" dt="2022-12-18T17:41:05.998"/>
    <p1510:client id="{1C4A84E2-4536-3F1D-32ED-E84BAF7202EA}" v="16" dt="2022-12-18T15:13:03.215"/>
    <p1510:client id="{29EF1F38-49DD-CD9B-0F49-936BB7FFA03A}" v="12" dt="2022-12-17T16:54:39.297"/>
    <p1510:client id="{350327CA-2B36-DF4F-B96D-8B64CEE04AD2}" v="149" dt="2022-12-17T16:09:50.398"/>
    <p1510:client id="{41F61F3D-6824-4242-9E27-AFB32ED3D282}" v="204" vWet="206" dt="2022-12-17T16:57:13.678"/>
    <p1510:client id="{44A4BCAF-9BFE-163B-7A82-4CB7FBC96846}" v="303" dt="2022-12-17T15:34:16.053"/>
    <p1510:client id="{640BDCD4-1AF0-5BB7-B60C-3E61A07968B4}" v="27" dt="2022-12-17T16:57:31.218"/>
    <p1510:client id="{FDD868B7-3152-BB65-9BAB-0EC6517AA6CF}" v="347" dt="2022-12-17T16:53:37.8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40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Jetze</a:t>
            </a:r>
            <a:r>
              <a:rPr lang="en-US">
                <a:cs typeface="Calibri"/>
              </a:rPr>
              <a:t> Luyten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Axel</a:t>
            </a:r>
          </a:p>
          <a:p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Alone or 1 other family member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In their </a:t>
            </a:r>
            <a:r>
              <a:rPr lang="en-US"/>
              <a:t>Mid-30s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All survived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76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David</a:t>
            </a:r>
          </a:p>
          <a:p>
            <a:r>
              <a:rPr lang="en-US" dirty="0"/>
              <a:t>https://davidsiltroy-python-big-data-image-classification-main-zrtmm1.streamlit.app/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25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Jetze</a:t>
            </a:r>
            <a:r>
              <a:rPr lang="en-US">
                <a:cs typeface="Calibri"/>
              </a:rPr>
              <a:t> Luyten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Jetze</a:t>
            </a:r>
            <a:r>
              <a:rPr lang="en-US">
                <a:cs typeface="Calibri"/>
              </a:rPr>
              <a:t> Luyten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95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Jetze</a:t>
            </a:r>
            <a:r>
              <a:rPr lang="en-US">
                <a:cs typeface="Calibri"/>
              </a:rPr>
              <a:t> Luyten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Jetze</a:t>
            </a:r>
            <a:r>
              <a:rPr lang="en-US">
                <a:cs typeface="Calibri"/>
              </a:rPr>
              <a:t> Luyten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67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Jetze</a:t>
            </a:r>
            <a:r>
              <a:rPr lang="en-US">
                <a:cs typeface="Calibri"/>
              </a:rPr>
              <a:t> Luyten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Axel</a:t>
            </a:r>
          </a:p>
          <a:p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GB" err="1"/>
              <a:t>SibSp</a:t>
            </a:r>
            <a:r>
              <a:rPr lang="en-GB"/>
              <a:t> = Number of Siblings / Spouses aboard</a:t>
            </a:r>
            <a:endParaRPr lang="en-GB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GB">
                <a:cs typeface="Calibri"/>
              </a:rPr>
              <a:t>Parch = </a:t>
            </a:r>
            <a:r>
              <a:rPr lang="en-GB"/>
              <a:t>Number of Parents / Children aboard</a:t>
            </a:r>
            <a:endParaRPr lang="en-GB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GB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GB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GB">
                <a:cs typeface="Calibri"/>
              </a:rPr>
              <a:t>Age increases -&gt; </a:t>
            </a:r>
            <a:r>
              <a:rPr lang="en-GB"/>
              <a:t>Number of Siblings / Family member aboard</a:t>
            </a:r>
            <a:r>
              <a:rPr lang="en-GB">
                <a:cs typeface="Calibri"/>
              </a:rPr>
              <a:t> decreases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27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Axel</a:t>
            </a:r>
          </a:p>
          <a:p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Most of the male and female passengers in the same age group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Some older male outliers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87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Jetze</a:t>
            </a:r>
            <a:r>
              <a:rPr lang="en-US">
                <a:cs typeface="Calibri"/>
              </a:rPr>
              <a:t> Luyten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62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Axel</a:t>
            </a:r>
          </a:p>
          <a:p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Some outlier who paid over 500 </a:t>
            </a:r>
            <a:r>
              <a:rPr lang="en-US"/>
              <a:t>pounds</a:t>
            </a:r>
            <a:endParaRPr lang="en-US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98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Axel</a:t>
            </a:r>
          </a:p>
          <a:p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Alone or 1 other family member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In their </a:t>
            </a:r>
            <a:r>
              <a:rPr lang="en-US"/>
              <a:t>Mid-30s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All survived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96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8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0642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0961338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2201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5660966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1087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6248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231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25544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574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472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34011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7585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565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31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593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157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34138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0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5473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36028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9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9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0709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Monday, December 19,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JAD Solutions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3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  <p:sldLayoutId id="2147483847" r:id="rId18"/>
    <p:sldLayoutId id="2147483848" r:id="rId19"/>
    <p:sldLayoutId id="2147483849" r:id="rId20"/>
    <p:sldLayoutId id="2147483851" r:id="rId21"/>
    <p:sldLayoutId id="2147483852" r:id="rId22"/>
    <p:sldLayoutId id="2147483853" r:id="rId23"/>
    <p:sldLayoutId id="2147483854" r:id="rId24"/>
    <p:sldLayoutId id="2147483734" r:id="rId2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davidsiltroy-python-big-data-image-classification-main-zrtmm1.streamlit.app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 anchorCtr="0">
            <a:normAutofit/>
          </a:bodyPr>
          <a:lstStyle/>
          <a:p>
            <a:r>
              <a:rPr lang="en-US"/>
              <a:t>Big Data</a:t>
            </a:r>
            <a:br>
              <a:rPr lang="en-US"/>
            </a:br>
            <a:r>
              <a:rPr lang="en-US"/>
              <a:t>Presentation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" b="13"/>
          <a:stretch/>
        </p:blipFill>
        <p:spPr/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/>
              <a:t>JAD Solutions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Advanced options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8EFD04C0-9281-5813-BC14-AF3D27E14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599547" cy="365125"/>
          </a:xfrm>
        </p:spPr>
        <p:txBody>
          <a:bodyPr/>
          <a:lstStyle/>
          <a:p>
            <a:r>
              <a:rPr lang="en-US"/>
              <a:t>JAD Solutions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1AC4D28-59FE-B5E6-0273-A5B8BA9F1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Data block</a:t>
            </a:r>
          </a:p>
          <a:p>
            <a:pPr lvl="1"/>
            <a:r>
              <a:rPr lang="nl-NL" dirty="0" err="1">
                <a:solidFill>
                  <a:srgbClr val="000000"/>
                </a:solidFill>
                <a:ea typeface="+mn-lt"/>
                <a:cs typeface="+mn-lt"/>
              </a:rPr>
              <a:t>Presizing</a:t>
            </a:r>
            <a:r>
              <a:rPr lang="nl-NL" dirty="0">
                <a:solidFill>
                  <a:srgbClr val="000000"/>
                </a:solidFill>
                <a:ea typeface="+mn-lt"/>
                <a:cs typeface="+mn-lt"/>
              </a:rPr>
              <a:t> (460 --&gt; 224)</a:t>
            </a:r>
            <a:endParaRPr lang="nl-NL" dirty="0"/>
          </a:p>
          <a:p>
            <a:pPr lvl="1"/>
            <a:r>
              <a:rPr lang="nl-NL" dirty="0" err="1">
                <a:solidFill>
                  <a:srgbClr val="000000"/>
                </a:solidFill>
              </a:rPr>
              <a:t>Normalize</a:t>
            </a:r>
            <a:endParaRPr lang="nl-NL">
              <a:solidFill>
                <a:srgbClr val="000000"/>
              </a:solidFill>
            </a:endParaRPr>
          </a:p>
          <a:p>
            <a:r>
              <a:rPr lang="nl-NL" dirty="0">
                <a:solidFill>
                  <a:srgbClr val="000000"/>
                </a:solidFill>
              </a:rPr>
              <a:t>Training</a:t>
            </a:r>
          </a:p>
          <a:p>
            <a:pPr lvl="1"/>
            <a:r>
              <a:rPr lang="nl-NL" dirty="0">
                <a:solidFill>
                  <a:srgbClr val="000000"/>
                </a:solidFill>
              </a:rPr>
              <a:t>Resnet152</a:t>
            </a:r>
          </a:p>
          <a:p>
            <a:pPr lvl="1"/>
            <a:r>
              <a:rPr lang="nl-NL" dirty="0"/>
              <a:t>2 x Learning </a:t>
            </a:r>
            <a:r>
              <a:rPr lang="nl-NL" dirty="0" err="1"/>
              <a:t>rate</a:t>
            </a:r>
            <a:r>
              <a:rPr lang="nl-NL" dirty="0"/>
              <a:t> </a:t>
            </a:r>
            <a:r>
              <a:rPr lang="nl-NL" dirty="0" err="1"/>
              <a:t>finder</a:t>
            </a:r>
            <a:endParaRPr lang="nl-NL" dirty="0"/>
          </a:p>
          <a:p>
            <a:pPr lvl="1"/>
            <a:r>
              <a:rPr lang="nl-NL" dirty="0"/>
              <a:t>2 x Mixed </a:t>
            </a:r>
            <a:r>
              <a:rPr lang="nl-NL" dirty="0" err="1"/>
              <a:t>precision</a:t>
            </a:r>
            <a:endParaRPr lang="nl-NL" dirty="0"/>
          </a:p>
          <a:p>
            <a:r>
              <a:rPr lang="nl-NL" err="1"/>
              <a:t>Result</a:t>
            </a:r>
            <a:endParaRPr lang="nl-NL" dirty="0"/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AEA2BC7C-C807-4A43-3125-8A7818EEC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88760" y="6130437"/>
            <a:ext cx="1315595" cy="370396"/>
          </a:xfrm>
        </p:spPr>
        <p:txBody>
          <a:bodyPr/>
          <a:lstStyle/>
          <a:p>
            <a:r>
              <a:rPr lang="en-US"/>
              <a:t>Monday, December 19, 2022</a:t>
            </a:r>
          </a:p>
        </p:txBody>
      </p:sp>
      <p:pic>
        <p:nvPicPr>
          <p:cNvPr id="8" name="Afbeelding 10" descr="Afbeelding met tekst&#10;&#10;Automatisch gegenereerde beschrijving">
            <a:extLst>
              <a:ext uri="{FF2B5EF4-FFF2-40B4-BE49-F238E27FC236}">
                <a16:creationId xmlns:a16="http://schemas.microsoft.com/office/drawing/2014/main" id="{40FC24D3-2A41-F87C-4B55-3B67FAD12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683" y="1616644"/>
            <a:ext cx="3649692" cy="389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19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11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4"/>
            <a:ext cx="5437187" cy="320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Live demo (</a:t>
            </a:r>
            <a:r>
              <a:rPr lang="en-US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streamlit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sz="6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984F3AD-C549-85C0-6BBB-0DB8BD42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599547" cy="365125"/>
          </a:xfrm>
        </p:spPr>
        <p:txBody>
          <a:bodyPr/>
          <a:lstStyle/>
          <a:p>
            <a:r>
              <a:rPr lang="en-US"/>
              <a:t>JAD Solutions</a:t>
            </a:r>
          </a:p>
        </p:txBody>
      </p:sp>
      <p:sp>
        <p:nvSpPr>
          <p:cNvPr id="2" name="Date Placeholder 6">
            <a:extLst>
              <a:ext uri="{FF2B5EF4-FFF2-40B4-BE49-F238E27FC236}">
                <a16:creationId xmlns:a16="http://schemas.microsoft.com/office/drawing/2014/main" id="{083C2845-2CB9-D0F1-8200-F2BB7553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88760" y="6130437"/>
            <a:ext cx="1315595" cy="370396"/>
          </a:xfrm>
        </p:spPr>
        <p:txBody>
          <a:bodyPr/>
          <a:lstStyle/>
          <a:p>
            <a:r>
              <a:rPr lang="en-US"/>
              <a:t>Monday, December 19, 2022</a:t>
            </a:r>
          </a:p>
        </p:txBody>
      </p:sp>
    </p:spTree>
    <p:extLst>
      <p:ext uri="{BB962C8B-B14F-4D97-AF65-F5344CB8AC3E}">
        <p14:creationId xmlns:p14="http://schemas.microsoft.com/office/powerpoint/2010/main" val="787500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20">
            <a:extLst>
              <a:ext uri="{FF2B5EF4-FFF2-40B4-BE49-F238E27FC236}">
                <a16:creationId xmlns:a16="http://schemas.microsoft.com/office/drawing/2014/main" id="{F27737A0-D7E0-4415-8E90-FD4F69E76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506CE375-B39D-4C51-A858-F4A383311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64EA8B46-395C-41F6-BE09-548B10809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BC7EDC6D-8B00-48D9-B8FD-9B5285FB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DE4BD3C3-5C1B-4305-BFA1-9054820B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4635ED79-E821-4CFD-9F97-D6137E5DC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92FD5F9A-0D1B-4304-AC95-EA6A4E70E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E9BB96F9-6F99-413C-909E-6FCF017C1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1CCAEE3F-DFD6-4F56-91DF-94C71526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A9965128-6557-433B-B75B-BDF307311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ACA7D22-11B5-4768-B195-51BF6E7C1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A10AD997-8BE7-4F95-8B7C-4E59DA1A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DE270B5A-1647-4C9C-BA5F-6BC559F86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8" name="Group 34">
            <a:extLst>
              <a:ext uri="{FF2B5EF4-FFF2-40B4-BE49-F238E27FC236}">
                <a16:creationId xmlns:a16="http://schemas.microsoft.com/office/drawing/2014/main" id="{57D8AB18-1DD7-4D60-B9FA-190B47BB2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AE3C8994-22F6-4B7D-B50B-80ECD1E2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DDCDE2FF-5BFC-4807-AB1E-D6928F8F4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63EF93F1-6EAF-4409-A623-76533740E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ED3B5256-3F5C-4FDE-8A9A-5A124E92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ED5D4282-BFB9-4BFC-A20D-18E1C4EEA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3E6394EB-0752-433A-BA70-AF42B45F1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3">
              <a:extLst>
                <a:ext uri="{FF2B5EF4-FFF2-40B4-BE49-F238E27FC236}">
                  <a16:creationId xmlns:a16="http://schemas.microsoft.com/office/drawing/2014/main" id="{DF27BE5F-DA8D-4260-9D0D-69E9CE146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9A6E5CBE-AE54-40B7-9A00-E3975FEAC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6C307890-5461-4D51-ADA6-A3DA6D35B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3F9B7E4B-6412-4B97-AD48-30B1F61F3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D345D359-869B-4305-B7D7-0B5C4FDEC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2F688B27-AEB8-45BD-9597-78A97EE0D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9" name="Rectangle 48">
            <a:extLst>
              <a:ext uri="{FF2B5EF4-FFF2-40B4-BE49-F238E27FC236}">
                <a16:creationId xmlns:a16="http://schemas.microsoft.com/office/drawing/2014/main" id="{4EB21FA6-8B6A-4699-8408-91E699800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Freeform 6">
            <a:extLst>
              <a:ext uri="{FF2B5EF4-FFF2-40B4-BE49-F238E27FC236}">
                <a16:creationId xmlns:a16="http://schemas.microsoft.com/office/drawing/2014/main" id="{BA1AABB7-0FD0-4445-8B8B-7A0C680C5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303" y="4224411"/>
            <a:ext cx="8915399" cy="823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Summary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DBA1B0FB-D917-4C8C-928F-313BD683BF39}" type="slidenum">
              <a:rPr lang="en-US" sz="19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190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B4508D28-531F-AD24-6C04-D44EA0D4F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59954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JAD Solutions</a:t>
            </a:r>
          </a:p>
        </p:txBody>
      </p:sp>
      <p:pic>
        <p:nvPicPr>
          <p:cNvPr id="5" name="Afbeelding 6">
            <a:extLst>
              <a:ext uri="{FF2B5EF4-FFF2-40B4-BE49-F238E27FC236}">
                <a16:creationId xmlns:a16="http://schemas.microsoft.com/office/drawing/2014/main" id="{09A4E77E-F07C-5B48-08E7-9AF02CB6E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08" y="2833"/>
            <a:ext cx="12209584" cy="4058333"/>
          </a:xfrm>
          <a:prstGeom prst="rect">
            <a:avLst/>
          </a:prstGeom>
        </p:spPr>
      </p:pic>
      <p:sp>
        <p:nvSpPr>
          <p:cNvPr id="2" name="Date Placeholder 6">
            <a:extLst>
              <a:ext uri="{FF2B5EF4-FFF2-40B4-BE49-F238E27FC236}">
                <a16:creationId xmlns:a16="http://schemas.microsoft.com/office/drawing/2014/main" id="{27E4B5D1-103D-C889-8310-8FA10CD0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88760" y="6130437"/>
            <a:ext cx="1315595" cy="370396"/>
          </a:xfrm>
        </p:spPr>
        <p:txBody>
          <a:bodyPr/>
          <a:lstStyle/>
          <a:p>
            <a:r>
              <a:rPr lang="en-US"/>
              <a:t>Monday, December 19, 2022</a:t>
            </a:r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386" y="718457"/>
            <a:ext cx="5024664" cy="2817052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529" y="3780064"/>
            <a:ext cx="4371521" cy="213087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Any questions?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5"/>
          <a:stretch/>
        </p:blipFill>
        <p:spPr>
          <a:xfrm>
            <a:off x="6601072" y="2106258"/>
            <a:ext cx="5084064" cy="2880360"/>
          </a:xfrm>
        </p:spPr>
      </p:pic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FFEF21C7-E1CF-45AF-181D-6A3FC67D296D}"/>
              </a:ext>
            </a:extLst>
          </p:cNvPr>
          <p:cNvSpPr txBox="1">
            <a:spLocks/>
          </p:cNvSpPr>
          <p:nvPr/>
        </p:nvSpPr>
        <p:spPr>
          <a:xfrm>
            <a:off x="2589212" y="6135808"/>
            <a:ext cx="759954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JAD Solutions</a:t>
            </a:r>
          </a:p>
        </p:txBody>
      </p:sp>
      <p:sp>
        <p:nvSpPr>
          <p:cNvPr id="2" name="Date Placeholder 6">
            <a:extLst>
              <a:ext uri="{FF2B5EF4-FFF2-40B4-BE49-F238E27FC236}">
                <a16:creationId xmlns:a16="http://schemas.microsoft.com/office/drawing/2014/main" id="{8CC9DA44-7B68-DA45-B660-B68DFCE8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88760" y="6130437"/>
            <a:ext cx="1315595" cy="370396"/>
          </a:xfrm>
        </p:spPr>
        <p:txBody>
          <a:bodyPr/>
          <a:lstStyle/>
          <a:p>
            <a:r>
              <a:rPr lang="en-US"/>
              <a:t>Monday, December 19, 2022</a:t>
            </a:r>
          </a:p>
        </p:txBody>
      </p:sp>
      <p:grpSp>
        <p:nvGrpSpPr>
          <p:cNvPr id="7" name="Groep 6">
            <a:extLst>
              <a:ext uri="{FF2B5EF4-FFF2-40B4-BE49-F238E27FC236}">
                <a16:creationId xmlns:a16="http://schemas.microsoft.com/office/drawing/2014/main" id="{071DA88A-E456-33F9-FFCD-9666C025BA6B}"/>
              </a:ext>
            </a:extLst>
          </p:cNvPr>
          <p:cNvGrpSpPr/>
          <p:nvPr/>
        </p:nvGrpSpPr>
        <p:grpSpPr>
          <a:xfrm>
            <a:off x="5282472" y="865"/>
            <a:ext cx="6909618" cy="6893141"/>
            <a:chOff x="3052916" y="865"/>
            <a:chExt cx="6909618" cy="6893141"/>
          </a:xfrm>
        </p:grpSpPr>
        <p:pic>
          <p:nvPicPr>
            <p:cNvPr id="5" name="Afbeelding 5" descr="Afbeelding met tekst, water, buiten, militair voertuig&#10;&#10;Automatisch gegenereerde beschrijving">
              <a:extLst>
                <a:ext uri="{FF2B5EF4-FFF2-40B4-BE49-F238E27FC236}">
                  <a16:creationId xmlns:a16="http://schemas.microsoft.com/office/drawing/2014/main" id="{1CB7A29B-0A6C-D4A2-ED88-3EBF1C7F8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52916" y="865"/>
              <a:ext cx="6909618" cy="6893141"/>
            </a:xfrm>
            <a:prstGeom prst="rect">
              <a:avLst/>
            </a:prstGeom>
          </p:spPr>
        </p:pic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D702E965-96C4-D282-7BC9-E13F9FE3C090}"/>
                </a:ext>
              </a:extLst>
            </p:cNvPr>
            <p:cNvSpPr txBox="1"/>
            <p:nvPr/>
          </p:nvSpPr>
          <p:spPr>
            <a:xfrm>
              <a:off x="4104967" y="5641257"/>
              <a:ext cx="328151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Not every tank is a Hetzer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Team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91181F6D-A54F-4289-8C36-80ECE3B2C8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28647" y="3607190"/>
            <a:ext cx="2304632" cy="62077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b="1" i="0">
                <a:solidFill>
                  <a:srgbClr val="242424"/>
                </a:solidFill>
                <a:effectLst/>
                <a:latin typeface="-apple-system"/>
              </a:rPr>
              <a:t>Axel Van </a:t>
            </a:r>
            <a:r>
              <a:rPr lang="en-US" b="1" i="0" err="1">
                <a:solidFill>
                  <a:srgbClr val="242424"/>
                </a:solidFill>
                <a:effectLst/>
                <a:latin typeface="-apple-system"/>
              </a:rPr>
              <a:t>Gestel</a:t>
            </a:r>
            <a:endParaRPr lang="en-US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E4387CED-5FBE-4AFF-B64D-975B5574F16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29533" y="3607836"/>
            <a:ext cx="2130853" cy="35719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b="1" i="0" err="1">
                <a:solidFill>
                  <a:srgbClr val="242424"/>
                </a:solidFill>
                <a:effectLst/>
                <a:latin typeface="-apple-system"/>
              </a:rPr>
              <a:t>Jetze</a:t>
            </a:r>
            <a:r>
              <a:rPr lang="en-US" b="1" i="0">
                <a:solidFill>
                  <a:srgbClr val="242424"/>
                </a:solidFill>
                <a:effectLst/>
                <a:latin typeface="-apple-system"/>
              </a:rPr>
              <a:t> Luyten</a:t>
            </a:r>
            <a:endParaRPr lang="en-US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FE5CD03B-066A-46AF-8FB8-E8A78074AB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97886" y="3609501"/>
            <a:ext cx="1711325" cy="36576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>
                <a:solidFill>
                  <a:srgbClr val="242424"/>
                </a:solidFill>
              </a:rPr>
              <a:t>David Silva</a:t>
            </a:r>
            <a:endParaRPr lang="nl-NL">
              <a:solidFill>
                <a:srgbClr val="242424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88760" y="6130437"/>
            <a:ext cx="1315595" cy="370396"/>
          </a:xfrm>
        </p:spPr>
        <p:txBody>
          <a:bodyPr/>
          <a:lstStyle/>
          <a:p>
            <a:r>
              <a:rPr lang="en-US"/>
              <a:t>Monday, December 19, 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599547" cy="365125"/>
          </a:xfrm>
        </p:spPr>
        <p:txBody>
          <a:bodyPr/>
          <a:lstStyle/>
          <a:p>
            <a:r>
              <a:rPr lang="en-US"/>
              <a:t>JAD Solutions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F7B114DF-39E1-0CBB-D310-FB2DD0ED5AEC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9" t="21522" r="11588" b="12514"/>
          <a:stretch/>
        </p:blipFill>
        <p:spPr bwMode="auto">
          <a:xfrm>
            <a:off x="5636872" y="1799367"/>
            <a:ext cx="1690688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392BC17E-AD8A-66C7-EF9A-CC58EF934A54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5" t="-11" r="22263" b="11"/>
          <a:stretch/>
        </p:blipFill>
        <p:spPr bwMode="auto">
          <a:xfrm rot="5400000">
            <a:off x="3080152" y="1671426"/>
            <a:ext cx="1435100" cy="169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rofile image">
            <a:extLst>
              <a:ext uri="{FF2B5EF4-FFF2-40B4-BE49-F238E27FC236}">
                <a16:creationId xmlns:a16="http://schemas.microsoft.com/office/drawing/2014/main" id="{553599A5-4E34-BF7F-7F8D-8861CAC024DA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7" t="21353" r="25442" b="36461"/>
          <a:stretch/>
        </p:blipFill>
        <p:spPr bwMode="auto">
          <a:xfrm>
            <a:off x="8497119" y="1821468"/>
            <a:ext cx="1691640" cy="143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864" y="539506"/>
            <a:ext cx="3565524" cy="1997855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17" y="2647998"/>
            <a:ext cx="3565525" cy="385283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Getting the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Scraping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Cleaning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err="1"/>
              <a:t>FastAI</a:t>
            </a:r>
            <a:r>
              <a:rPr lang="en-US"/>
              <a:t> modeling</a:t>
            </a:r>
            <a:endParaRPr lang="en-US">
              <a:ea typeface="+mn-lt"/>
              <a:cs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Modeling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Quick &amp; dirty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Advanced options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Live demo(</a:t>
            </a:r>
            <a:r>
              <a:rPr lang="en-US" err="1"/>
              <a:t>Streamlit</a:t>
            </a:r>
            <a:r>
              <a:rPr lang="en-US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Summary</a:t>
            </a:r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" b="23"/>
          <a:stretch/>
        </p:blipFill>
        <p:spPr/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" b="134"/>
          <a:stretch/>
        </p:blipFill>
        <p:spPr/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CF23951-B319-385D-5F3B-468694FE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599547" cy="365125"/>
          </a:xfrm>
        </p:spPr>
        <p:txBody>
          <a:bodyPr/>
          <a:lstStyle/>
          <a:p>
            <a:r>
              <a:rPr lang="en-US"/>
              <a:t>JAD Solutions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401FF703-D51B-00A1-DE6B-F31BD890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79146" y="6277317"/>
            <a:ext cx="1315595" cy="370396"/>
          </a:xfrm>
        </p:spPr>
        <p:txBody>
          <a:bodyPr/>
          <a:lstStyle/>
          <a:p>
            <a:r>
              <a:rPr lang="en-US"/>
              <a:t>Monday, December 19, 2022</a:t>
            </a:r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4"/>
            <a:ext cx="5468937" cy="31654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Getting the data</a:t>
            </a:r>
            <a:endParaRPr lang="en-US" sz="6400" kern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984F3AD-C549-85C0-6BBB-0DB8BD42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599547" cy="365125"/>
          </a:xfrm>
        </p:spPr>
        <p:txBody>
          <a:bodyPr/>
          <a:lstStyle/>
          <a:p>
            <a:r>
              <a:rPr lang="en-US"/>
              <a:t>JAD Solutions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B0CA8A-AA0A-F5DE-9119-427CA4AF1C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88760" y="6130437"/>
            <a:ext cx="1315595" cy="370396"/>
          </a:xfrm>
        </p:spPr>
        <p:txBody>
          <a:bodyPr/>
          <a:lstStyle/>
          <a:p>
            <a:r>
              <a:rPr lang="en-US"/>
              <a:t>Monday, December 19, 2022</a:t>
            </a: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Scraping</a:t>
            </a:r>
            <a:endParaRPr lang="nl-NL">
              <a:ea typeface="+mj-lt"/>
              <a:cs typeface="+mj-lt"/>
            </a:endParaRPr>
          </a:p>
        </p:txBody>
      </p:sp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33887C2B-D83C-FC5B-BCA2-4D6F95DE3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33185" y="1551362"/>
            <a:ext cx="3992732" cy="576262"/>
          </a:xfrm>
        </p:spPr>
        <p:txBody>
          <a:bodyPr/>
          <a:lstStyle/>
          <a:p>
            <a:r>
              <a:rPr lang="en-US" dirty="0"/>
              <a:t>Video frame extraction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47B5995-59CF-0DA3-AE73-AFE7E243D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2181414"/>
            <a:ext cx="4342893" cy="37216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B050"/>
                </a:solidFill>
              </a:rPr>
              <a:t>Fast for a lot of samples</a:t>
            </a:r>
          </a:p>
          <a:p>
            <a:r>
              <a:rPr lang="en-US">
                <a:solidFill>
                  <a:srgbClr val="FF0000"/>
                </a:solidFill>
              </a:rPr>
              <a:t>Samey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 frames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Lots to clean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F0706EA-F8F3-687B-289D-4F9763777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00441" y="1548134"/>
            <a:ext cx="3999001" cy="576262"/>
          </a:xfrm>
        </p:spPr>
        <p:txBody>
          <a:bodyPr/>
          <a:lstStyle/>
          <a:p>
            <a:r>
              <a:rPr lang="nl-NL"/>
              <a:t>Google image </a:t>
            </a:r>
            <a:r>
              <a:rPr lang="nl-NL" err="1"/>
              <a:t>scraper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DE1C5792-66B1-8717-5DB2-2886C17C9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66957" y="2178186"/>
            <a:ext cx="4338674" cy="37216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B050"/>
                </a:solidFill>
              </a:rPr>
              <a:t>More variety</a:t>
            </a:r>
            <a:endParaRPr lang="en-US"/>
          </a:p>
          <a:p>
            <a:r>
              <a:rPr lang="en-US">
                <a:solidFill>
                  <a:srgbClr val="FF0000"/>
                </a:solidFill>
              </a:rPr>
              <a:t>Some wrong images</a:t>
            </a:r>
          </a:p>
          <a:p>
            <a:r>
              <a:rPr lang="en-US">
                <a:solidFill>
                  <a:srgbClr val="00B050"/>
                </a:solidFill>
              </a:rPr>
              <a:t>Little less to clean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8FA6E285-57AE-0DED-7420-04AC1F29F2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09212" y="6130437"/>
            <a:ext cx="1298684" cy="370396"/>
          </a:xfrm>
        </p:spPr>
        <p:txBody>
          <a:bodyPr/>
          <a:lstStyle/>
          <a:p>
            <a:r>
              <a:rPr lang="en-US"/>
              <a:t>Monday, December 19, 2022</a:t>
            </a:r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8EFD04C0-9281-5813-BC14-AF3D27E14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JAD Solutions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77B8D2-99F6-7D6C-8325-4AF81ADE4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551" y="3377791"/>
            <a:ext cx="3950381" cy="2332153"/>
          </a:xfrm>
          <a:prstGeom prst="rect">
            <a:avLst/>
          </a:prstGeom>
        </p:spPr>
      </p:pic>
      <p:pic>
        <p:nvPicPr>
          <p:cNvPr id="10" name="Afbeelding 11">
            <a:extLst>
              <a:ext uri="{FF2B5EF4-FFF2-40B4-BE49-F238E27FC236}">
                <a16:creationId xmlns:a16="http://schemas.microsoft.com/office/drawing/2014/main" id="{2DE27A70-4874-4A25-AB20-1CFD18153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271" y="3346080"/>
            <a:ext cx="2743200" cy="231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Cleaning the data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8EFD04C0-9281-5813-BC14-AF3D27E14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599547" cy="365125"/>
          </a:xfrm>
        </p:spPr>
        <p:txBody>
          <a:bodyPr/>
          <a:lstStyle/>
          <a:p>
            <a:r>
              <a:rPr lang="en-US"/>
              <a:t>JAD Solutions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3E3B43E9-EDF0-A073-EB56-54F3998F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88760" y="6130437"/>
            <a:ext cx="1315595" cy="370396"/>
          </a:xfrm>
        </p:spPr>
        <p:txBody>
          <a:bodyPr/>
          <a:lstStyle/>
          <a:p>
            <a:r>
              <a:rPr lang="en-US"/>
              <a:t>Monday, December 19, 2022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9625E34-A899-EFF3-614A-CE70637B4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259" y="3007310"/>
            <a:ext cx="3117282" cy="2905936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F1BD08CF-919F-7607-04E1-8420D4E4C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7666" y="3682683"/>
            <a:ext cx="3049726" cy="1918255"/>
          </a:xfrm>
          <a:prstGeom prst="rect">
            <a:avLst/>
          </a:prstGeom>
        </p:spPr>
      </p:pic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1BBBCC08-80E6-14AA-F5DF-3C4A3E4FCCE9}"/>
              </a:ext>
            </a:extLst>
          </p:cNvPr>
          <p:cNvCxnSpPr/>
          <p:nvPr/>
        </p:nvCxnSpPr>
        <p:spPr>
          <a:xfrm>
            <a:off x="5859048" y="4506991"/>
            <a:ext cx="2182519" cy="19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DB636120-1589-8927-2862-AF8587CAF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14786"/>
            <a:ext cx="5129910" cy="37964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err="1"/>
              <a:t>Removing</a:t>
            </a:r>
            <a:r>
              <a:rPr lang="nl-NL"/>
              <a:t> wrong tanks</a:t>
            </a:r>
          </a:p>
          <a:p>
            <a:r>
              <a:rPr lang="nl-NL" err="1"/>
              <a:t>Cropping</a:t>
            </a:r>
            <a:r>
              <a:rPr lang="nl-NL"/>
              <a:t> </a:t>
            </a:r>
            <a:r>
              <a:rPr lang="nl-NL" err="1"/>
              <a:t>using</a:t>
            </a:r>
            <a:r>
              <a:rPr lang="nl-NL"/>
              <a:t> </a:t>
            </a:r>
            <a:r>
              <a:rPr lang="nl-NL" err="1">
                <a:ea typeface="+mn-lt"/>
                <a:cs typeface="+mn-lt"/>
              </a:rPr>
              <a:t>Inbac</a:t>
            </a:r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2481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7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4"/>
            <a:ext cx="5437187" cy="320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FastAI Modeling</a:t>
            </a:r>
            <a:endParaRPr lang="en-US" sz="6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984F3AD-C549-85C0-6BBB-0DB8BD42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599547" cy="365125"/>
          </a:xfrm>
        </p:spPr>
        <p:txBody>
          <a:bodyPr/>
          <a:lstStyle/>
          <a:p>
            <a:r>
              <a:rPr lang="en-US"/>
              <a:t>JAD Solutions</a:t>
            </a:r>
          </a:p>
        </p:txBody>
      </p:sp>
      <p:sp>
        <p:nvSpPr>
          <p:cNvPr id="2" name="Date Placeholder 6">
            <a:extLst>
              <a:ext uri="{FF2B5EF4-FFF2-40B4-BE49-F238E27FC236}">
                <a16:creationId xmlns:a16="http://schemas.microsoft.com/office/drawing/2014/main" id="{CAA5A7A2-C18D-EBD8-F08B-E867C12F91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88760" y="6130437"/>
            <a:ext cx="1315595" cy="370396"/>
          </a:xfrm>
        </p:spPr>
        <p:txBody>
          <a:bodyPr/>
          <a:lstStyle/>
          <a:p>
            <a:r>
              <a:rPr lang="en-US"/>
              <a:t>Monday, December 19, 2022</a:t>
            </a:r>
          </a:p>
        </p:txBody>
      </p:sp>
    </p:spTree>
    <p:extLst>
      <p:ext uri="{BB962C8B-B14F-4D97-AF65-F5344CB8AC3E}">
        <p14:creationId xmlns:p14="http://schemas.microsoft.com/office/powerpoint/2010/main" val="3270038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Modeling</a:t>
            </a:r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8EFD04C0-9281-5813-BC14-AF3D27E14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599547" cy="365125"/>
          </a:xfrm>
        </p:spPr>
        <p:txBody>
          <a:bodyPr/>
          <a:lstStyle/>
          <a:p>
            <a:r>
              <a:rPr lang="en-US"/>
              <a:t>JAD Solutions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8DF1CB2-76A2-A090-3A47-99448A5DE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1687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2 different </a:t>
            </a:r>
            <a:r>
              <a:rPr lang="nl-NL" err="1"/>
              <a:t>models</a:t>
            </a:r>
            <a:endParaRPr lang="nl-NL"/>
          </a:p>
          <a:p>
            <a:pPr lvl="1"/>
            <a:r>
              <a:rPr lang="nl-NL"/>
              <a:t>Quick &amp; dirty</a:t>
            </a:r>
          </a:p>
          <a:p>
            <a:pPr lvl="1"/>
            <a:r>
              <a:rPr lang="nl-NL"/>
              <a:t>Advanced options</a:t>
            </a:r>
          </a:p>
          <a:p>
            <a:r>
              <a:rPr lang="nl-NL"/>
              <a:t>Google drive</a:t>
            </a:r>
          </a:p>
          <a:p>
            <a:r>
              <a:rPr lang="nl-NL"/>
              <a:t>Datablock</a:t>
            </a:r>
          </a:p>
        </p:txBody>
      </p:sp>
      <p:sp>
        <p:nvSpPr>
          <p:cNvPr id="2" name="Date Placeholder 6">
            <a:extLst>
              <a:ext uri="{FF2B5EF4-FFF2-40B4-BE49-F238E27FC236}">
                <a16:creationId xmlns:a16="http://schemas.microsoft.com/office/drawing/2014/main" id="{A7300FCF-7773-ACD5-C8C7-F6E8B2E1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88760" y="6130437"/>
            <a:ext cx="1315595" cy="370396"/>
          </a:xfrm>
        </p:spPr>
        <p:txBody>
          <a:bodyPr/>
          <a:lstStyle/>
          <a:p>
            <a:r>
              <a:rPr lang="en-US"/>
              <a:t>Monday, December 19, 2022</a:t>
            </a:r>
          </a:p>
        </p:txBody>
      </p:sp>
    </p:spTree>
    <p:extLst>
      <p:ext uri="{BB962C8B-B14F-4D97-AF65-F5344CB8AC3E}">
        <p14:creationId xmlns:p14="http://schemas.microsoft.com/office/powerpoint/2010/main" val="4119564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ea typeface="+mj-lt"/>
                <a:cs typeface="+mj-lt"/>
              </a:rPr>
              <a:t>Quick &amp; dirty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8EFD04C0-9281-5813-BC14-AF3D27E14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599547" cy="365125"/>
          </a:xfrm>
        </p:spPr>
        <p:txBody>
          <a:bodyPr/>
          <a:lstStyle/>
          <a:p>
            <a:r>
              <a:rPr lang="en-US"/>
              <a:t>JAD Solutions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1AC4D28-59FE-B5E6-0273-A5B8BA9F1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sz="1800" dirty="0">
                <a:solidFill>
                  <a:srgbClr val="000000"/>
                </a:solidFill>
              </a:rPr>
              <a:t>Data block</a:t>
            </a:r>
          </a:p>
          <a:p>
            <a:pPr lvl="1"/>
            <a:r>
              <a:rPr lang="nl-NL" dirty="0" err="1">
                <a:solidFill>
                  <a:srgbClr val="000000"/>
                </a:solidFill>
              </a:rPr>
              <a:t>Presizing</a:t>
            </a:r>
            <a:r>
              <a:rPr lang="nl-NL" dirty="0">
                <a:solidFill>
                  <a:srgbClr val="000000"/>
                </a:solidFill>
              </a:rPr>
              <a:t> (450 --&gt; 224)</a:t>
            </a:r>
          </a:p>
          <a:p>
            <a:pPr lvl="1"/>
            <a:r>
              <a:rPr lang="nl-NL" dirty="0" err="1">
                <a:solidFill>
                  <a:srgbClr val="000000"/>
                </a:solidFill>
              </a:rPr>
              <a:t>RandomResizedCrop</a:t>
            </a:r>
            <a:r>
              <a:rPr lang="nl-NL" dirty="0">
                <a:solidFill>
                  <a:srgbClr val="000000"/>
                </a:solidFill>
              </a:rPr>
              <a:t> (128)</a:t>
            </a:r>
          </a:p>
          <a:p>
            <a:r>
              <a:rPr lang="nl-NL" sz="1800" dirty="0">
                <a:solidFill>
                  <a:srgbClr val="000000"/>
                </a:solidFill>
              </a:rPr>
              <a:t>Training</a:t>
            </a:r>
          </a:p>
          <a:p>
            <a:pPr lvl="1"/>
            <a:r>
              <a:rPr lang="nl-NL" dirty="0">
                <a:solidFill>
                  <a:srgbClr val="000000"/>
                </a:solidFill>
              </a:rPr>
              <a:t>Resnet50</a:t>
            </a:r>
          </a:p>
          <a:p>
            <a:pPr lvl="1"/>
            <a:r>
              <a:rPr lang="nl-NL" dirty="0">
                <a:solidFill>
                  <a:srgbClr val="000000"/>
                </a:solidFill>
              </a:rPr>
              <a:t>4 x fine tune</a:t>
            </a:r>
          </a:p>
          <a:p>
            <a:r>
              <a:rPr lang="nl-NL" sz="1800" err="1">
                <a:solidFill>
                  <a:srgbClr val="000000"/>
                </a:solidFill>
              </a:rPr>
              <a:t>Result</a:t>
            </a:r>
            <a:endParaRPr lang="nl-NL" sz="1800">
              <a:solidFill>
                <a:srgbClr val="000000"/>
              </a:solidFill>
            </a:endParaRP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AEA2BC7C-C807-4A43-3125-8A7818EEC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88760" y="6130437"/>
            <a:ext cx="1315595" cy="370396"/>
          </a:xfrm>
        </p:spPr>
        <p:txBody>
          <a:bodyPr/>
          <a:lstStyle/>
          <a:p>
            <a:r>
              <a:rPr lang="en-US"/>
              <a:t>Monday, December 19, 2022</a:t>
            </a:r>
          </a:p>
        </p:txBody>
      </p:sp>
      <p:pic>
        <p:nvPicPr>
          <p:cNvPr id="8" name="Afbeelding 10">
            <a:extLst>
              <a:ext uri="{FF2B5EF4-FFF2-40B4-BE49-F238E27FC236}">
                <a16:creationId xmlns:a16="http://schemas.microsoft.com/office/drawing/2014/main" id="{40FC24D3-2A41-F87C-4B55-3B67FAD128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10683" y="1628339"/>
            <a:ext cx="3649692" cy="387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3256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16c05727-aa75-4e4a-9b5f-8a80a1165891"/>
    <ds:schemaRef ds:uri="230e9df3-be65-4c73-a93b-d1236ebd677e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Application>Microsoft Office PowerPoint</Application>
  <PresentationFormat>Widescreen</PresentationFormat>
  <Slides>13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Wisp</vt:lpstr>
      <vt:lpstr>Big Data Presentation</vt:lpstr>
      <vt:lpstr>Team</vt:lpstr>
      <vt:lpstr>Agenda</vt:lpstr>
      <vt:lpstr>Getting the data</vt:lpstr>
      <vt:lpstr>Scraping</vt:lpstr>
      <vt:lpstr>Cleaning the data</vt:lpstr>
      <vt:lpstr>FastAI Modeling</vt:lpstr>
      <vt:lpstr>Modeling</vt:lpstr>
      <vt:lpstr>Quick &amp; dirty</vt:lpstr>
      <vt:lpstr>Advanced options</vt:lpstr>
      <vt:lpstr>Live demo (streamlit)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Presentation</dc:title>
  <dc:creator>David Silva Troya</dc:creator>
  <cp:revision>42</cp:revision>
  <dcterms:created xsi:type="dcterms:W3CDTF">2022-10-21T08:06:04Z</dcterms:created>
  <dcterms:modified xsi:type="dcterms:W3CDTF">2023-08-04T15:31:50Z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