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5" r:id="rId6"/>
    <p:sldId id="266" r:id="rId7"/>
    <p:sldId id="259" r:id="rId8"/>
    <p:sldId id="267" r:id="rId9"/>
    <p:sldId id="261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Century Gothic" pitchFamily="34" charset="0"/>
      <p:regular r:id="rId14"/>
      <p:bold r:id="rId15"/>
      <p:italic r:id="rId16"/>
      <p:boldItalic r:id="rId17"/>
    </p:embeddedFont>
    <p:embeddedFont>
      <p:font typeface="-윤고딕350" charset="-127"/>
      <p:regular r:id="rId18"/>
    </p:embeddedFont>
    <p:embeddedFont>
      <p:font typeface="-윤고딕330" charset="-127"/>
      <p:regular r:id="rId19"/>
    </p:embeddedFont>
    <p:embeddedFont>
      <p:font typeface="-윤고딕310" charset="-127"/>
      <p:regular r:id="rId20"/>
    </p:embeddedFont>
    <p:embeddedFont>
      <p:font typeface="휴먼편지체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CE0"/>
    <a:srgbClr val="FED3DC"/>
    <a:srgbClr val="E8EA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257" autoAdjust="0"/>
  </p:normalViewPr>
  <p:slideViewPr>
    <p:cSldViewPr snapToGrid="0">
      <p:cViewPr varScale="1">
        <p:scale>
          <a:sx n="54" d="100"/>
          <a:sy n="54" d="100"/>
        </p:scale>
        <p:origin x="-19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C3B4C-8BDA-4E0B-8C0A-358E73AB9D19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798FB-2D1E-4912-9000-465D4631B4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알려줘</a:t>
            </a:r>
            <a:r>
              <a:rPr lang="en-US" altLang="ko-KR" dirty="0" smtClean="0"/>
              <a:t>! </a:t>
            </a:r>
            <a:r>
              <a:rPr lang="ko-KR" altLang="en-US" dirty="0" smtClean="0"/>
              <a:t>유통기한이란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식재료나</a:t>
            </a:r>
            <a:r>
              <a:rPr lang="ko-KR" altLang="en-US" dirty="0" smtClean="0"/>
              <a:t> 반찬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유통기한이 있는 음식들을 </a:t>
            </a:r>
            <a:r>
              <a:rPr lang="ko-KR" altLang="en-US" baseline="0" dirty="0" err="1" smtClean="0"/>
              <a:t>어플에</a:t>
            </a:r>
            <a:r>
              <a:rPr lang="ko-KR" altLang="en-US" baseline="0" dirty="0" smtClean="0"/>
              <a:t> 기입하고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자신이 원하는 날짜에 </a:t>
            </a:r>
            <a:r>
              <a:rPr lang="ko-KR" altLang="en-US" baseline="0" dirty="0" err="1" smtClean="0"/>
              <a:t>알람이</a:t>
            </a:r>
            <a:r>
              <a:rPr lang="ko-KR" altLang="en-US" baseline="0" dirty="0" smtClean="0"/>
              <a:t> 울리도록 설정할 수 있는 </a:t>
            </a:r>
            <a:r>
              <a:rPr lang="ko-KR" altLang="en-US" baseline="0" dirty="0" err="1" smtClean="0"/>
              <a:t>어플입니다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들어서 우유를 구입했다면 기재되어있는 유통기한을 적고 하루 전에 알림을 </a:t>
            </a:r>
            <a:r>
              <a:rPr lang="ko-KR" altLang="en-US" baseline="0" dirty="0" err="1" smtClean="0"/>
              <a:t>받고싶다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하면 하루 전에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알람이</a:t>
            </a:r>
            <a:r>
              <a:rPr lang="ko-KR" altLang="en-US" baseline="0" dirty="0" smtClean="0"/>
              <a:t> 울리도록 설정해 놓을 수 있는 </a:t>
            </a:r>
            <a:r>
              <a:rPr lang="ko-KR" altLang="en-US" baseline="0" dirty="0" err="1" smtClean="0"/>
              <a:t>어플입니다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유통기한이 지나 </a:t>
            </a:r>
            <a:r>
              <a:rPr lang="ko-KR" altLang="en-US" baseline="0" dirty="0" err="1" smtClean="0"/>
              <a:t>못먹는</a:t>
            </a:r>
            <a:r>
              <a:rPr lang="ko-KR" altLang="en-US" baseline="0" dirty="0" smtClean="0"/>
              <a:t> 음식이 </a:t>
            </a:r>
            <a:r>
              <a:rPr lang="ko-KR" altLang="en-US" baseline="0" dirty="0" err="1" smtClean="0"/>
              <a:t>생기지않도록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음식물을 버리지 않을 수 있고 내 냉장고에 어떤 </a:t>
            </a:r>
            <a:r>
              <a:rPr lang="ko-KR" altLang="en-US" baseline="0" dirty="0" err="1" smtClean="0"/>
              <a:t>식재료가</a:t>
            </a:r>
            <a:r>
              <a:rPr lang="ko-KR" altLang="en-US" baseline="0" dirty="0" smtClean="0"/>
              <a:t> 들어있는지도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</a:t>
            </a:r>
            <a:r>
              <a:rPr lang="ko-KR" altLang="en-US" baseline="0" dirty="0" smtClean="0"/>
              <a:t> 이 </a:t>
            </a:r>
            <a:r>
              <a:rPr lang="ko-KR" altLang="en-US" baseline="0" dirty="0" err="1" smtClean="0"/>
              <a:t>어플에</a:t>
            </a:r>
            <a:r>
              <a:rPr lang="ko-KR" altLang="en-US" baseline="0" dirty="0" smtClean="0"/>
              <a:t> 필요한 기능으로는 </a:t>
            </a:r>
            <a:endParaRPr lang="en-US" altLang="ko-KR" baseline="0" dirty="0" smtClean="0"/>
          </a:p>
          <a:p>
            <a:r>
              <a:rPr lang="en-US" altLang="ko-KR" dirty="0" smtClean="0"/>
              <a:t>1.</a:t>
            </a:r>
          </a:p>
          <a:p>
            <a:r>
              <a:rPr lang="ko-KR" altLang="en-US" dirty="0" smtClean="0"/>
              <a:t>먼저 유통기한을 기입할 때 직접 입력하는 것을 기본으로 하지만</a:t>
            </a:r>
            <a:endParaRPr lang="en-US" altLang="ko-KR" dirty="0" smtClean="0"/>
          </a:p>
          <a:p>
            <a:r>
              <a:rPr lang="ko-KR" altLang="en-US" dirty="0" smtClean="0"/>
              <a:t>유통기한이 적혀있는 곳을 사진으로 찍어서 인식해 자동입력</a:t>
            </a:r>
            <a:r>
              <a:rPr lang="ko-KR" altLang="en-US" baseline="0" dirty="0" smtClean="0"/>
              <a:t> 되도록 할 수 있었으면 좋겠습니다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2.</a:t>
            </a:r>
          </a:p>
          <a:p>
            <a:r>
              <a:rPr lang="ko-KR" altLang="en-US" baseline="0" dirty="0" smtClean="0"/>
              <a:t>그리고 유통기한이 없이 제조일자만 적혀있는 </a:t>
            </a:r>
            <a:r>
              <a:rPr lang="ko-KR" altLang="en-US" baseline="0" dirty="0" err="1" smtClean="0"/>
              <a:t>식재료도</a:t>
            </a:r>
            <a:r>
              <a:rPr lang="ko-KR" altLang="en-US" baseline="0" dirty="0" smtClean="0"/>
              <a:t> 있기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제조일자를 적고 며칠까지 먹겠다라는 설정을 할 수 있도록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</a:t>
            </a:r>
          </a:p>
          <a:p>
            <a:r>
              <a:rPr lang="ko-KR" altLang="en-US" baseline="0" dirty="0" smtClean="0"/>
              <a:t>그리고 계란과 같은 제조일자가 먼저인 음식들은 </a:t>
            </a:r>
            <a:r>
              <a:rPr lang="ko-KR" altLang="en-US" baseline="0" dirty="0" err="1" smtClean="0"/>
              <a:t>며칠동안</a:t>
            </a:r>
            <a:r>
              <a:rPr lang="ko-KR" altLang="en-US" baseline="0" dirty="0" smtClean="0"/>
              <a:t> 먹을 수 있다는 정보가 뜨게끔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자동완성처럼 밑에 자동으로 계란 </a:t>
            </a:r>
            <a:r>
              <a:rPr lang="ko-KR" altLang="en-US" baseline="0" dirty="0" err="1" smtClean="0"/>
              <a:t>며칠이내</a:t>
            </a:r>
            <a:r>
              <a:rPr lang="ko-KR" altLang="en-US" baseline="0" dirty="0" smtClean="0"/>
              <a:t> 섭취가능 </a:t>
            </a:r>
            <a:r>
              <a:rPr lang="ko-KR" altLang="en-US" baseline="0" dirty="0" err="1" smtClean="0"/>
              <a:t>처럼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모든 걸 다 해놓을 순 없지만 사람들이 보통 자주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흔히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먹는 음식은 저장되어서 뜰 수 있게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아니면 또 저장한 적 있는 음식이라면 유통기한을 저장해서 나중에도 등록할 </a:t>
            </a:r>
            <a:r>
              <a:rPr lang="ko-KR" altLang="en-US" baseline="0" dirty="0" err="1" smtClean="0"/>
              <a:t>떄</a:t>
            </a:r>
            <a:r>
              <a:rPr lang="ko-KR" altLang="en-US" baseline="0" dirty="0" smtClean="0"/>
              <a:t> 자동으로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뜨도록 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저번에 달걀 </a:t>
            </a:r>
            <a:r>
              <a:rPr lang="ko-KR" altLang="en-US" baseline="0" dirty="0" err="1" smtClean="0"/>
              <a:t>등록한적있으면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다음번에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달걀등록할때</a:t>
            </a:r>
            <a:r>
              <a:rPr lang="ko-KR" altLang="en-US" baseline="0" dirty="0" smtClean="0"/>
              <a:t> 자동으로 유통기한이 언제인지 </a:t>
            </a:r>
            <a:r>
              <a:rPr lang="ko-KR" altLang="en-US" baseline="0" dirty="0" err="1" smtClean="0"/>
              <a:t>알수있게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4.</a:t>
            </a:r>
          </a:p>
          <a:p>
            <a:r>
              <a:rPr lang="ko-KR" altLang="en-US" baseline="0" dirty="0" smtClean="0"/>
              <a:t>아니면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검색할 수 있게끔 만들었으면 합니다 </a:t>
            </a:r>
            <a:endParaRPr lang="en-US" altLang="ko-KR" baseline="0" dirty="0" smtClean="0"/>
          </a:p>
          <a:p>
            <a:r>
              <a:rPr lang="ko-KR" altLang="en-US" dirty="0" smtClean="0"/>
              <a:t>그 밖에도 </a:t>
            </a:r>
            <a:r>
              <a:rPr lang="ko-KR" altLang="en-US" dirty="0" err="1" smtClean="0"/>
              <a:t>얼마남지</a:t>
            </a:r>
            <a:r>
              <a:rPr lang="ko-KR" altLang="en-US" dirty="0" smtClean="0"/>
              <a:t> 않은 유통기한 제품들을 어떻게 활용해서 음식으로 먹을 수 있을지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검색이 가능한 검색 기능도 추가되었으면 하구용 </a:t>
            </a:r>
            <a:endParaRPr lang="en-US" altLang="ko-KR" dirty="0" smtClean="0"/>
          </a:p>
          <a:p>
            <a:r>
              <a:rPr lang="ko-KR" altLang="en-US" baseline="0" dirty="0" smtClean="0"/>
              <a:t>예를 들어서 </a:t>
            </a:r>
            <a:r>
              <a:rPr lang="ko-KR" altLang="en-US" baseline="0" dirty="0" err="1" smtClean="0"/>
              <a:t>카카오톡의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#</a:t>
            </a:r>
            <a:r>
              <a:rPr lang="ko-KR" altLang="en-US" baseline="0" dirty="0" smtClean="0"/>
              <a:t>처럼 되도록</a:t>
            </a:r>
            <a:r>
              <a:rPr lang="en-US" altLang="ko-KR" baseline="0" dirty="0" smtClean="0"/>
              <a:t>!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</a:t>
            </a:r>
          </a:p>
          <a:p>
            <a:r>
              <a:rPr lang="ko-KR" altLang="en-US" baseline="0" dirty="0" smtClean="0"/>
              <a:t>그리고 이 기입한 유통기한을 바탕으로 당일이나 </a:t>
            </a:r>
            <a:r>
              <a:rPr lang="ko-KR" altLang="en-US" baseline="0" dirty="0" err="1" smtClean="0"/>
              <a:t>하루전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원하는 날짜에 </a:t>
            </a:r>
            <a:r>
              <a:rPr lang="ko-KR" altLang="en-US" baseline="0" dirty="0" err="1" smtClean="0"/>
              <a:t>알람이</a:t>
            </a:r>
            <a:r>
              <a:rPr lang="ko-KR" altLang="en-US" baseline="0" dirty="0" smtClean="0"/>
              <a:t> 울려서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유통기한이 다가온다는 알림이 휴대폰에 뜰 수 있도록 만들어주세요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</a:p>
          <a:p>
            <a:r>
              <a:rPr lang="ko-KR" altLang="en-US" dirty="0" smtClean="0"/>
              <a:t>이렇게 등록해 놓은 </a:t>
            </a:r>
            <a:r>
              <a:rPr lang="ko-KR" altLang="en-US" dirty="0" err="1" smtClean="0"/>
              <a:t>식재료를</a:t>
            </a:r>
            <a:r>
              <a:rPr lang="ko-KR" altLang="en-US" dirty="0" smtClean="0"/>
              <a:t> 내가 등록한 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유통기한 </a:t>
            </a:r>
            <a:r>
              <a:rPr lang="ko-KR" altLang="en-US" baseline="0" dirty="0" err="1" smtClean="0"/>
              <a:t>만료순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오름차순으로 정렬해서 자신이 원하는 정보를 먼저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한 눈에 볼 수 있도록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개인뿐만 </a:t>
            </a:r>
            <a:r>
              <a:rPr lang="ko-KR" altLang="en-US" baseline="0" dirty="0" smtClean="0"/>
              <a:t>아니라 편의점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마트</a:t>
            </a:r>
            <a:r>
              <a:rPr lang="ko-KR" altLang="en-US" baseline="0" dirty="0" smtClean="0"/>
              <a:t> 같은 곳에서도 이용할 수 있도록 계정으로 관리가 가능하도록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들어 계정을 하나 만들면 그 계정의 아이디와 비밀번호를 갖고 있다면 서로 공유할 수 있도록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폐기나 유통기한이 얼마나 남아서 뭐 떨이 세일을 할 수도 있고 체계적으로 </a:t>
            </a:r>
            <a:r>
              <a:rPr lang="ko-KR" altLang="en-US" baseline="0" dirty="0" err="1" smtClean="0"/>
              <a:t>식재료를</a:t>
            </a:r>
            <a:r>
              <a:rPr lang="ko-KR" altLang="en-US" baseline="0" dirty="0" smtClean="0"/>
              <a:t> 관리 가능하게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그렇다고 해서 자신의 계정이 로그아웃 되는 것이 아닌 </a:t>
            </a:r>
            <a:r>
              <a:rPr lang="ko-KR" altLang="en-US" baseline="0" dirty="0" err="1" smtClean="0"/>
              <a:t>트위터나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인스타처럼</a:t>
            </a:r>
            <a:r>
              <a:rPr lang="ko-KR" altLang="en-US" baseline="0" dirty="0" smtClean="0"/>
              <a:t> 여러 개의 계정이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로그아웃되지않고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번갈아가며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바꿔쓸</a:t>
            </a:r>
            <a:r>
              <a:rPr lang="ko-KR" altLang="en-US" baseline="0" dirty="0" smtClean="0"/>
              <a:t> 수 있도록</a:t>
            </a:r>
            <a:endParaRPr lang="en-US" altLang="ko-KR" baseline="0" dirty="0" smtClean="0"/>
          </a:p>
          <a:p>
            <a:r>
              <a:rPr lang="ko-KR" altLang="en-US" dirty="0" smtClean="0"/>
              <a:t>근데 일을 </a:t>
            </a:r>
            <a:r>
              <a:rPr lang="ko-KR" altLang="en-US" dirty="0" err="1" smtClean="0"/>
              <a:t>하지않는데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울리면 불필요하기 때문에 이 계정의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활성화할 수 있고 비활성화할 수 있도록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식재료를</a:t>
            </a:r>
            <a:r>
              <a:rPr lang="ko-KR" altLang="en-US" dirty="0" smtClean="0"/>
              <a:t> 다 사용했다면 불필요하게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울리지 않도록 삭제 기능을 추가해서</a:t>
            </a:r>
            <a:endParaRPr lang="en-US" altLang="ko-KR" dirty="0" smtClean="0"/>
          </a:p>
          <a:p>
            <a:r>
              <a:rPr lang="ko-KR" altLang="en-US" dirty="0" smtClean="0"/>
              <a:t>자신이 다 소비를 했다면 그 </a:t>
            </a:r>
            <a:r>
              <a:rPr lang="ko-KR" altLang="en-US" dirty="0" err="1" smtClean="0"/>
              <a:t>식재료를</a:t>
            </a:r>
            <a:r>
              <a:rPr lang="ko-KR" altLang="en-US" dirty="0" smtClean="0"/>
              <a:t> 삭제할 수 있도록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9.</a:t>
            </a:r>
          </a:p>
          <a:p>
            <a:r>
              <a:rPr lang="ko-KR" altLang="en-US" dirty="0" smtClean="0"/>
              <a:t>화장품도 유통기한이 </a:t>
            </a:r>
            <a:r>
              <a:rPr lang="ko-KR" altLang="en-US" dirty="0" err="1" smtClean="0"/>
              <a:t>있기때문에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식재료에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국한되지않고</a:t>
            </a:r>
            <a:r>
              <a:rPr lang="ko-KR" altLang="en-US" dirty="0" smtClean="0"/>
              <a:t> 화장품을 기록하는 거로도 확장될 수 있다고 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 저희는 이런 생각들을 바탕으로 생각해본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있씁니당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아이콘은 </a:t>
            </a:r>
            <a:r>
              <a:rPr lang="en-US" altLang="ko-KR" dirty="0" smtClean="0"/>
              <a:t>RU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이름은 알려줘</a:t>
            </a:r>
            <a:r>
              <a:rPr lang="en-US" altLang="ko-KR" dirty="0" smtClean="0"/>
              <a:t>! </a:t>
            </a:r>
            <a:r>
              <a:rPr lang="ko-KR" altLang="en-US" dirty="0" smtClean="0"/>
              <a:t>유통기한 여기서 느낌표가 중요합니다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로딩 화면에는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이름이 나오도록</a:t>
            </a:r>
            <a:endParaRPr lang="en-US" altLang="ko-KR" dirty="0" smtClean="0"/>
          </a:p>
          <a:p>
            <a:r>
              <a:rPr lang="ko-KR" altLang="en-US" dirty="0" smtClean="0"/>
              <a:t>이제 유통기한을 기입한 것을 보는 방법을 두 가지로 생각해봤는데요</a:t>
            </a:r>
            <a:endParaRPr lang="en-US" altLang="ko-KR" dirty="0" smtClean="0"/>
          </a:p>
          <a:p>
            <a:r>
              <a:rPr lang="ko-KR" altLang="en-US" dirty="0" smtClean="0"/>
              <a:t>달력으로 보는 것과 리스트로 볼 수 있는 방법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기본으로 설정은 달력이 뜨도록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보고 싶으면 상단에 목록을 클릭하면 리스트로 변하도록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상단바에는</a:t>
            </a:r>
            <a:r>
              <a:rPr lang="ko-KR" altLang="en-US" baseline="0" dirty="0" smtClean="0"/>
              <a:t> 메뉴와 추가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삭제 이 </a:t>
            </a:r>
            <a:r>
              <a:rPr lang="ko-KR" altLang="en-US" baseline="0" dirty="0" err="1" smtClean="0"/>
              <a:t>세개의</a:t>
            </a:r>
            <a:r>
              <a:rPr lang="ko-KR" altLang="en-US" baseline="0" dirty="0" smtClean="0"/>
              <a:t> 배치로 생각해봤습니다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메뉴를 누르면 계정이 있고 그 밑에 검색 기능이 존재하도록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메뉴의 하단에 설정 버튼이 있어서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버튼을 누르면 알림을 무음이나 진동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알림음을</a:t>
            </a:r>
            <a:r>
              <a:rPr lang="ko-KR" altLang="en-US" baseline="0" dirty="0" smtClean="0"/>
              <a:t> 설정할 수 있고 앞서 말했던 </a:t>
            </a:r>
            <a:r>
              <a:rPr lang="ko-KR" altLang="en-US" baseline="0" dirty="0" err="1" smtClean="0"/>
              <a:t>계정별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푸시알림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암호잠금이</a:t>
            </a:r>
            <a:r>
              <a:rPr lang="ko-KR" altLang="en-US" baseline="0" dirty="0" smtClean="0"/>
              <a:t> 가능하도록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상단바</a:t>
            </a:r>
            <a:r>
              <a:rPr lang="ko-KR" altLang="en-US" baseline="0" dirty="0" smtClean="0"/>
              <a:t> 우측에는 삭제버튼을 누르면 리스트 버전에서는 핸드폰 갤러리의 사진을 삭제하는 것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다중 선택이 가능해 선택해서 해당 목록을 삭제할 수 있도록 하고 달력버전에서는 날짜에 표시되어 있는 목록을 선택해서 삭제할 수 있도록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추가는 다음화면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 버튼은 누르면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식재료</a:t>
            </a:r>
            <a:r>
              <a:rPr lang="ko-KR" altLang="en-US" dirty="0" smtClean="0"/>
              <a:t> 이름을 적을 수 있고</a:t>
            </a:r>
            <a:r>
              <a:rPr lang="ko-KR" altLang="en-US" baseline="0" dirty="0" smtClean="0"/>
              <a:t> 제조일자로 </a:t>
            </a:r>
            <a:r>
              <a:rPr lang="ko-KR" altLang="en-US" baseline="0" dirty="0" err="1" smtClean="0"/>
              <a:t>적을껀지</a:t>
            </a:r>
            <a:r>
              <a:rPr lang="ko-KR" altLang="en-US" baseline="0" dirty="0" smtClean="0"/>
              <a:t> 유통기한으로 </a:t>
            </a:r>
            <a:r>
              <a:rPr lang="ko-KR" altLang="en-US" baseline="0" dirty="0" err="1" smtClean="0"/>
              <a:t>적을껀지</a:t>
            </a:r>
            <a:r>
              <a:rPr lang="ko-KR" altLang="en-US" baseline="0" dirty="0" smtClean="0"/>
              <a:t> 선택을 </a:t>
            </a:r>
            <a:r>
              <a:rPr lang="ko-KR" altLang="en-US" baseline="0" dirty="0" err="1" smtClean="0"/>
              <a:t>먼저합니당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마감일을 </a:t>
            </a:r>
            <a:r>
              <a:rPr lang="ko-KR" altLang="en-US" baseline="0" dirty="0" err="1" smtClean="0"/>
              <a:t>키패드로</a:t>
            </a:r>
            <a:r>
              <a:rPr lang="ko-KR" altLang="en-US" baseline="0" dirty="0" smtClean="0"/>
              <a:t> 적을 수도 있고 우측의 달력을 클릭하면 달력의 날짜를 클릭해서 입력할 수 도 있게 </a:t>
            </a:r>
            <a:r>
              <a:rPr lang="ko-KR" altLang="en-US" baseline="0" dirty="0" err="1" smtClean="0"/>
              <a:t>만들어주셨ㅅ으면</a:t>
            </a:r>
            <a:r>
              <a:rPr lang="ko-KR" altLang="en-US" baseline="0" dirty="0" smtClean="0"/>
              <a:t> 좋겠습니다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알람은</a:t>
            </a:r>
            <a:r>
              <a:rPr lang="ko-KR" altLang="en-US" baseline="0" dirty="0" smtClean="0"/>
              <a:t> 자동적으로 </a:t>
            </a:r>
            <a:r>
              <a:rPr lang="ko-KR" altLang="en-US" baseline="0" dirty="0" err="1" smtClean="0"/>
              <a:t>하루전에</a:t>
            </a:r>
            <a:r>
              <a:rPr lang="ko-KR" altLang="en-US" baseline="0" dirty="0" smtClean="0"/>
              <a:t> 핸드폰에 알림이 뜨도록 이 설정이 마음에 들지 않는다면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버튼을 클릭해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당일 </a:t>
            </a:r>
            <a:r>
              <a:rPr lang="ko-KR" altLang="en-US" baseline="0" dirty="0" err="1" smtClean="0"/>
              <a:t>하루전</a:t>
            </a:r>
            <a:r>
              <a:rPr lang="ko-KR" altLang="en-US" baseline="0" dirty="0" smtClean="0"/>
              <a:t> 혹은 직접입력을 해서 날짜와 시간을 설정할 수 있도록 여러 개가 가능할 수 있게 해주셨으면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버튼을 누르면 삭제도 가능하게 마치 핸드폰에 일정이라는 </a:t>
            </a:r>
            <a:r>
              <a:rPr lang="ko-KR" altLang="en-US" baseline="0" dirty="0" err="1" smtClean="0"/>
              <a:t>어플을</a:t>
            </a:r>
            <a:r>
              <a:rPr lang="ko-KR" altLang="en-US" baseline="0" dirty="0" smtClean="0"/>
              <a:t> 보시면 그렇게 되어있는데 그 </a:t>
            </a:r>
            <a:r>
              <a:rPr lang="ko-KR" altLang="en-US" baseline="0" dirty="0" err="1" smtClean="0"/>
              <a:t>어플을</a:t>
            </a:r>
            <a:r>
              <a:rPr lang="ko-KR" altLang="en-US" baseline="0" dirty="0" smtClean="0"/>
              <a:t> 참고하셔서 만들어주셨으면 </a:t>
            </a:r>
            <a:r>
              <a:rPr lang="ko-KR" altLang="en-US" baseline="0" dirty="0" err="1" smtClean="0"/>
              <a:t>합니당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이렇게 직접입력이 아닌 상단의 </a:t>
            </a:r>
            <a:r>
              <a:rPr lang="ko-KR" altLang="en-US" baseline="0" dirty="0" err="1" smtClean="0"/>
              <a:t>식재료</a:t>
            </a:r>
            <a:r>
              <a:rPr lang="ko-KR" altLang="en-US" baseline="0" dirty="0" smtClean="0"/>
              <a:t> 이름 옆에 자동 버튼을 클릭하면 카메라가 </a:t>
            </a:r>
            <a:r>
              <a:rPr lang="ko-KR" altLang="en-US" baseline="0" dirty="0" err="1" smtClean="0"/>
              <a:t>실행되서</a:t>
            </a:r>
            <a:r>
              <a:rPr lang="ko-KR" altLang="en-US" baseline="0" dirty="0" smtClean="0"/>
              <a:t> 날짜를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인식해 받아와서 자동 입력이 될 수 있도록</a:t>
            </a:r>
            <a:r>
              <a:rPr lang="en-US" altLang="ko-KR" baseline="0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감사합니당</a:t>
            </a:r>
            <a:r>
              <a:rPr lang="ko-KR" altLang="en-US" dirty="0" smtClean="0"/>
              <a:t> 질문 </a:t>
            </a:r>
            <a:r>
              <a:rPr lang="ko-KR" altLang="en-US" dirty="0" err="1" smtClean="0"/>
              <a:t>있으신가영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798FB-2D1E-4912-9000-465D4631B4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50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88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708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78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72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49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515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531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74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24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4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8000-231C-4A01-8CC1-7CB614E6F98F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E2AF-D921-4917-B574-8A79DA7C7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311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8CACE0"/>
            </a:gs>
            <a:gs pos="84000">
              <a:srgbClr val="FED3DC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409249" y="1772685"/>
            <a:ext cx="3373502" cy="3483521"/>
            <a:chOff x="4409249" y="1566207"/>
            <a:chExt cx="3373502" cy="3483521"/>
          </a:xfrm>
        </p:grpSpPr>
        <p:grpSp>
          <p:nvGrpSpPr>
            <p:cNvPr id="25" name="그룹 24"/>
            <p:cNvGrpSpPr/>
            <p:nvPr/>
          </p:nvGrpSpPr>
          <p:grpSpPr>
            <a:xfrm>
              <a:off x="4409249" y="1566207"/>
              <a:ext cx="3373502" cy="2465930"/>
              <a:chOff x="4728279" y="2326342"/>
              <a:chExt cx="2094976" cy="153136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183502" y="3218877"/>
                <a:ext cx="1183107" cy="50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이등변 삼각형 13"/>
              <p:cNvSpPr/>
              <p:nvPr/>
            </p:nvSpPr>
            <p:spPr>
              <a:xfrm>
                <a:off x="4728279" y="3218365"/>
                <a:ext cx="2094976" cy="639342"/>
              </a:xfrm>
              <a:custGeom>
                <a:avLst/>
                <a:gdLst/>
                <a:ahLst/>
                <a:cxnLst/>
                <a:rect l="l" t="t" r="r" b="b"/>
                <a:pathLst>
                  <a:path w="2255291" h="811705">
                    <a:moveTo>
                      <a:pt x="470789" y="0"/>
                    </a:moveTo>
                    <a:lnTo>
                      <a:pt x="542579" y="0"/>
                    </a:lnTo>
                    <a:lnTo>
                      <a:pt x="108472" y="744474"/>
                    </a:lnTo>
                    <a:lnTo>
                      <a:pt x="2146820" y="744474"/>
                    </a:lnTo>
                    <a:lnTo>
                      <a:pt x="1712714" y="0"/>
                    </a:lnTo>
                    <a:lnTo>
                      <a:pt x="1784502" y="0"/>
                    </a:lnTo>
                    <a:lnTo>
                      <a:pt x="2255291" y="811705"/>
                    </a:lnTo>
                    <a:lnTo>
                      <a:pt x="0" y="8117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직사각형 14"/>
              <p:cNvSpPr/>
              <p:nvPr/>
            </p:nvSpPr>
            <p:spPr>
              <a:xfrm>
                <a:off x="5171597" y="2326342"/>
                <a:ext cx="1206887" cy="425380"/>
              </a:xfrm>
              <a:custGeom>
                <a:avLst/>
                <a:gdLst/>
                <a:ahLst/>
                <a:cxnLst/>
                <a:rect l="l" t="t" r="r" b="b"/>
                <a:pathLst>
                  <a:path w="1206887" h="425380">
                    <a:moveTo>
                      <a:pt x="604172" y="0"/>
                    </a:moveTo>
                    <a:lnTo>
                      <a:pt x="860358" y="374527"/>
                    </a:lnTo>
                    <a:lnTo>
                      <a:pt x="1206887" y="374527"/>
                    </a:lnTo>
                    <a:lnTo>
                      <a:pt x="1206887" y="425380"/>
                    </a:lnTo>
                    <a:lnTo>
                      <a:pt x="895142" y="425380"/>
                    </a:lnTo>
                    <a:lnTo>
                      <a:pt x="826747" y="425380"/>
                    </a:lnTo>
                    <a:lnTo>
                      <a:pt x="724716" y="425380"/>
                    </a:lnTo>
                    <a:lnTo>
                      <a:pt x="724716" y="374527"/>
                    </a:lnTo>
                    <a:lnTo>
                      <a:pt x="791776" y="374527"/>
                    </a:lnTo>
                    <a:lnTo>
                      <a:pt x="604172" y="101722"/>
                    </a:lnTo>
                    <a:lnTo>
                      <a:pt x="416569" y="374527"/>
                    </a:lnTo>
                    <a:lnTo>
                      <a:pt x="482171" y="374527"/>
                    </a:lnTo>
                    <a:lnTo>
                      <a:pt x="482171" y="425380"/>
                    </a:lnTo>
                    <a:lnTo>
                      <a:pt x="381598" y="425380"/>
                    </a:lnTo>
                    <a:lnTo>
                      <a:pt x="313203" y="425380"/>
                    </a:lnTo>
                    <a:lnTo>
                      <a:pt x="0" y="425380"/>
                    </a:lnTo>
                    <a:lnTo>
                      <a:pt x="0" y="374527"/>
                    </a:lnTo>
                    <a:lnTo>
                      <a:pt x="347988" y="374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사다리꼴 30"/>
              <p:cNvSpPr/>
              <p:nvPr/>
            </p:nvSpPr>
            <p:spPr>
              <a:xfrm rot="10800000">
                <a:off x="5707677" y="2633477"/>
                <a:ext cx="134797" cy="118245"/>
              </a:xfrm>
              <a:custGeom>
                <a:avLst/>
                <a:gdLst/>
                <a:ahLst/>
                <a:cxnLst/>
                <a:rect l="l" t="t" r="r" b="b"/>
                <a:pathLst>
                  <a:path w="146523" h="131117">
                    <a:moveTo>
                      <a:pt x="73259" y="131117"/>
                    </a:moveTo>
                    <a:lnTo>
                      <a:pt x="43317" y="61638"/>
                    </a:lnTo>
                    <a:lnTo>
                      <a:pt x="0" y="110905"/>
                    </a:lnTo>
                    <a:lnTo>
                      <a:pt x="27726" y="0"/>
                    </a:lnTo>
                    <a:lnTo>
                      <a:pt x="118795" y="0"/>
                    </a:lnTo>
                    <a:lnTo>
                      <a:pt x="146523" y="110909"/>
                    </a:lnTo>
                    <a:lnTo>
                      <a:pt x="103202" y="61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5687345" y="2602672"/>
                <a:ext cx="175461" cy="47651"/>
                <a:chOff x="4473234" y="1244425"/>
                <a:chExt cx="190743" cy="52810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4473234" y="1268430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4635177" y="1268435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4554282" y="1244425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296838" y="2780159"/>
                <a:ext cx="957851" cy="401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ko-KR" altLang="en-US" sz="36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</a:rPr>
                  <a:t>알려줘</a:t>
                </a:r>
                <a:r>
                  <a:rPr lang="en-US" altLang="ko-KR" sz="36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</a:rPr>
                  <a:t>!</a:t>
                </a:r>
                <a:endParaRPr lang="ko-KR" altLang="en-US" sz="3600" spc="0" dirty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61413" y="3305896"/>
                <a:ext cx="1428713" cy="516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ko-KR" altLang="en-US" sz="48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  <a:cs typeface="Arial" panose="020B0604020202020204" pitchFamily="34" charset="0"/>
                  </a:rPr>
                  <a:t>유통기한</a:t>
                </a:r>
                <a:endParaRPr lang="ko-KR" altLang="en-US" sz="4800" spc="0" dirty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16372" y="4561003"/>
              <a:ext cx="3356915" cy="488725"/>
              <a:chOff x="4536369" y="4905132"/>
              <a:chExt cx="3356915" cy="4887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536369" y="5371857"/>
                <a:ext cx="3356915" cy="2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rgbClr val="FFA543"/>
                      </a:gs>
                      <a:gs pos="79000">
                        <a:srgbClr val="DD5F7A"/>
                      </a:gs>
                    </a:gsLst>
                    <a:lin ang="0" scaled="0"/>
                  </a:gra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536369" y="4905132"/>
                <a:ext cx="3356915" cy="2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rgbClr val="FFA543"/>
                      </a:gs>
                      <a:gs pos="79000">
                        <a:srgbClr val="DD5F7A"/>
                      </a:gs>
                    </a:gsLst>
                    <a:lin ang="0" scaled="0"/>
                  </a:gra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29634" y="4963222"/>
                <a:ext cx="1970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en-US" altLang="ko-KR" sz="2000" b="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  <a:cs typeface="Arial" panose="020B0604020202020204" pitchFamily="34" charset="0"/>
                  </a:rPr>
                  <a:t>Team. </a:t>
                </a:r>
                <a:r>
                  <a:rPr lang="ko-KR" altLang="en-US" sz="2000" b="0" spc="0" dirty="0" err="1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  <a:cs typeface="Arial" panose="020B0604020202020204" pitchFamily="34" charset="0"/>
                  </a:rPr>
                  <a:t>다이어트중</a:t>
                </a:r>
                <a:endParaRPr lang="ko-KR" altLang="en-US" sz="2000" b="0" spc="0" dirty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693664" y="1353313"/>
            <a:ext cx="853440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RU</a:t>
            </a:r>
            <a:endParaRPr lang="ko-KR" altLang="en-US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9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8CACE0"/>
            </a:gs>
            <a:gs pos="84000">
              <a:srgbClr val="FED3DC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3225" y="4977114"/>
            <a:ext cx="11605550" cy="7986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971432" y="1925746"/>
            <a:ext cx="2295998" cy="2390807"/>
            <a:chOff x="4409249" y="1566206"/>
            <a:chExt cx="3373502" cy="3512808"/>
          </a:xfrm>
        </p:grpSpPr>
        <p:grpSp>
          <p:nvGrpSpPr>
            <p:cNvPr id="25" name="그룹 24"/>
            <p:cNvGrpSpPr/>
            <p:nvPr/>
          </p:nvGrpSpPr>
          <p:grpSpPr>
            <a:xfrm>
              <a:off x="4409249" y="1566206"/>
              <a:ext cx="3373502" cy="2465930"/>
              <a:chOff x="4728279" y="2326342"/>
              <a:chExt cx="2094976" cy="153136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183502" y="3218877"/>
                <a:ext cx="1183107" cy="50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이등변 삼각형 13"/>
              <p:cNvSpPr/>
              <p:nvPr/>
            </p:nvSpPr>
            <p:spPr>
              <a:xfrm>
                <a:off x="4728279" y="3218365"/>
                <a:ext cx="2094976" cy="639342"/>
              </a:xfrm>
              <a:custGeom>
                <a:avLst/>
                <a:gdLst/>
                <a:ahLst/>
                <a:cxnLst/>
                <a:rect l="l" t="t" r="r" b="b"/>
                <a:pathLst>
                  <a:path w="2255291" h="811705">
                    <a:moveTo>
                      <a:pt x="470789" y="0"/>
                    </a:moveTo>
                    <a:lnTo>
                      <a:pt x="542579" y="0"/>
                    </a:lnTo>
                    <a:lnTo>
                      <a:pt x="108472" y="744474"/>
                    </a:lnTo>
                    <a:lnTo>
                      <a:pt x="2146820" y="744474"/>
                    </a:lnTo>
                    <a:lnTo>
                      <a:pt x="1712714" y="0"/>
                    </a:lnTo>
                    <a:lnTo>
                      <a:pt x="1784502" y="0"/>
                    </a:lnTo>
                    <a:lnTo>
                      <a:pt x="2255291" y="811705"/>
                    </a:lnTo>
                    <a:lnTo>
                      <a:pt x="0" y="8117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직사각형 14"/>
              <p:cNvSpPr/>
              <p:nvPr/>
            </p:nvSpPr>
            <p:spPr>
              <a:xfrm>
                <a:off x="5171597" y="2326342"/>
                <a:ext cx="1206887" cy="425380"/>
              </a:xfrm>
              <a:custGeom>
                <a:avLst/>
                <a:gdLst/>
                <a:ahLst/>
                <a:cxnLst/>
                <a:rect l="l" t="t" r="r" b="b"/>
                <a:pathLst>
                  <a:path w="1206887" h="425380">
                    <a:moveTo>
                      <a:pt x="604172" y="0"/>
                    </a:moveTo>
                    <a:lnTo>
                      <a:pt x="860358" y="374527"/>
                    </a:lnTo>
                    <a:lnTo>
                      <a:pt x="1206887" y="374527"/>
                    </a:lnTo>
                    <a:lnTo>
                      <a:pt x="1206887" y="425380"/>
                    </a:lnTo>
                    <a:lnTo>
                      <a:pt x="895142" y="425380"/>
                    </a:lnTo>
                    <a:lnTo>
                      <a:pt x="826747" y="425380"/>
                    </a:lnTo>
                    <a:lnTo>
                      <a:pt x="724716" y="425380"/>
                    </a:lnTo>
                    <a:lnTo>
                      <a:pt x="724716" y="374527"/>
                    </a:lnTo>
                    <a:lnTo>
                      <a:pt x="791776" y="374527"/>
                    </a:lnTo>
                    <a:lnTo>
                      <a:pt x="604172" y="101722"/>
                    </a:lnTo>
                    <a:lnTo>
                      <a:pt x="416569" y="374527"/>
                    </a:lnTo>
                    <a:lnTo>
                      <a:pt x="482171" y="374527"/>
                    </a:lnTo>
                    <a:lnTo>
                      <a:pt x="482171" y="425380"/>
                    </a:lnTo>
                    <a:lnTo>
                      <a:pt x="381598" y="425380"/>
                    </a:lnTo>
                    <a:lnTo>
                      <a:pt x="313203" y="425380"/>
                    </a:lnTo>
                    <a:lnTo>
                      <a:pt x="0" y="425380"/>
                    </a:lnTo>
                    <a:lnTo>
                      <a:pt x="0" y="374527"/>
                    </a:lnTo>
                    <a:lnTo>
                      <a:pt x="347988" y="374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사다리꼴 30"/>
              <p:cNvSpPr/>
              <p:nvPr/>
            </p:nvSpPr>
            <p:spPr>
              <a:xfrm rot="10800000">
                <a:off x="5707677" y="2633477"/>
                <a:ext cx="134797" cy="118245"/>
              </a:xfrm>
              <a:custGeom>
                <a:avLst/>
                <a:gdLst/>
                <a:ahLst/>
                <a:cxnLst/>
                <a:rect l="l" t="t" r="r" b="b"/>
                <a:pathLst>
                  <a:path w="146523" h="131117">
                    <a:moveTo>
                      <a:pt x="73259" y="131117"/>
                    </a:moveTo>
                    <a:lnTo>
                      <a:pt x="43317" y="61638"/>
                    </a:lnTo>
                    <a:lnTo>
                      <a:pt x="0" y="110905"/>
                    </a:lnTo>
                    <a:lnTo>
                      <a:pt x="27726" y="0"/>
                    </a:lnTo>
                    <a:lnTo>
                      <a:pt x="118795" y="0"/>
                    </a:lnTo>
                    <a:lnTo>
                      <a:pt x="146523" y="110909"/>
                    </a:lnTo>
                    <a:lnTo>
                      <a:pt x="103202" y="61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5687345" y="2602672"/>
                <a:ext cx="175461" cy="47651"/>
                <a:chOff x="4473234" y="1244425"/>
                <a:chExt cx="190743" cy="52810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4473234" y="1268430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4635177" y="1268435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4554282" y="1244425"/>
                  <a:ext cx="28800" cy="2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347791" y="2814920"/>
                <a:ext cx="855945" cy="36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ko-KR" altLang="en-US" sz="20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</a:rPr>
                  <a:t>알려줘</a:t>
                </a:r>
                <a:r>
                  <a:rPr lang="en-US" altLang="ko-KR" sz="20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</a:rPr>
                  <a:t>!</a:t>
                </a:r>
                <a:endParaRPr lang="ko-KR" altLang="en-US" sz="2000" spc="0" dirty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47951" y="3271125"/>
                <a:ext cx="1455635" cy="533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ko-KR" altLang="en-US" sz="3200" spc="0" dirty="0" smtClean="0">
                    <a:solidFill>
                      <a:schemeClr val="bg1"/>
                    </a:solidFill>
                    <a:latin typeface="넥슨 풋볼고딕 L" pitchFamily="34" charset="-127"/>
                    <a:ea typeface="넥슨 풋볼고딕 L" pitchFamily="34" charset="-127"/>
                    <a:cs typeface="Arial" panose="020B0604020202020204" pitchFamily="34" charset="0"/>
                  </a:rPr>
                  <a:t>유통기한</a:t>
                </a:r>
                <a:endParaRPr lang="ko-KR" altLang="en-US" sz="3200" spc="0" dirty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16372" y="4561003"/>
              <a:ext cx="3356915" cy="518011"/>
              <a:chOff x="4536369" y="4905132"/>
              <a:chExt cx="3356915" cy="51801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536369" y="5371857"/>
                <a:ext cx="3356915" cy="2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gradFill>
                    <a:gsLst>
                      <a:gs pos="0">
                        <a:srgbClr val="FFA543"/>
                      </a:gs>
                      <a:gs pos="79000">
                        <a:srgbClr val="DD5F7A"/>
                      </a:gs>
                    </a:gsLst>
                    <a:lin ang="0" scaled="0"/>
                  </a:gra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536369" y="4905132"/>
                <a:ext cx="3356915" cy="2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gradFill>
                    <a:gsLst>
                      <a:gs pos="0">
                        <a:srgbClr val="FFA543"/>
                      </a:gs>
                      <a:gs pos="79000">
                        <a:srgbClr val="DD5F7A"/>
                      </a:gs>
                    </a:gsLst>
                    <a:lin ang="0" scaled="0"/>
                  </a:gra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32743" y="4925706"/>
                <a:ext cx="1364182" cy="49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 b="1" spc="3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4935D"/>
                    </a:solidFill>
                    <a:latin typeface="Century Gothic" pitchFamily="34" charset="0"/>
                  </a:defRPr>
                </a:lvl1pPr>
              </a:lstStyle>
              <a:p>
                <a:pPr algn="ctr"/>
                <a:r>
                  <a:rPr lang="ko-KR" altLang="en-US" sz="1600" spc="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  <a:cs typeface="Arial" panose="020B0604020202020204" pitchFamily="34" charset="0"/>
                  </a:rPr>
                  <a:t>제작과정</a:t>
                </a:r>
                <a:endParaRPr lang="ko-KR" altLang="en-US" sz="1600" spc="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882435" y="5158061"/>
            <a:ext cx="8303375" cy="405989"/>
            <a:chOff x="1882435" y="5178915"/>
            <a:chExt cx="8303375" cy="405989"/>
          </a:xfrm>
        </p:grpSpPr>
        <p:sp>
          <p:nvSpPr>
            <p:cNvPr id="2" name="TextBox 1"/>
            <p:cNvSpPr txBox="1"/>
            <p:nvPr/>
          </p:nvSpPr>
          <p:spPr>
            <a:xfrm>
              <a:off x="1882435" y="5208732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어플</a:t>
              </a:r>
              <a:r>
                <a:rPr lang="ko-KR" altLang="en-US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 소개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7268" y="5178915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·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0559" y="5214325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필요한 기능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85392" y="5184508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·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58683" y="5209979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원하는 </a:t>
              </a:r>
              <a:r>
                <a:rPr lang="en-US" altLang="ko-KR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UI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23516" y="5190101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·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76929" y="5215572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ln>
                    <a:solidFill>
                      <a:schemeClr val="bg2">
                        <a:lumMod val="50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rPr>
                <a:t>Q&amp;A</a:t>
              </a:r>
              <a:endParaRPr lang="ko-KR" altLang="en-US" dirty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27776" y="1621537"/>
            <a:ext cx="68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RU</a:t>
            </a:r>
            <a:endParaRPr lang="ko-KR" altLang="en-US" sz="24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2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gradFill flip="none" rotWithShape="1">
              <a:gsLst>
                <a:gs pos="10000">
                  <a:srgbClr val="8CACE0"/>
                </a:gs>
                <a:gs pos="84000">
                  <a:srgbClr val="FED3D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34"/>
          <p:cNvGrpSpPr/>
          <p:nvPr/>
        </p:nvGrpSpPr>
        <p:grpSpPr>
          <a:xfrm>
            <a:off x="944074" y="1325692"/>
            <a:ext cx="9823461" cy="4785012"/>
            <a:chOff x="1286974" y="1325692"/>
            <a:chExt cx="9823461" cy="4785012"/>
          </a:xfrm>
        </p:grpSpPr>
        <p:grpSp>
          <p:nvGrpSpPr>
            <p:cNvPr id="4" name="그룹 35"/>
            <p:cNvGrpSpPr/>
            <p:nvPr/>
          </p:nvGrpSpPr>
          <p:grpSpPr>
            <a:xfrm>
              <a:off x="1286974" y="3672355"/>
              <a:ext cx="3945571" cy="1043529"/>
              <a:chOff x="208879" y="2248619"/>
              <a:chExt cx="3945571" cy="1043529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08879" y="2707373"/>
                <a:ext cx="39455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RU</a:t>
                </a:r>
                <a:endPara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7" name="직선 연결선 36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41"/>
            <p:cNvGrpSpPr/>
            <p:nvPr/>
          </p:nvGrpSpPr>
          <p:grpSpPr>
            <a:xfrm>
              <a:off x="4281964" y="2487741"/>
              <a:ext cx="3945571" cy="970116"/>
              <a:chOff x="308269" y="2248619"/>
              <a:chExt cx="3945571" cy="97011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08269" y="2757070"/>
                <a:ext cx="3945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Concept</a:t>
                </a:r>
                <a:endPara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8" name="그룹 42"/>
            <p:cNvGrpSpPr/>
            <p:nvPr/>
          </p:nvGrpSpPr>
          <p:grpSpPr>
            <a:xfrm>
              <a:off x="7164864" y="1325692"/>
              <a:ext cx="3945571" cy="950238"/>
              <a:chOff x="308269" y="2248619"/>
              <a:chExt cx="3945571" cy="95023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08269" y="2737192"/>
                <a:ext cx="3945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효과</a:t>
                </a:r>
                <a:r>
                  <a:rPr lang="en-US" altLang="ko-KR" sz="24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?</a:t>
                </a:r>
                <a:endParaRPr lang="en-US" altLang="ko-KR" sz="2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9" name="그룹 43"/>
            <p:cNvGrpSpPr/>
            <p:nvPr/>
          </p:nvGrpSpPr>
          <p:grpSpPr>
            <a:xfrm>
              <a:off x="1883467" y="4722324"/>
              <a:ext cx="2915615" cy="1388380"/>
              <a:chOff x="878982" y="4072955"/>
              <a:chExt cx="3511825" cy="1672291"/>
            </a:xfrm>
          </p:grpSpPr>
          <p:sp>
            <p:nvSpPr>
              <p:cNvPr id="55" name="양쪽 대괄호 54"/>
              <p:cNvSpPr/>
              <p:nvPr/>
            </p:nvSpPr>
            <p:spPr>
              <a:xfrm>
                <a:off x="878982" y="4072955"/>
                <a:ext cx="3511825" cy="1662560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466405" y="4151176"/>
                <a:ext cx="2410024" cy="1594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‘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알려줘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!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유통기한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’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이란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이름의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어플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줄여서 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err="1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알유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== RU</a:t>
                </a:r>
              </a:p>
            </p:txBody>
          </p:sp>
        </p:grpSp>
        <p:grpSp>
          <p:nvGrpSpPr>
            <p:cNvPr id="11" name="그룹 44"/>
            <p:cNvGrpSpPr/>
            <p:nvPr/>
          </p:nvGrpSpPr>
          <p:grpSpPr>
            <a:xfrm>
              <a:off x="4874917" y="3582904"/>
              <a:ext cx="2803060" cy="1018914"/>
              <a:chOff x="1078560" y="4216604"/>
              <a:chExt cx="3376256" cy="1227269"/>
            </a:xfrm>
          </p:grpSpPr>
          <p:sp>
            <p:nvSpPr>
              <p:cNvPr id="51" name="양쪽 대괄호 50"/>
              <p:cNvSpPr/>
              <p:nvPr/>
            </p:nvSpPr>
            <p:spPr>
              <a:xfrm>
                <a:off x="1078560" y="4216604"/>
                <a:ext cx="3376256" cy="1227269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71775" y="4338408"/>
                <a:ext cx="2861832" cy="1000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유통기한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이 넘기 전에 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err="1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알람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을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 울려 알려줌으로써 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음식물이 버려지는 것을 방지</a:t>
                </a:r>
                <a:endPara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</p:grpSp>
        <p:grpSp>
          <p:nvGrpSpPr>
            <p:cNvPr id="13" name="그룹 45"/>
            <p:cNvGrpSpPr/>
            <p:nvPr/>
          </p:nvGrpSpPr>
          <p:grpSpPr>
            <a:xfrm>
              <a:off x="7867424" y="2371828"/>
              <a:ext cx="2712780" cy="1027355"/>
              <a:chOff x="1126446" y="4312378"/>
              <a:chExt cx="3267515" cy="1237438"/>
            </a:xfrm>
          </p:grpSpPr>
          <p:sp>
            <p:nvSpPr>
              <p:cNvPr id="47" name="양쪽 대괄호 46"/>
              <p:cNvSpPr/>
              <p:nvPr/>
            </p:nvSpPr>
            <p:spPr>
              <a:xfrm>
                <a:off x="1126446" y="4312378"/>
                <a:ext cx="3267515" cy="1237438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34962" y="4558206"/>
                <a:ext cx="2464088" cy="704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음식물이 낭비되는 것을 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막을 수 있다</a:t>
                </a:r>
                <a:endPara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509377" y="383660"/>
            <a:ext cx="1991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어플</a:t>
            </a:r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 소개</a:t>
            </a:r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;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69416" y="6078215"/>
            <a:ext cx="485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 풋볼고딕 L" pitchFamily="34" charset="-127"/>
                <a:ea typeface="넥슨 풋볼고딕 L" pitchFamily="34" charset="-127"/>
              </a:rPr>
              <a:t>JAVA (</a:t>
            </a:r>
            <a:r>
              <a:rPr lang="ko-KR" altLang="en-US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 풋볼고딕 L" pitchFamily="34" charset="-127"/>
                <a:ea typeface="넥슨 풋볼고딕 L" pitchFamily="34" charset="-127"/>
              </a:rPr>
              <a:t>안드로이드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 풋볼고딕 L" pitchFamily="34" charset="-127"/>
                <a:ea typeface="넥슨 풋볼고딕 L" pitchFamily="34" charset="-127"/>
              </a:rPr>
              <a:t> 스튜디오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 풋볼고딕 L" pitchFamily="34" charset="-127"/>
                <a:ea typeface="넥슨 풋볼고딕 L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1258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gradFill flip="none" rotWithShape="1">
              <a:gsLst>
                <a:gs pos="10000">
                  <a:srgbClr val="8CACE0"/>
                </a:gs>
                <a:gs pos="84000">
                  <a:srgbClr val="FED3D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49872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49872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15831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5831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81790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81790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47800" y="2066047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47849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9040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9045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4999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5004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8724" y="291084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38670" y="2472110"/>
            <a:ext cx="2398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1. 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유통기한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입력방식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사진을 통한 자동인식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  직접 입력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91725" y="2468784"/>
            <a:ext cx="2398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2.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넥슨 풋볼고딕 L" pitchFamily="34" charset="-127"/>
                <a:ea typeface="넥슨 풋볼고딕 L" pitchFamily="34" charset="-127"/>
              </a:rPr>
              <a:t>유통기한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인지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제조일자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인지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설정 가능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9377" y="383660"/>
            <a:ext cx="2327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필요한 기능</a:t>
            </a:r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;</a:t>
            </a:r>
            <a:endParaRPr lang="ko-KR" altLang="en-US" sz="3200" dirty="0"/>
          </a:p>
        </p:txBody>
      </p:sp>
      <p:sp>
        <p:nvSpPr>
          <p:cNvPr id="2050" name="Photo"/>
          <p:cNvSpPr>
            <a:spLocks noEditPoints="1" noChangeArrowheads="1"/>
          </p:cNvSpPr>
          <p:nvPr/>
        </p:nvSpPr>
        <p:spPr bwMode="auto">
          <a:xfrm rot="1200000">
            <a:off x="4549837" y="3354935"/>
            <a:ext cx="542701" cy="408454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>
              <a:alpha val="0"/>
            </a:srgbClr>
          </a:solidFill>
          <a:ln w="9525">
            <a:solidFill>
              <a:srgbClr val="000000">
                <a:alpha val="69000"/>
              </a:srgb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68656" y="478582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알려줘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유통기한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설정 방식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1" name="Picture 3" descr="C:\Users\Jeunna\AppData\Local\Microsoft\Windows\INetCache\IE\YDU15M4C\n3[1].jpg"/>
          <p:cNvPicPr>
            <a:picLocks noChangeAspect="1" noChangeArrowheads="1"/>
          </p:cNvPicPr>
          <p:nvPr/>
        </p:nvPicPr>
        <p:blipFill>
          <a:blip r:embed="rId3" cstate="print">
            <a:lum bright="29000" contrast="-20000"/>
          </a:blip>
          <a:srcRect/>
          <a:stretch>
            <a:fillRect/>
          </a:stretch>
        </p:blipFill>
        <p:spPr bwMode="auto">
          <a:xfrm>
            <a:off x="3824920" y="4082559"/>
            <a:ext cx="549705" cy="82203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7744966" y="2485963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3. 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유통기한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정보 제공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gradFill flip="none" rotWithShape="1">
              <a:gsLst>
                <a:gs pos="10000">
                  <a:srgbClr val="8CACE0"/>
                </a:gs>
                <a:gs pos="84000">
                  <a:srgbClr val="FED3D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49872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49872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15831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5831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81790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81790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47800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47849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9040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9045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4999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5004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8724" y="291084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45420" y="2512012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4.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검색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 기능 제공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39095" y="2452605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6. 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정렬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기능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날짜 오름차순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9377" y="383660"/>
            <a:ext cx="2327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필요한 기능</a:t>
            </a:r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;</a:t>
            </a:r>
            <a:endParaRPr lang="ko-KR" altLang="en-US" sz="3200" dirty="0"/>
          </a:p>
        </p:txBody>
      </p:sp>
      <p:pic>
        <p:nvPicPr>
          <p:cNvPr id="3079" name="Picture 7" descr="C:\Users\Jeunna\AppData\Local\Microsoft\Windows\INetCache\IE\ABRYX0ZD\Searchtoo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468" y="3021407"/>
            <a:ext cx="469490" cy="46949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078935" y="2520878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5.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유통기한 마감 전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알람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 일자 설정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pic>
        <p:nvPicPr>
          <p:cNvPr id="23" name="Picture 4" descr="C:\Users\Jeunna\AppData\Local\Microsoft\Windows\INetCache\IE\VOER0UQ8\alarm_clock_3[1].png"/>
          <p:cNvPicPr>
            <a:picLocks noChangeAspect="1" noChangeArrowheads="1"/>
          </p:cNvPicPr>
          <p:nvPr/>
        </p:nvPicPr>
        <p:blipFill>
          <a:blip r:embed="rId4" cstate="print">
            <a:lum bright="12000"/>
          </a:blip>
          <a:srcRect/>
          <a:stretch>
            <a:fillRect/>
          </a:stretch>
        </p:blipFill>
        <p:spPr bwMode="auto">
          <a:xfrm>
            <a:off x="5518161" y="2623848"/>
            <a:ext cx="383874" cy="497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7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gradFill flip="none" rotWithShape="1">
              <a:gsLst>
                <a:gs pos="10000">
                  <a:srgbClr val="8CACE0"/>
                </a:gs>
                <a:gs pos="84000">
                  <a:srgbClr val="FED3D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49872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49872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15831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5831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817904" y="20472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817904" y="5019040"/>
            <a:ext cx="22098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47800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47849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9040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9045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49994" y="2052192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50043" y="4328286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8724" y="291084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4" name="Picture 2" descr="C:\Users\Jeunna\AppData\Local\Microsoft\Windows\INetCache\IE\VOER0UQ8\sync[1].png"/>
          <p:cNvPicPr>
            <a:picLocks noChangeAspect="1" noChangeArrowheads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3393717" y="3089477"/>
            <a:ext cx="487681" cy="487681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2438670" y="2472110"/>
            <a:ext cx="2398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7.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계정 동기화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pic>
        <p:nvPicPr>
          <p:cNvPr id="4098" name="Picture 2" descr="C:\Users\Jeunna\AppData\Local\Microsoft\Windows\INetCache\IE\YDU15M4C\Blue_square_X[1].png"/>
          <p:cNvPicPr>
            <a:picLocks noChangeAspect="1" noChangeArrowheads="1"/>
          </p:cNvPicPr>
          <p:nvPr/>
        </p:nvPicPr>
        <p:blipFill>
          <a:blip r:embed="rId4" cstate="print">
            <a:lum bright="54000"/>
          </a:blip>
          <a:srcRect/>
          <a:stretch>
            <a:fillRect/>
          </a:stretch>
        </p:blipFill>
        <p:spPr bwMode="auto">
          <a:xfrm>
            <a:off x="5854401" y="3042594"/>
            <a:ext cx="366289" cy="366289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5077870" y="2470447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8.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넥슨 풋볼고딕 L" pitchFamily="34" charset="-127"/>
                <a:ea typeface="넥슨 풋볼고딕 L" pitchFamily="34" charset="-127"/>
              </a:rPr>
              <a:t>삭제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기능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pic>
        <p:nvPicPr>
          <p:cNvPr id="4101" name="Picture 5" descr="C:\Users\Jeunna\AppData\Local\Microsoft\Windows\INetCache\IE\VOER0UQ8\화장품_쇼핑_팁_01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3351" y="3722484"/>
            <a:ext cx="1093769" cy="745383"/>
          </a:xfrm>
          <a:prstGeom prst="rect">
            <a:avLst/>
          </a:prstGeom>
          <a:noFill/>
        </p:spPr>
      </p:pic>
      <p:sp>
        <p:nvSpPr>
          <p:cNvPr id="77" name="TextBox 76"/>
          <p:cNvSpPr txBox="1"/>
          <p:nvPr/>
        </p:nvSpPr>
        <p:spPr>
          <a:xfrm>
            <a:off x="7752950" y="2463795"/>
            <a:ext cx="239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9.</a:t>
            </a: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화장품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으로 확장가능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9377" y="383660"/>
            <a:ext cx="2327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필요한 기능</a:t>
            </a:r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37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8CACE0"/>
            </a:gs>
            <a:gs pos="84000">
              <a:srgbClr val="FED3DC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18758" y="2356640"/>
            <a:ext cx="6401525" cy="2179800"/>
            <a:chOff x="1137195" y="2367280"/>
            <a:chExt cx="9946640" cy="21798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37195" y="2367280"/>
              <a:ext cx="9946640" cy="0"/>
            </a:xfrm>
            <a:prstGeom prst="line">
              <a:avLst/>
            </a:prstGeom>
            <a:noFill/>
            <a:ln w="476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37195" y="4547080"/>
              <a:ext cx="9946640" cy="0"/>
            </a:xfrm>
            <a:prstGeom prst="line">
              <a:avLst/>
            </a:prstGeom>
            <a:noFill/>
            <a:ln w="476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55006" y="1065034"/>
            <a:ext cx="1366220" cy="1308239"/>
            <a:chOff x="355006" y="1065034"/>
            <a:chExt cx="1366220" cy="1308239"/>
          </a:xfrm>
        </p:grpSpPr>
        <p:grpSp>
          <p:nvGrpSpPr>
            <p:cNvPr id="15" name="그룹 14"/>
            <p:cNvGrpSpPr/>
            <p:nvPr/>
          </p:nvGrpSpPr>
          <p:grpSpPr>
            <a:xfrm>
              <a:off x="441214" y="1065034"/>
              <a:ext cx="1064859" cy="978946"/>
              <a:chOff x="387424" y="365764"/>
              <a:chExt cx="1064859" cy="97894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73337" y="365764"/>
                <a:ext cx="978946" cy="978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87424" y="520589"/>
                <a:ext cx="901291" cy="796734"/>
                <a:chOff x="387424" y="413009"/>
                <a:chExt cx="901291" cy="796734"/>
              </a:xfrm>
            </p:grpSpPr>
            <p:pic>
              <p:nvPicPr>
                <p:cNvPr id="9" name="Picture 2" descr="C:\Users\Jeunna\Desktop\손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800000" flipH="1">
                  <a:off x="930049" y="527190"/>
                  <a:ext cx="335502" cy="388174"/>
                </a:xfrm>
                <a:prstGeom prst="rect">
                  <a:avLst/>
                </a:prstGeom>
                <a:noFill/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387424" y="413009"/>
                  <a:ext cx="9012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 smtClean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넥슨 풋볼고딕 L" pitchFamily="34" charset="-127"/>
                      <a:ea typeface="넥슨 풋볼고딕 L" pitchFamily="34" charset="-127"/>
                    </a:rPr>
                    <a:t>R</a:t>
                  </a:r>
                  <a:endParaRPr lang="en-US" altLang="ko-KR" sz="3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55747" y="624968"/>
                  <a:ext cx="5274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 smtClean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넥슨 풋볼고딕 L" pitchFamily="34" charset="-127"/>
                      <a:ea typeface="넥슨 풋볼고딕 L" pitchFamily="34" charset="-127"/>
                    </a:rPr>
                    <a:t>U</a:t>
                  </a:r>
                  <a:endParaRPr lang="en-US" altLang="ko-KR" sz="3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endParaRP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355006" y="2065496"/>
              <a:ext cx="1366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넥슨 풋볼고딕 L" pitchFamily="34" charset="-127"/>
                  <a:ea typeface="넥슨 풋볼고딕 L" pitchFamily="34" charset="-127"/>
                </a:rPr>
                <a:t>알려줘</a:t>
              </a:r>
              <a:r>
                <a:rPr lang="en-US" altLang="ko-KR" sz="1400" dirty="0" smtClean="0">
                  <a:latin typeface="넥슨 풋볼고딕 L" pitchFamily="34" charset="-127"/>
                  <a:ea typeface="넥슨 풋볼고딕 L" pitchFamily="34" charset="-127"/>
                </a:rPr>
                <a:t>! </a:t>
              </a:r>
              <a:r>
                <a:rPr lang="ko-KR" altLang="en-US" sz="1400" dirty="0" smtClean="0">
                  <a:latin typeface="넥슨 풋볼고딕 L" pitchFamily="34" charset="-127"/>
                  <a:ea typeface="넥슨 풋볼고딕 L" pitchFamily="34" charset="-127"/>
                </a:rPr>
                <a:t>유통기한</a:t>
              </a:r>
              <a:endParaRPr lang="ko-KR" altLang="en-US" sz="1400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0" y="355003"/>
            <a:ext cx="2194560" cy="5916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 pitchFamily="34" charset="-127"/>
                <a:ea typeface="넥슨 풋볼고딕 L" pitchFamily="34" charset="-127"/>
              </a:rPr>
              <a:t>아이콘</a:t>
            </a:r>
            <a:endParaRPr lang="ko-KR" altLang="en-US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1893408" y="356795"/>
            <a:ext cx="2861472" cy="5916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 pitchFamily="34" charset="-127"/>
                <a:ea typeface="넥슨 풋볼고딕 L" pitchFamily="34" charset="-127"/>
              </a:rPr>
              <a:t>로딩 화면</a:t>
            </a:r>
            <a:endParaRPr lang="ko-KR" altLang="en-US" dirty="0">
              <a:latin typeface="넥슨 풋볼고딕 L" pitchFamily="34" charset="-127"/>
              <a:ea typeface="넥슨 풋볼고딕 L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83802" y="978945"/>
            <a:ext cx="2142099" cy="3399418"/>
            <a:chOff x="2183802" y="978945"/>
            <a:chExt cx="2142099" cy="3399418"/>
          </a:xfrm>
        </p:grpSpPr>
        <p:sp>
          <p:nvSpPr>
            <p:cNvPr id="18" name="직사각형 17"/>
            <p:cNvSpPr/>
            <p:nvPr/>
          </p:nvSpPr>
          <p:spPr>
            <a:xfrm>
              <a:off x="2183802" y="978945"/>
              <a:ext cx="2142099" cy="339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5016" y="1979407"/>
              <a:ext cx="14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넥슨 풋볼고딕 L" pitchFamily="34" charset="-127"/>
                  <a:ea typeface="넥슨 풋볼고딕 L" pitchFamily="34" charset="-127"/>
                </a:rPr>
                <a:t>알려줘</a:t>
              </a:r>
              <a:r>
                <a:rPr lang="en-US" altLang="ko-KR" dirty="0" smtClean="0">
                  <a:latin typeface="넥슨 풋볼고딕 L" pitchFamily="34" charset="-127"/>
                  <a:ea typeface="넥슨 풋볼고딕 L" pitchFamily="34" charset="-127"/>
                </a:rPr>
                <a:t>!</a:t>
              </a:r>
              <a:endParaRPr lang="ko-KR" altLang="en-US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1688" y="2259106"/>
              <a:ext cx="1301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넥슨 풋볼고딕 L" pitchFamily="34" charset="-127"/>
                  <a:ea typeface="넥슨 풋볼고딕 L" pitchFamily="34" charset="-127"/>
                </a:rPr>
                <a:t>유통기한</a:t>
              </a:r>
              <a:endParaRPr lang="ko-KR" altLang="en-US" sz="2400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848" y="2979868"/>
              <a:ext cx="989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Ver. 1.0</a:t>
              </a:r>
              <a:endParaRPr lang="ko-KR" altLang="en-US" sz="900" dirty="0"/>
            </a:p>
          </p:txBody>
        </p:sp>
      </p:grpSp>
      <p:sp>
        <p:nvSpPr>
          <p:cNvPr id="22" name="오른쪽 화살표 21"/>
          <p:cNvSpPr/>
          <p:nvPr/>
        </p:nvSpPr>
        <p:spPr>
          <a:xfrm>
            <a:off x="4498632" y="358583"/>
            <a:ext cx="4516276" cy="5916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 pitchFamily="34" charset="-127"/>
                <a:ea typeface="넥슨 풋볼고딕 L" pitchFamily="34" charset="-127"/>
              </a:rPr>
              <a:t>홈 화면</a:t>
            </a:r>
            <a:endParaRPr lang="ko-KR" altLang="en-US" dirty="0"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90404" y="2435785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90453" y="4028030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8498" y="3264794"/>
            <a:ext cx="264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원하는 </a:t>
            </a:r>
            <a:r>
              <a:rPr lang="en-US" altLang="ko-KR" sz="3200" dirty="0" smtClean="0">
                <a:ln>
                  <a:solidFill>
                    <a:schemeClr val="bg2">
                      <a:lumMod val="50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넥슨 풋볼고딕 L" pitchFamily="34" charset="-127"/>
                <a:ea typeface="넥슨 풋볼고딕 L" pitchFamily="34" charset="-127"/>
              </a:rPr>
              <a:t>UI</a:t>
            </a:r>
            <a:endParaRPr lang="ko-KR" altLang="en-US" sz="3200" dirty="0">
              <a:ln>
                <a:solidFill>
                  <a:schemeClr val="bg2">
                    <a:lumMod val="50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넥슨 풋볼고딕 L" pitchFamily="34" charset="-127"/>
              <a:ea typeface="넥슨 풋볼고딕 L" pitchFamily="34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680648" y="969981"/>
            <a:ext cx="6230173" cy="4776397"/>
            <a:chOff x="4871720" y="969981"/>
            <a:chExt cx="6230173" cy="4776397"/>
          </a:xfrm>
        </p:grpSpPr>
        <p:grpSp>
          <p:nvGrpSpPr>
            <p:cNvPr id="35" name="그룹 34"/>
            <p:cNvGrpSpPr/>
            <p:nvPr/>
          </p:nvGrpSpPr>
          <p:grpSpPr>
            <a:xfrm>
              <a:off x="5727263" y="2476710"/>
              <a:ext cx="1184513" cy="2431741"/>
              <a:chOff x="5646197" y="2456390"/>
              <a:chExt cx="1184513" cy="243174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646197" y="2456390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8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ko-KR" altLang="en-US" sz="48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30491" y="4057134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8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ko-KR" altLang="en-US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9305365" y="978946"/>
              <a:ext cx="1796528" cy="2151530"/>
              <a:chOff x="9305365" y="978946"/>
              <a:chExt cx="1796528" cy="215153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9305365" y="978946"/>
                <a:ext cx="1796528" cy="21515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9359153" y="1043492"/>
                <a:ext cx="1688951" cy="3334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달걀 마감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2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일전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871720" y="969981"/>
              <a:ext cx="4369099" cy="3408381"/>
              <a:chOff x="4871720" y="969981"/>
              <a:chExt cx="4369099" cy="340838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871720" y="3258499"/>
                <a:ext cx="289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원하는 </a:t>
                </a:r>
                <a:r>
                  <a:rPr lang="en-US" altLang="ko-KR" sz="32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UI</a:t>
                </a:r>
                <a:endParaRPr lang="ko-KR" altLang="en-US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521016" y="969981"/>
                <a:ext cx="2142099" cy="3399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519134" y="1226372"/>
                <a:ext cx="21300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덧셈 기호 35"/>
              <p:cNvSpPr/>
              <p:nvPr/>
            </p:nvSpPr>
            <p:spPr>
              <a:xfrm>
                <a:off x="8175813" y="978947"/>
                <a:ext cx="247424" cy="247424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46" name="Picture 2" descr="C:\Users\Jeunna\AppData\Local\Microsoft\Windows\INetCache\IE\VOER0UQ8\375px-International_tidyman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46059" r="45081"/>
              <a:stretch>
                <a:fillRect/>
              </a:stretch>
            </p:blipFill>
            <p:spPr bwMode="auto">
              <a:xfrm>
                <a:off x="8408727" y="1000464"/>
                <a:ext cx="171135" cy="215152"/>
              </a:xfrm>
              <a:prstGeom prst="rect">
                <a:avLst/>
              </a:prstGeom>
              <a:noFill/>
            </p:spPr>
          </p:pic>
          <p:cxnSp>
            <p:nvCxnSpPr>
              <p:cNvPr id="38" name="직선 연결선 37"/>
              <p:cNvCxnSpPr/>
              <p:nvPr/>
            </p:nvCxnSpPr>
            <p:spPr>
              <a:xfrm>
                <a:off x="6809593" y="978946"/>
                <a:ext cx="0" cy="247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등호 42"/>
              <p:cNvSpPr/>
              <p:nvPr/>
            </p:nvSpPr>
            <p:spPr>
              <a:xfrm>
                <a:off x="6508377" y="978946"/>
                <a:ext cx="322730" cy="236668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056093" y="978945"/>
                <a:ext cx="1409252" cy="33994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47" name="Picture 3" descr="C:\Users\Jeunna\AppData\Local\Microsoft\Windows\INetCache\IE\ABRYX0ZD\cog-cogwheel-gear-zahnrad-md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145444" y="4113614"/>
                <a:ext cx="189452" cy="189452"/>
              </a:xfrm>
              <a:prstGeom prst="rect">
                <a:avLst/>
              </a:prstGeom>
              <a:noFill/>
            </p:spPr>
          </p:pic>
          <p:cxnSp>
            <p:nvCxnSpPr>
              <p:cNvPr id="46" name="직선 연결선 45"/>
              <p:cNvCxnSpPr/>
              <p:nvPr/>
            </p:nvCxnSpPr>
            <p:spPr>
              <a:xfrm flipH="1">
                <a:off x="5077609" y="1226372"/>
                <a:ext cx="1387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5120640" y="101121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359104" y="101300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303520" y="1409251"/>
                <a:ext cx="10219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도넛 52"/>
              <p:cNvSpPr/>
              <p:nvPr/>
            </p:nvSpPr>
            <p:spPr>
              <a:xfrm>
                <a:off x="5099124" y="1280159"/>
                <a:ext cx="150607" cy="150607"/>
              </a:xfrm>
              <a:prstGeom prst="donu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뺄셈 기호 53"/>
              <p:cNvSpPr/>
              <p:nvPr/>
            </p:nvSpPr>
            <p:spPr>
              <a:xfrm rot="2400000">
                <a:off x="5152912" y="1344699"/>
                <a:ext cx="172123" cy="172123"/>
              </a:xfrm>
              <a:prstGeom prst="mathMinu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702477" y="1301676"/>
                <a:ext cx="441057" cy="1721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달력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8197327" y="1303464"/>
                <a:ext cx="399831" cy="17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 풋볼고딕 L" pitchFamily="34" charset="-127"/>
                    <a:ea typeface="넥슨 풋볼고딕 L" pitchFamily="34" charset="-127"/>
                  </a:rPr>
                  <a:t>목록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 풋볼고딕 L" pitchFamily="34" charset="-127"/>
                  <a:ea typeface="넥슨 풋볼고딕 L" pitchFamily="34" charset="-127"/>
                </a:endParaRPr>
              </a:p>
            </p:txBody>
          </p:sp>
          <p:cxnSp>
            <p:nvCxnSpPr>
              <p:cNvPr id="58" name="구부러진 연결선 57"/>
              <p:cNvCxnSpPr/>
              <p:nvPr/>
            </p:nvCxnSpPr>
            <p:spPr>
              <a:xfrm>
                <a:off x="8543368" y="1388630"/>
                <a:ext cx="697451" cy="986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7923006" y="1441524"/>
                <a:ext cx="1296298" cy="2549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9296401" y="3594848"/>
              <a:ext cx="1796528" cy="2151530"/>
              <a:chOff x="9296401" y="3594848"/>
              <a:chExt cx="1796528" cy="215153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9296401" y="3594848"/>
                <a:ext cx="1796528" cy="21515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55" name="Picture 11" descr="C:\Users\Jeunna\AppData\Local\Microsoft\Windows\INetCache\IE\YDU15M4C\13_creamhouse7[1]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3663" t="24442" r="16364" b="19437"/>
              <a:stretch>
                <a:fillRect/>
              </a:stretch>
            </p:blipFill>
            <p:spPr bwMode="auto">
              <a:xfrm>
                <a:off x="9359155" y="4744124"/>
                <a:ext cx="1635162" cy="927154"/>
              </a:xfrm>
              <a:prstGeom prst="rect">
                <a:avLst/>
              </a:prstGeom>
              <a:noFill/>
            </p:spPr>
          </p:pic>
          <p:sp>
            <p:nvSpPr>
              <p:cNvPr id="73" name="순서도: 연결자 72"/>
              <p:cNvSpPr/>
              <p:nvPr/>
            </p:nvSpPr>
            <p:spPr>
              <a:xfrm>
                <a:off x="10585525" y="4894729"/>
                <a:ext cx="45719" cy="4571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연결자 73"/>
              <p:cNvSpPr/>
              <p:nvPr/>
            </p:nvSpPr>
            <p:spPr>
              <a:xfrm>
                <a:off x="9715915" y="5208499"/>
                <a:ext cx="45719" cy="4571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025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8CACE0"/>
            </a:gs>
            <a:gs pos="84000">
              <a:srgbClr val="FED3DC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374710" y="2356640"/>
            <a:ext cx="7145573" cy="2179800"/>
            <a:chOff x="1137195" y="2367280"/>
            <a:chExt cx="9946640" cy="21798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37195" y="2367280"/>
              <a:ext cx="9946640" cy="0"/>
            </a:xfrm>
            <a:prstGeom prst="line">
              <a:avLst/>
            </a:prstGeom>
            <a:noFill/>
            <a:ln w="476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37195" y="4547080"/>
              <a:ext cx="9946640" cy="0"/>
            </a:xfrm>
            <a:prstGeom prst="line">
              <a:avLst/>
            </a:prstGeom>
            <a:noFill/>
            <a:ln w="476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7" name="오른쪽 화살표 56"/>
          <p:cNvSpPr/>
          <p:nvPr/>
        </p:nvSpPr>
        <p:spPr>
          <a:xfrm>
            <a:off x="0" y="626898"/>
            <a:ext cx="9225887" cy="5916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 pitchFamily="34" charset="-127"/>
                <a:ea typeface="넥슨 풋볼고딕 L" pitchFamily="34" charset="-127"/>
              </a:rPr>
              <a:t>유통기한 설정 화면</a:t>
            </a:r>
            <a:endParaRPr lang="ko-KR" altLang="en-US" dirty="0">
              <a:latin typeface="넥슨 풋볼고딕 L" pitchFamily="34" charset="-127"/>
              <a:ea typeface="넥슨 풋볼고딕 L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07784" y="1458492"/>
            <a:ext cx="3084576" cy="3584448"/>
            <a:chOff x="755904" y="1158240"/>
            <a:chExt cx="3084576" cy="3584448"/>
          </a:xfrm>
        </p:grpSpPr>
        <p:sp>
          <p:nvSpPr>
            <p:cNvPr id="49" name="직사각형 48"/>
            <p:cNvSpPr/>
            <p:nvPr/>
          </p:nvSpPr>
          <p:spPr>
            <a:xfrm>
              <a:off x="755904" y="1158240"/>
              <a:ext cx="3084576" cy="3584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0976" y="1316736"/>
              <a:ext cx="2023872" cy="512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식재료</a:t>
              </a:r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 이름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60192" y="1353312"/>
              <a:ext cx="633984" cy="40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자동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31392" y="1987296"/>
              <a:ext cx="1048512" cy="329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제조일자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73808" y="1981200"/>
              <a:ext cx="1048512" cy="3291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넥슨 풋볼고딕 L" pitchFamily="34" charset="-127"/>
                  <a:ea typeface="넥슨 풋볼고딕 L" pitchFamily="34" charset="-127"/>
                </a:rPr>
                <a:t>유통기한</a:t>
              </a:r>
              <a:endParaRPr lang="ko-KR" altLang="en-US" dirty="0">
                <a:solidFill>
                  <a:schemeClr val="bg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1456" y="2493264"/>
              <a:ext cx="822960" cy="347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마감일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804416" y="2840736"/>
              <a:ext cx="1212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Jeunna\Desktop\stock-illustration-51731044-icon-of-calend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5973" y="2447706"/>
              <a:ext cx="434975" cy="434975"/>
            </a:xfrm>
            <a:prstGeom prst="rect">
              <a:avLst/>
            </a:prstGeom>
            <a:noFill/>
          </p:spPr>
        </p:pic>
        <p:sp>
          <p:nvSpPr>
            <p:cNvPr id="71" name="직사각형 70"/>
            <p:cNvSpPr/>
            <p:nvPr/>
          </p:nvSpPr>
          <p:spPr>
            <a:xfrm>
              <a:off x="986716" y="2981984"/>
              <a:ext cx="822960" cy="347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알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람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820186" y="3329456"/>
              <a:ext cx="11962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순서도: 논리합 74"/>
            <p:cNvSpPr/>
            <p:nvPr/>
          </p:nvSpPr>
          <p:spPr>
            <a:xfrm>
              <a:off x="3153102" y="3048001"/>
              <a:ext cx="231227" cy="231227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가산 접합 75"/>
            <p:cNvSpPr/>
            <p:nvPr/>
          </p:nvSpPr>
          <p:spPr>
            <a:xfrm>
              <a:off x="2837786" y="3079530"/>
              <a:ext cx="168166" cy="168166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73580" y="4273296"/>
              <a:ext cx="1048512" cy="329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저 장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34977" y="4268041"/>
              <a:ext cx="1048512" cy="329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L" pitchFamily="34" charset="-127"/>
                  <a:ea typeface="넥슨 풋볼고딕 L" pitchFamily="34" charset="-127"/>
                </a:rPr>
                <a:t>취소</a:t>
              </a:r>
              <a:endParaRPr lang="ko-KR" altLang="en-US" dirty="0">
                <a:solidFill>
                  <a:schemeClr val="tx1"/>
                </a:solidFill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91860" y="2522483"/>
              <a:ext cx="1208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넥슨 풋볼고딕 L" pitchFamily="34" charset="-127"/>
                  <a:ea typeface="넥슨 풋볼고딕 L" pitchFamily="34" charset="-127"/>
                </a:rPr>
                <a:t>2016.9.24</a:t>
              </a:r>
              <a:endParaRPr lang="ko-KR" altLang="en-US" sz="1600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28643" y="3021724"/>
              <a:ext cx="1208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넥슨 풋볼고딕 L" pitchFamily="34" charset="-127"/>
                  <a:ea typeface="넥슨 풋볼고딕 L" pitchFamily="34" charset="-127"/>
                </a:rPr>
                <a:t>2016.9.23</a:t>
              </a:r>
              <a:endParaRPr lang="ko-KR" altLang="en-US" sz="1400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</p:grpSp>
      <p:cxnSp>
        <p:nvCxnSpPr>
          <p:cNvPr id="84" name="직선 화살표 연결선 83"/>
          <p:cNvCxnSpPr/>
          <p:nvPr/>
        </p:nvCxnSpPr>
        <p:spPr>
          <a:xfrm>
            <a:off x="5570011" y="3463867"/>
            <a:ext cx="1198180" cy="7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806155" y="3317662"/>
            <a:ext cx="1839310" cy="2091559"/>
            <a:chOff x="4677104" y="2921876"/>
            <a:chExt cx="1839310" cy="2091559"/>
          </a:xfrm>
        </p:grpSpPr>
        <p:sp>
          <p:nvSpPr>
            <p:cNvPr id="85" name="직사각형 84"/>
            <p:cNvSpPr/>
            <p:nvPr/>
          </p:nvSpPr>
          <p:spPr>
            <a:xfrm>
              <a:off x="4677104" y="2921876"/>
              <a:ext cx="1839310" cy="2091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82207" y="3058510"/>
              <a:ext cx="14294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넥슨 풋볼고딕 L" pitchFamily="34" charset="-127"/>
                  <a:ea typeface="넥슨 풋볼고딕 L" pitchFamily="34" charset="-127"/>
                </a:rPr>
                <a:t>당일</a:t>
              </a:r>
              <a:endParaRPr lang="en-US" altLang="ko-KR" dirty="0" smtClean="0">
                <a:latin typeface="넥슨 풋볼고딕 L" pitchFamily="34" charset="-127"/>
                <a:ea typeface="넥슨 풋볼고딕 L" pitchFamily="34" charset="-127"/>
              </a:endParaRPr>
            </a:p>
            <a:p>
              <a:r>
                <a:rPr lang="en-US" altLang="ko-KR" dirty="0" smtClean="0">
                  <a:latin typeface="넥슨 풋볼고딕 L" pitchFamily="34" charset="-127"/>
                  <a:ea typeface="넥슨 풋볼고딕 L" pitchFamily="34" charset="-127"/>
                </a:rPr>
                <a:t>1</a:t>
              </a:r>
              <a:r>
                <a:rPr lang="ko-KR" altLang="en-US" dirty="0" smtClean="0">
                  <a:latin typeface="넥슨 풋볼고딕 L" pitchFamily="34" charset="-127"/>
                  <a:ea typeface="넥슨 풋볼고딕 L" pitchFamily="34" charset="-127"/>
                </a:rPr>
                <a:t>일 전</a:t>
              </a:r>
              <a:endParaRPr lang="en-US" altLang="ko-KR" dirty="0" smtClean="0">
                <a:latin typeface="넥슨 풋볼고딕 L" pitchFamily="34" charset="-127"/>
                <a:ea typeface="넥슨 풋볼고딕 L" pitchFamily="34" charset="-127"/>
              </a:endParaRPr>
            </a:p>
            <a:p>
              <a:r>
                <a:rPr lang="en-US" altLang="ko-KR" dirty="0" smtClean="0">
                  <a:latin typeface="넥슨 풋볼고딕 L" pitchFamily="34" charset="-127"/>
                  <a:ea typeface="넥슨 풋볼고딕 L" pitchFamily="34" charset="-127"/>
                </a:rPr>
                <a:t>2</a:t>
              </a:r>
              <a:r>
                <a:rPr lang="ko-KR" altLang="en-US" dirty="0" smtClean="0">
                  <a:latin typeface="넥슨 풋볼고딕 L" pitchFamily="34" charset="-127"/>
                  <a:ea typeface="넥슨 풋볼고딕 L" pitchFamily="34" charset="-127"/>
                </a:rPr>
                <a:t>일전</a:t>
              </a:r>
              <a:endParaRPr lang="en-US" altLang="ko-KR" dirty="0" smtClean="0">
                <a:latin typeface="넥슨 풋볼고딕 L" pitchFamily="34" charset="-127"/>
                <a:ea typeface="넥슨 풋볼고딕 L" pitchFamily="34" charset="-127"/>
              </a:endParaRPr>
            </a:p>
            <a:p>
              <a:endParaRPr lang="en-US" altLang="ko-KR" dirty="0" smtClean="0">
                <a:latin typeface="넥슨 풋볼고딕 L" pitchFamily="34" charset="-127"/>
                <a:ea typeface="넥슨 풋볼고딕 L" pitchFamily="34" charset="-127"/>
              </a:endParaRPr>
            </a:p>
            <a:p>
              <a:endParaRPr lang="en-US" altLang="ko-KR" dirty="0" smtClean="0">
                <a:latin typeface="넥슨 풋볼고딕 L" pitchFamily="34" charset="-127"/>
                <a:ea typeface="넥슨 풋볼고딕 L" pitchFamily="34" charset="-127"/>
              </a:endParaRPr>
            </a:p>
            <a:p>
              <a:r>
                <a:rPr lang="ko-KR" altLang="en-US" dirty="0" smtClean="0">
                  <a:latin typeface="넥슨 풋볼고딕 L" pitchFamily="34" charset="-127"/>
                  <a:ea typeface="넥슨 풋볼고딕 L" pitchFamily="34" charset="-127"/>
                </a:rPr>
                <a:t>직접입력</a:t>
              </a:r>
              <a:endParaRPr lang="ko-KR" altLang="en-US" dirty="0">
                <a:latin typeface="넥슨 풋볼고딕 L" pitchFamily="34" charset="-127"/>
                <a:ea typeface="넥슨 풋볼고딕 L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25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225" y="218473"/>
            <a:ext cx="11605550" cy="6421055"/>
          </a:xfrm>
          <a:prstGeom prst="rect">
            <a:avLst/>
          </a:prstGeom>
          <a:noFill/>
          <a:ln w="57150">
            <a:gradFill flip="none" rotWithShape="1">
              <a:gsLst>
                <a:gs pos="5000">
                  <a:srgbClr val="8CACE0"/>
                </a:gs>
                <a:gs pos="84000">
                  <a:srgbClr val="FED3D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24788" y="2503458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935D"/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ko-KR" altLang="en-US" sz="3600" spc="0" dirty="0" smtClean="0">
                <a:ln>
                  <a:noFill/>
                </a:ln>
                <a:gradFill>
                  <a:gsLst>
                    <a:gs pos="5000">
                      <a:srgbClr val="8CACE0"/>
                    </a:gs>
                    <a:gs pos="84000">
                      <a:srgbClr val="FED3DC"/>
                    </a:gs>
                  </a:gsLst>
                  <a:lin ang="8100000" scaled="1"/>
                </a:gradFill>
                <a:latin typeface="넥슨 풋볼고딕 L" pitchFamily="34" charset="-127"/>
                <a:ea typeface="넥슨 풋볼고딕 L" pitchFamily="34" charset="-127"/>
              </a:rPr>
              <a:t>알려줘</a:t>
            </a:r>
            <a:r>
              <a:rPr lang="en-US" altLang="ko-KR" sz="3600" spc="0" dirty="0" smtClean="0">
                <a:ln>
                  <a:noFill/>
                </a:ln>
                <a:gradFill>
                  <a:gsLst>
                    <a:gs pos="5000">
                      <a:srgbClr val="8CACE0"/>
                    </a:gs>
                    <a:gs pos="84000">
                      <a:srgbClr val="FED3DC"/>
                    </a:gs>
                  </a:gsLst>
                  <a:lin ang="8100000" scaled="1"/>
                </a:gradFill>
                <a:latin typeface="넥슨 풋볼고딕 L" pitchFamily="34" charset="-127"/>
                <a:ea typeface="넥슨 풋볼고딕 L" pitchFamily="34" charset="-127"/>
              </a:rPr>
              <a:t>!</a:t>
            </a:r>
            <a:endParaRPr lang="ko-KR" altLang="en-US" sz="3600" spc="0" dirty="0">
              <a:ln>
                <a:noFill/>
              </a:ln>
              <a:gradFill>
                <a:gsLst>
                  <a:gs pos="5000">
                    <a:srgbClr val="8CACE0"/>
                  </a:gs>
                  <a:gs pos="84000">
                    <a:srgbClr val="FED3DC"/>
                  </a:gs>
                </a:gsLst>
                <a:lin ang="8100000" scaled="1"/>
              </a:gradFill>
              <a:latin typeface="넥슨 풋볼고딕 L" pitchFamily="34" charset="-127"/>
              <a:ea typeface="넥슨 풋볼고딕 L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5692" y="3350039"/>
            <a:ext cx="2300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935D"/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ko-KR" altLang="en-US" sz="4800" spc="0" dirty="0" smtClean="0">
                <a:ln>
                  <a:noFill/>
                </a:ln>
                <a:gradFill>
                  <a:gsLst>
                    <a:gs pos="5000">
                      <a:srgbClr val="8CACE0"/>
                    </a:gs>
                    <a:gs pos="84000">
                      <a:srgbClr val="FED3DC"/>
                    </a:gs>
                  </a:gsLst>
                  <a:lin ang="8100000" scaled="1"/>
                </a:gradFill>
                <a:latin typeface="넥슨 풋볼고딕 L" pitchFamily="34" charset="-127"/>
                <a:ea typeface="넥슨 풋볼고딕 L" pitchFamily="34" charset="-127"/>
                <a:cs typeface="Arial" panose="020B0604020202020204" pitchFamily="34" charset="0"/>
              </a:rPr>
              <a:t>유통기한</a:t>
            </a:r>
            <a:endParaRPr lang="ko-KR" altLang="en-US" sz="4800" spc="0" dirty="0">
              <a:ln>
                <a:noFill/>
              </a:ln>
              <a:gradFill>
                <a:gsLst>
                  <a:gs pos="5000">
                    <a:srgbClr val="8CACE0"/>
                  </a:gs>
                  <a:gs pos="84000">
                    <a:srgbClr val="FED3DC"/>
                  </a:gs>
                </a:gsLst>
                <a:lin ang="8100000" scaled="1"/>
              </a:gradFill>
              <a:latin typeface="넥슨 풋볼고딕 L" pitchFamily="34" charset="-127"/>
              <a:ea typeface="넥슨 풋볼고딕 L" pitchFamily="34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09250" y="1772685"/>
            <a:ext cx="3373503" cy="3483521"/>
            <a:chOff x="4409250" y="1772685"/>
            <a:chExt cx="3373503" cy="3483521"/>
          </a:xfrm>
          <a:gradFill>
            <a:gsLst>
              <a:gs pos="5000">
                <a:srgbClr val="8CACE0"/>
              </a:gs>
              <a:gs pos="84000">
                <a:srgbClr val="FED3DC"/>
              </a:gs>
            </a:gsLst>
            <a:lin ang="8100000" scaled="1"/>
          </a:gradFill>
        </p:grpSpPr>
        <p:sp>
          <p:nvSpPr>
            <p:cNvPr id="11" name="직사각형 10"/>
            <p:cNvSpPr/>
            <p:nvPr/>
          </p:nvSpPr>
          <p:spPr>
            <a:xfrm>
              <a:off x="5142286" y="3209917"/>
              <a:ext cx="1905136" cy="81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>
                <a:latin typeface="Century Gothic" panose="020B0502020202020204" pitchFamily="34" charset="0"/>
              </a:endParaRPr>
            </a:p>
          </p:txBody>
        </p:sp>
        <p:sp>
          <p:nvSpPr>
            <p:cNvPr id="12" name="이등변 삼각형 13"/>
            <p:cNvSpPr/>
            <p:nvPr/>
          </p:nvSpPr>
          <p:spPr>
            <a:xfrm>
              <a:off x="4409250" y="3209095"/>
              <a:ext cx="3373503" cy="1029520"/>
            </a:xfrm>
            <a:custGeom>
              <a:avLst/>
              <a:gdLst/>
              <a:ahLst/>
              <a:cxnLst/>
              <a:rect l="l" t="t" r="r" b="b"/>
              <a:pathLst>
                <a:path w="2255291" h="811705">
                  <a:moveTo>
                    <a:pt x="470789" y="0"/>
                  </a:moveTo>
                  <a:lnTo>
                    <a:pt x="542579" y="0"/>
                  </a:lnTo>
                  <a:lnTo>
                    <a:pt x="108472" y="744474"/>
                  </a:lnTo>
                  <a:lnTo>
                    <a:pt x="2146820" y="744474"/>
                  </a:lnTo>
                  <a:lnTo>
                    <a:pt x="1712714" y="0"/>
                  </a:lnTo>
                  <a:lnTo>
                    <a:pt x="1784502" y="0"/>
                  </a:lnTo>
                  <a:lnTo>
                    <a:pt x="2255291" y="811705"/>
                  </a:lnTo>
                  <a:lnTo>
                    <a:pt x="0" y="8117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>
                <a:latin typeface="Century Gothic" panose="020B0502020202020204" pitchFamily="34" charset="0"/>
              </a:endParaRPr>
            </a:p>
          </p:txBody>
        </p:sp>
        <p:sp>
          <p:nvSpPr>
            <p:cNvPr id="13" name="직사각형 14"/>
            <p:cNvSpPr/>
            <p:nvPr/>
          </p:nvSpPr>
          <p:spPr>
            <a:xfrm>
              <a:off x="5123117" y="1772685"/>
              <a:ext cx="1943429" cy="684981"/>
            </a:xfrm>
            <a:custGeom>
              <a:avLst/>
              <a:gdLst/>
              <a:ahLst/>
              <a:cxnLst/>
              <a:rect l="l" t="t" r="r" b="b"/>
              <a:pathLst>
                <a:path w="1206887" h="425380">
                  <a:moveTo>
                    <a:pt x="604172" y="0"/>
                  </a:moveTo>
                  <a:lnTo>
                    <a:pt x="860358" y="374527"/>
                  </a:lnTo>
                  <a:lnTo>
                    <a:pt x="1206887" y="374527"/>
                  </a:lnTo>
                  <a:lnTo>
                    <a:pt x="1206887" y="425380"/>
                  </a:lnTo>
                  <a:lnTo>
                    <a:pt x="895142" y="425380"/>
                  </a:lnTo>
                  <a:lnTo>
                    <a:pt x="826747" y="425380"/>
                  </a:lnTo>
                  <a:lnTo>
                    <a:pt x="724716" y="425380"/>
                  </a:lnTo>
                  <a:lnTo>
                    <a:pt x="724716" y="374527"/>
                  </a:lnTo>
                  <a:lnTo>
                    <a:pt x="791776" y="374527"/>
                  </a:lnTo>
                  <a:lnTo>
                    <a:pt x="604172" y="101722"/>
                  </a:lnTo>
                  <a:lnTo>
                    <a:pt x="416569" y="374527"/>
                  </a:lnTo>
                  <a:lnTo>
                    <a:pt x="482171" y="374527"/>
                  </a:lnTo>
                  <a:lnTo>
                    <a:pt x="482171" y="425380"/>
                  </a:lnTo>
                  <a:lnTo>
                    <a:pt x="381598" y="425380"/>
                  </a:lnTo>
                  <a:lnTo>
                    <a:pt x="313203" y="425380"/>
                  </a:lnTo>
                  <a:lnTo>
                    <a:pt x="0" y="425380"/>
                  </a:lnTo>
                  <a:lnTo>
                    <a:pt x="0" y="374527"/>
                  </a:lnTo>
                  <a:lnTo>
                    <a:pt x="347988" y="3745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>
                <a:latin typeface="Century Gothic" panose="020B0502020202020204" pitchFamily="34" charset="0"/>
              </a:endParaRPr>
            </a:p>
          </p:txBody>
        </p:sp>
        <p:sp>
          <p:nvSpPr>
            <p:cNvPr id="14" name="사다리꼴 30"/>
            <p:cNvSpPr/>
            <p:nvPr/>
          </p:nvSpPr>
          <p:spPr>
            <a:xfrm rot="10800000">
              <a:off x="5986357" y="2267259"/>
              <a:ext cx="217061" cy="190408"/>
            </a:xfrm>
            <a:custGeom>
              <a:avLst/>
              <a:gdLst/>
              <a:ahLst/>
              <a:cxnLst/>
              <a:rect l="l" t="t" r="r" b="b"/>
              <a:pathLst>
                <a:path w="146523" h="131117">
                  <a:moveTo>
                    <a:pt x="73259" y="131117"/>
                  </a:moveTo>
                  <a:lnTo>
                    <a:pt x="43317" y="61638"/>
                  </a:lnTo>
                  <a:lnTo>
                    <a:pt x="0" y="110905"/>
                  </a:lnTo>
                  <a:lnTo>
                    <a:pt x="27726" y="0"/>
                  </a:lnTo>
                  <a:lnTo>
                    <a:pt x="118795" y="0"/>
                  </a:lnTo>
                  <a:lnTo>
                    <a:pt x="146523" y="110909"/>
                  </a:lnTo>
                  <a:lnTo>
                    <a:pt x="103202" y="616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>
                <a:latin typeface="Century Gothic" panose="020B0502020202020204" pitchFamily="34" charset="0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53617" y="2217654"/>
              <a:ext cx="282542" cy="76732"/>
              <a:chOff x="4473234" y="1244425"/>
              <a:chExt cx="190743" cy="52810"/>
            </a:xfrm>
            <a:grpFill/>
          </p:grpSpPr>
          <p:sp>
            <p:nvSpPr>
              <p:cNvPr id="16" name="타원 15"/>
              <p:cNvSpPr/>
              <p:nvPr/>
            </p:nvSpPr>
            <p:spPr>
              <a:xfrm>
                <a:off x="4473234" y="1268430"/>
                <a:ext cx="28800" cy="28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635177" y="1268435"/>
                <a:ext cx="28800" cy="28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554282" y="1244425"/>
                <a:ext cx="28800" cy="28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416372" y="5234206"/>
              <a:ext cx="3356915" cy="2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gradFill>
                  <a:gsLst>
                    <a:gs pos="0">
                      <a:srgbClr val="FFA543"/>
                    </a:gs>
                    <a:gs pos="79000">
                      <a:srgbClr val="DD5F7A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16372" y="4767481"/>
              <a:ext cx="3356915" cy="2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gradFill>
                  <a:gsLst>
                    <a:gs pos="0">
                      <a:srgbClr val="FFA543"/>
                    </a:gs>
                    <a:gs pos="79000">
                      <a:srgbClr val="DD5F7A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58053" y="474327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935D"/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en-US" altLang="ko-KR" sz="2800" spc="0" dirty="0" smtClean="0">
                <a:ln>
                  <a:noFill/>
                </a:ln>
                <a:gradFill>
                  <a:gsLst>
                    <a:gs pos="5000">
                      <a:srgbClr val="8CACE0"/>
                    </a:gs>
                    <a:gs pos="84000">
                      <a:srgbClr val="FED3DC"/>
                    </a:gs>
                  </a:gsLst>
                  <a:lin ang="8100000" scaled="1"/>
                </a:gradFill>
                <a:latin typeface="-윤고딕350" panose="02030504000101010101" pitchFamily="18" charset="-127"/>
                <a:ea typeface="-윤고딕350" panose="02030504000101010101" pitchFamily="18" charset="-127"/>
                <a:cs typeface="Arial" panose="020B0604020202020204" pitchFamily="34" charset="0"/>
              </a:rPr>
              <a:t>THANK YOU</a:t>
            </a:r>
            <a:endParaRPr lang="ko-KR" altLang="en-US" sz="2800" spc="0" dirty="0">
              <a:ln>
                <a:noFill/>
              </a:ln>
              <a:gradFill>
                <a:gsLst>
                  <a:gs pos="5000">
                    <a:srgbClr val="8CACE0"/>
                  </a:gs>
                  <a:gs pos="84000">
                    <a:srgbClr val="FED3DC"/>
                  </a:gs>
                </a:gsLst>
                <a:lin ang="8100000" scaled="1"/>
              </a:gradFill>
              <a:latin typeface="-윤고딕350" panose="02030504000101010101" pitchFamily="18" charset="-127"/>
              <a:ea typeface="-윤고딕35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C:\Users\Jeunna\Desktop\라이언_(2)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6383" y="3921367"/>
            <a:ext cx="2426677" cy="242667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653960" y="6101862"/>
            <a:ext cx="244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휴먼편지체" pitchFamily="18" charset="-127"/>
                <a:ea typeface="휴먼편지체" pitchFamily="18" charset="-127"/>
              </a:rPr>
              <a:t>질문 </a:t>
            </a:r>
            <a:r>
              <a:rPr lang="ko-KR" altLang="en-US" sz="2000" b="1" dirty="0" err="1" smtClean="0">
                <a:latin typeface="휴먼편지체" pitchFamily="18" charset="-127"/>
                <a:ea typeface="휴먼편지체" pitchFamily="18" charset="-127"/>
              </a:rPr>
              <a:t>있으신가용</a:t>
            </a:r>
            <a:r>
              <a:rPr lang="en-US" altLang="ko-KR" sz="2000" b="1" dirty="0" smtClean="0">
                <a:latin typeface="휴먼편지체" pitchFamily="18" charset="-127"/>
                <a:ea typeface="휴먼편지체" pitchFamily="18" charset="-127"/>
              </a:rPr>
              <a:t>…?</a:t>
            </a:r>
            <a:endParaRPr lang="ko-KR" altLang="en-US" sz="2000" b="1" dirty="0"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6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841</Words>
  <Application>Microsoft Office PowerPoint</Application>
  <PresentationFormat>사용자 지정</PresentationFormat>
  <Paragraphs>218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맑은 고딕</vt:lpstr>
      <vt:lpstr>Century Gothic</vt:lpstr>
      <vt:lpstr>넥슨 풋볼고딕 L</vt:lpstr>
      <vt:lpstr>Adobe 고딕 Std B</vt:lpstr>
      <vt:lpstr>-윤고딕350</vt:lpstr>
      <vt:lpstr>-윤고딕330</vt:lpstr>
      <vt:lpstr>-윤고딕310</vt:lpstr>
      <vt:lpstr>휴먼편지체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Jeunna</cp:lastModifiedBy>
  <cp:revision>45</cp:revision>
  <dcterms:created xsi:type="dcterms:W3CDTF">2016-05-17T14:33:56Z</dcterms:created>
  <dcterms:modified xsi:type="dcterms:W3CDTF">2016-09-21T05:18:14Z</dcterms:modified>
</cp:coreProperties>
</file>