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00AE-9006-4B0B-A99E-063A95726EC9}" type="datetimeFigureOut">
              <a:rPr lang="en-SG" smtClean="0"/>
              <a:t>30/8/2022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F320-05DB-4F26-A61C-DFCEC48A5B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477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00AE-9006-4B0B-A99E-063A95726EC9}" type="datetimeFigureOut">
              <a:rPr lang="en-SG" smtClean="0"/>
              <a:t>30/8/2022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F320-05DB-4F26-A61C-DFCEC48A5B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26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00AE-9006-4B0B-A99E-063A95726EC9}" type="datetimeFigureOut">
              <a:rPr lang="en-SG" smtClean="0"/>
              <a:t>30/8/2022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F320-05DB-4F26-A61C-DFCEC48A5B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1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00AE-9006-4B0B-A99E-063A95726EC9}" type="datetimeFigureOut">
              <a:rPr lang="en-SG" smtClean="0"/>
              <a:t>30/8/2022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F320-05DB-4F26-A61C-DFCEC48A5B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376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00AE-9006-4B0B-A99E-063A95726EC9}" type="datetimeFigureOut">
              <a:rPr lang="en-SG" smtClean="0"/>
              <a:t>30/8/2022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F320-05DB-4F26-A61C-DFCEC48A5B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090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00AE-9006-4B0B-A99E-063A95726EC9}" type="datetimeFigureOut">
              <a:rPr lang="en-SG" smtClean="0"/>
              <a:t>30/8/2022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F320-05DB-4F26-A61C-DFCEC48A5B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068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00AE-9006-4B0B-A99E-063A95726EC9}" type="datetimeFigureOut">
              <a:rPr lang="en-SG" smtClean="0"/>
              <a:t>30/8/2022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F320-05DB-4F26-A61C-DFCEC48A5B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26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00AE-9006-4B0B-A99E-063A95726EC9}" type="datetimeFigureOut">
              <a:rPr lang="en-SG" smtClean="0"/>
              <a:t>30/8/2022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F320-05DB-4F26-A61C-DFCEC48A5B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846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00AE-9006-4B0B-A99E-063A95726EC9}" type="datetimeFigureOut">
              <a:rPr lang="en-SG" smtClean="0"/>
              <a:t>30/8/2022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F320-05DB-4F26-A61C-DFCEC48A5B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937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00AE-9006-4B0B-A99E-063A95726EC9}" type="datetimeFigureOut">
              <a:rPr lang="en-SG" smtClean="0"/>
              <a:t>30/8/2022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F320-05DB-4F26-A61C-DFCEC48A5B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67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00AE-9006-4B0B-A99E-063A95726EC9}" type="datetimeFigureOut">
              <a:rPr lang="en-SG" smtClean="0"/>
              <a:t>30/8/2022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F320-05DB-4F26-A61C-DFCEC48A5B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754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C00AE-9006-4B0B-A99E-063A95726EC9}" type="datetimeFigureOut">
              <a:rPr lang="en-SG" smtClean="0"/>
              <a:t>30/8/2022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CF320-05DB-4F26-A61C-DFCEC48A5B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44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0182" y="1767156"/>
            <a:ext cx="89493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4800" b="1" dirty="0" smtClean="0"/>
              <a:t>Lab 3</a:t>
            </a:r>
          </a:p>
          <a:p>
            <a:pPr algn="ctr"/>
            <a:r>
              <a:rPr lang="en-SG" sz="4800" dirty="0" smtClean="0"/>
              <a:t>Looking at the process of iterations</a:t>
            </a:r>
            <a:br>
              <a:rPr lang="en-SG" sz="4800" dirty="0" smtClean="0"/>
            </a:br>
            <a:r>
              <a:rPr lang="en-SG" sz="4800" dirty="0" smtClean="0"/>
              <a:t>in some of the examples</a:t>
            </a:r>
            <a:endParaRPr lang="en-SG" sz="4800" dirty="0"/>
          </a:p>
        </p:txBody>
      </p:sp>
    </p:spTree>
    <p:extLst>
      <p:ext uri="{BB962C8B-B14F-4D97-AF65-F5344CB8AC3E}">
        <p14:creationId xmlns:p14="http://schemas.microsoft.com/office/powerpoint/2010/main" val="40837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1932" y="1065529"/>
          <a:ext cx="1092142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398">
                  <a:extLst>
                    <a:ext uri="{9D8B030D-6E8A-4147-A177-3AD203B41FA5}">
                      <a16:colId xmlns:a16="http://schemas.microsoft.com/office/drawing/2014/main" val="1636187803"/>
                    </a:ext>
                  </a:extLst>
                </a:gridCol>
                <a:gridCol w="1479479">
                  <a:extLst>
                    <a:ext uri="{9D8B030D-6E8A-4147-A177-3AD203B41FA5}">
                      <a16:colId xmlns:a16="http://schemas.microsoft.com/office/drawing/2014/main" val="894071972"/>
                    </a:ext>
                  </a:extLst>
                </a:gridCol>
                <a:gridCol w="1541124">
                  <a:extLst>
                    <a:ext uri="{9D8B030D-6E8A-4147-A177-3AD203B41FA5}">
                      <a16:colId xmlns:a16="http://schemas.microsoft.com/office/drawing/2014/main" val="2957326630"/>
                    </a:ext>
                  </a:extLst>
                </a:gridCol>
                <a:gridCol w="1215344">
                  <a:extLst>
                    <a:ext uri="{9D8B030D-6E8A-4147-A177-3AD203B41FA5}">
                      <a16:colId xmlns:a16="http://schemas.microsoft.com/office/drawing/2014/main" val="796180732"/>
                    </a:ext>
                  </a:extLst>
                </a:gridCol>
                <a:gridCol w="2616916">
                  <a:extLst>
                    <a:ext uri="{9D8B030D-6E8A-4147-A177-3AD203B41FA5}">
                      <a16:colId xmlns:a16="http://schemas.microsoft.com/office/drawing/2014/main" val="4222717005"/>
                    </a:ext>
                  </a:extLst>
                </a:gridCol>
                <a:gridCol w="1097191">
                  <a:extLst>
                    <a:ext uri="{9D8B030D-6E8A-4147-A177-3AD203B41FA5}">
                      <a16:colId xmlns:a16="http://schemas.microsoft.com/office/drawing/2014/main" val="4139874733"/>
                    </a:ext>
                  </a:extLst>
                </a:gridCol>
                <a:gridCol w="1419977">
                  <a:extLst>
                    <a:ext uri="{9D8B030D-6E8A-4147-A177-3AD203B41FA5}">
                      <a16:colId xmlns:a16="http://schemas.microsoft.com/office/drawing/2014/main" val="2282577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87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79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9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4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0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70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90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2462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2763" y="115503"/>
            <a:ext cx="1897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 smtClean="0"/>
              <a:t>Example 7</a:t>
            </a:r>
            <a:endParaRPr lang="en-SG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07954" y="1470724"/>
            <a:ext cx="159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True (5 &lt; 6)</a:t>
            </a:r>
            <a:endParaRPr lang="en-SG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686416" y="1058044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j &lt; 5</a:t>
            </a:r>
            <a:endParaRPr lang="en-SG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00168" y="1046057"/>
            <a:ext cx="1472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 smtClean="0"/>
              <a:t>str</a:t>
            </a:r>
            <a:r>
              <a:rPr lang="en-SG" sz="2400" dirty="0" smtClean="0"/>
              <a:t>(list1[</a:t>
            </a:r>
            <a:r>
              <a:rPr lang="en-SG" sz="2400" dirty="0" err="1" smtClean="0"/>
              <a:t>i</a:t>
            </a:r>
            <a:r>
              <a:rPr lang="en-SG" sz="2400" dirty="0" smtClean="0"/>
              <a:t>])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14831" y="1498120"/>
            <a:ext cx="159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True (0 &lt; 5)</a:t>
            </a:r>
            <a:endParaRPr lang="en-SG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532048" y="1054620"/>
            <a:ext cx="963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list2[j]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2479" y="1054618"/>
            <a:ext cx="2543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 smtClean="0"/>
              <a:t>str</a:t>
            </a:r>
            <a:r>
              <a:rPr lang="en-SG" sz="2400" dirty="0" smtClean="0"/>
              <a:t>(list1[</a:t>
            </a:r>
            <a:r>
              <a:rPr lang="en-SG" sz="2400" dirty="0" err="1" smtClean="0"/>
              <a:t>i</a:t>
            </a:r>
            <a:r>
              <a:rPr lang="en-SG" sz="2400" dirty="0" smtClean="0"/>
              <a:t>]) + list2[j]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66870" y="1046057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err="1" smtClean="0"/>
              <a:t>i</a:t>
            </a:r>
            <a:r>
              <a:rPr lang="en-SG" sz="2400" b="1" dirty="0" smtClean="0"/>
              <a:t> &lt; 6</a:t>
            </a:r>
            <a:endParaRPr lang="en-SG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650583" y="1046058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j</a:t>
            </a:r>
            <a:endParaRPr lang="en-SG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850947" y="1044345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err="1" smtClean="0"/>
              <a:t>i</a:t>
            </a:r>
            <a:endParaRPr lang="en-SG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376515" y="15049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6</a:t>
            </a:r>
            <a:endParaRPr lang="en-SG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5854280" y="151353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A</a:t>
            </a:r>
            <a:endParaRPr lang="en-SG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7516982" y="1511820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6A</a:t>
            </a:r>
            <a:endParaRPr lang="en-SG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9600923" y="14895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821836" y="14672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</a:t>
            </a:r>
            <a:endParaRPr lang="en-SG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2333669" y="1972908"/>
            <a:ext cx="159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True (1 &lt; 5)</a:t>
            </a:r>
            <a:endParaRPr lang="en-SG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4395353" y="19797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6</a:t>
            </a:r>
            <a:endParaRPr lang="en-SG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5873118" y="198832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35820" y="1986608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6</a:t>
            </a:r>
            <a:r>
              <a:rPr lang="en-SG" sz="2400" dirty="0" smtClean="0"/>
              <a:t>B</a:t>
            </a:r>
            <a:endParaRPr lang="en-SG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9619761" y="19643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</a:t>
            </a:r>
            <a:endParaRPr lang="en-SG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10840674" y="19998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42233" y="2392432"/>
            <a:ext cx="159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True (2 &lt; 5)</a:t>
            </a:r>
            <a:endParaRPr lang="en-SG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4403917" y="23992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6</a:t>
            </a:r>
            <a:endParaRPr lang="en-SG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5881682" y="240784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C</a:t>
            </a:r>
            <a:endParaRPr lang="en-SG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7544384" y="240613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6C</a:t>
            </a:r>
            <a:endParaRPr lang="en-SG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9628325" y="23838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3</a:t>
            </a:r>
            <a:endParaRPr lang="en-SG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0849238" y="2419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50797" y="2832504"/>
            <a:ext cx="159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True (3 &lt; 5)</a:t>
            </a:r>
            <a:endParaRPr lang="en-SG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4412481" y="28393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6</a:t>
            </a:r>
            <a:endParaRPr lang="en-SG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5890246" y="284791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D</a:t>
            </a:r>
            <a:endParaRPr lang="en-SG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7552948" y="2846204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6D</a:t>
            </a:r>
            <a:endParaRPr lang="en-SG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9636889" y="28239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4</a:t>
            </a:r>
            <a:endParaRPr lang="en-SG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10857802" y="28594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49087" y="3303398"/>
            <a:ext cx="159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True (4 &lt; 5)</a:t>
            </a:r>
            <a:endParaRPr lang="en-SG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4410771" y="33102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6</a:t>
            </a:r>
            <a:endParaRPr lang="en-SG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5888536" y="331881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E</a:t>
            </a:r>
            <a:endParaRPr lang="en-SG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7551238" y="3317098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6E</a:t>
            </a:r>
            <a:endParaRPr lang="en-SG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9635179" y="32948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</a:t>
            </a:r>
            <a:endParaRPr lang="en-SG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10856092" y="33303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16554" y="3784569"/>
            <a:ext cx="1667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False (5 &lt; 5)</a:t>
            </a:r>
            <a:endParaRPr lang="en-SG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9707043" y="37805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0</a:t>
            </a:r>
            <a:endParaRPr lang="en-SG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10908056" y="3789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6</a:t>
            </a:r>
            <a:endParaRPr lang="en-SG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828089" y="4205518"/>
            <a:ext cx="1667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False (6 &lt; 6)</a:t>
            </a:r>
            <a:endParaRPr lang="en-SG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2684041" y="202131"/>
            <a:ext cx="8080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list1 = [1,2,3,4,5,6]		list2 = ["A","B","C","D","E"]</a:t>
            </a:r>
          </a:p>
          <a:p>
            <a:r>
              <a:rPr lang="en-SG" sz="2400" dirty="0" err="1" smtClean="0"/>
              <a:t>i</a:t>
            </a:r>
            <a:r>
              <a:rPr lang="en-SG" sz="2400" dirty="0" smtClean="0"/>
              <a:t> = 0	j = 0</a:t>
            </a:r>
            <a:endParaRPr lang="en-SG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19" y="4106096"/>
            <a:ext cx="315800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6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90" grpId="0"/>
      <p:bldP spid="91" grpId="0"/>
      <p:bldP spid="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38737"/>
              </p:ext>
            </p:extLst>
          </p:nvPr>
        </p:nvGraphicFramePr>
        <p:xfrm>
          <a:off x="1800991" y="1075803"/>
          <a:ext cx="766855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139">
                  <a:extLst>
                    <a:ext uri="{9D8B030D-6E8A-4147-A177-3AD203B41FA5}">
                      <a16:colId xmlns:a16="http://schemas.microsoft.com/office/drawing/2014/main" val="1636187803"/>
                    </a:ext>
                  </a:extLst>
                </a:gridCol>
                <a:gridCol w="1917139">
                  <a:extLst>
                    <a:ext uri="{9D8B030D-6E8A-4147-A177-3AD203B41FA5}">
                      <a16:colId xmlns:a16="http://schemas.microsoft.com/office/drawing/2014/main" val="894071972"/>
                    </a:ext>
                  </a:extLst>
                </a:gridCol>
                <a:gridCol w="1917139">
                  <a:extLst>
                    <a:ext uri="{9D8B030D-6E8A-4147-A177-3AD203B41FA5}">
                      <a16:colId xmlns:a16="http://schemas.microsoft.com/office/drawing/2014/main" val="2957326630"/>
                    </a:ext>
                  </a:extLst>
                </a:gridCol>
                <a:gridCol w="1917139">
                  <a:extLst>
                    <a:ext uri="{9D8B030D-6E8A-4147-A177-3AD203B41FA5}">
                      <a16:colId xmlns:a16="http://schemas.microsoft.com/office/drawing/2014/main" val="796180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Condition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Block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nMax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87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79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9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6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4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58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2763" y="115503"/>
            <a:ext cx="2134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 smtClean="0"/>
              <a:t>Example 5A</a:t>
            </a:r>
            <a:endParaRPr lang="en-SG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96177" y="4235118"/>
            <a:ext cx="3427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5 iterations altogether</a:t>
            </a:r>
            <a:endParaRPr lang="en-SG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477801" y="15207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</a:t>
            </a:r>
            <a:endParaRPr lang="en-SG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410875" y="15095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</a:t>
            </a: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17562" y="1501546"/>
            <a:ext cx="1750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True (1 </a:t>
            </a:r>
            <a:r>
              <a:rPr lang="en-SG" sz="2400" dirty="0" smtClean="0"/>
              <a:t>&lt;= 5)</a:t>
            </a:r>
            <a:endParaRPr lang="en-SG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3038337" y="410209"/>
            <a:ext cx="423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n</a:t>
            </a:r>
            <a:r>
              <a:rPr lang="en-SG" sz="2400" dirty="0" smtClean="0"/>
              <a:t> = 1	</a:t>
            </a:r>
            <a:r>
              <a:rPr lang="en-SG" sz="2400" dirty="0" err="1" smtClean="0"/>
              <a:t>nMax</a:t>
            </a:r>
            <a:r>
              <a:rPr lang="en-SG" sz="2400" dirty="0" smtClean="0"/>
              <a:t> = 5</a:t>
            </a:r>
            <a:endParaRPr lang="en-SG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149018" y="1499942"/>
            <a:ext cx="1185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print(…)</a:t>
            </a:r>
            <a:endParaRPr lang="en-SG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495451" y="20004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3</a:t>
            </a:r>
            <a:endParaRPr lang="en-SG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8438150" y="19892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</a:t>
            </a:r>
            <a:endParaRPr lang="en-SG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944837" y="1981204"/>
            <a:ext cx="1750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True </a:t>
            </a:r>
            <a:r>
              <a:rPr lang="en-SG" sz="2400" dirty="0" smtClean="0"/>
              <a:t>(2 &lt;= 5)</a:t>
            </a:r>
            <a:endParaRPr lang="en-SG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4176293" y="1979600"/>
            <a:ext cx="1185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print(…)</a:t>
            </a:r>
            <a:endParaRPr lang="en-SG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6493847" y="24704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4</a:t>
            </a:r>
            <a:endParaRPr lang="en-SG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8426921" y="24592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</a:t>
            </a:r>
            <a:endParaRPr lang="en-SG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33608" y="2451238"/>
            <a:ext cx="1750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True </a:t>
            </a:r>
            <a:r>
              <a:rPr lang="en-SG" sz="2400" dirty="0" smtClean="0"/>
              <a:t>(3 &lt;= 5)</a:t>
            </a:r>
            <a:endParaRPr lang="en-SG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4165064" y="2449634"/>
            <a:ext cx="1185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print(…)</a:t>
            </a:r>
            <a:endParaRPr lang="en-SG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6511497" y="28923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</a:t>
            </a:r>
            <a:endParaRPr lang="en-SG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8444571" y="28811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</a:t>
            </a:r>
            <a:endParaRPr lang="en-SG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1951258" y="2873144"/>
            <a:ext cx="1750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True </a:t>
            </a:r>
            <a:r>
              <a:rPr lang="en-SG" sz="2400" dirty="0" smtClean="0"/>
              <a:t>(4 &lt;= 5)</a:t>
            </a:r>
            <a:endParaRPr lang="en-SG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182714" y="2871540"/>
            <a:ext cx="1185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print(…)</a:t>
            </a:r>
            <a:endParaRPr lang="en-SG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500267" y="337205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6</a:t>
            </a:r>
            <a:endParaRPr lang="en-SG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8433341" y="33608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</a:t>
            </a:r>
            <a:endParaRPr lang="en-SG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1940028" y="3352801"/>
            <a:ext cx="1750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True </a:t>
            </a:r>
            <a:r>
              <a:rPr lang="en-SG" sz="2400" dirty="0" smtClean="0"/>
              <a:t>(5 &lt;= 5)</a:t>
            </a:r>
            <a:endParaRPr lang="en-SG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171484" y="3351197"/>
            <a:ext cx="1185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print(…)</a:t>
            </a:r>
            <a:endParaRPr lang="en-SG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1928797" y="3784335"/>
            <a:ext cx="182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False (6 &lt;= 5)</a:t>
            </a:r>
            <a:endParaRPr lang="en-SG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57" y="3790864"/>
            <a:ext cx="3097036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3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29093"/>
              </p:ext>
            </p:extLst>
          </p:nvPr>
        </p:nvGraphicFramePr>
        <p:xfrm>
          <a:off x="2140038" y="931965"/>
          <a:ext cx="731218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296">
                  <a:extLst>
                    <a:ext uri="{9D8B030D-6E8A-4147-A177-3AD203B41FA5}">
                      <a16:colId xmlns:a16="http://schemas.microsoft.com/office/drawing/2014/main" val="1636187803"/>
                    </a:ext>
                  </a:extLst>
                </a:gridCol>
                <a:gridCol w="1259236">
                  <a:extLst>
                    <a:ext uri="{9D8B030D-6E8A-4147-A177-3AD203B41FA5}">
                      <a16:colId xmlns:a16="http://schemas.microsoft.com/office/drawing/2014/main" val="894071972"/>
                    </a:ext>
                  </a:extLst>
                </a:gridCol>
                <a:gridCol w="1410725">
                  <a:extLst>
                    <a:ext uri="{9D8B030D-6E8A-4147-A177-3AD203B41FA5}">
                      <a16:colId xmlns:a16="http://schemas.microsoft.com/office/drawing/2014/main" val="2957326630"/>
                    </a:ext>
                  </a:extLst>
                </a:gridCol>
                <a:gridCol w="2357929">
                  <a:extLst>
                    <a:ext uri="{9D8B030D-6E8A-4147-A177-3AD203B41FA5}">
                      <a16:colId xmlns:a16="http://schemas.microsoft.com/office/drawing/2014/main" val="796180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Condition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87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79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9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6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4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58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2763" y="115503"/>
            <a:ext cx="2116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 smtClean="0"/>
              <a:t>Example 5C</a:t>
            </a:r>
            <a:endParaRPr lang="en-SG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235224" y="3670040"/>
            <a:ext cx="3427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4 iterations altogether</a:t>
            </a:r>
            <a:endParaRPr lang="en-SG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276325" y="14077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</a:t>
            </a:r>
            <a:endParaRPr lang="en-SG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355561" y="1336853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[0, 1, 1]</a:t>
            </a: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277157" y="1357708"/>
            <a:ext cx="206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True </a:t>
            </a:r>
            <a:r>
              <a:rPr lang="en-SG" sz="2400" dirty="0" smtClean="0"/>
              <a:t>(0+1 &lt;= 5)</a:t>
            </a:r>
            <a:endParaRPr lang="en-SG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3046666" y="347914"/>
            <a:ext cx="545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a = 0	b = 1	x = [0, 1]	limit = 5</a:t>
            </a:r>
            <a:endParaRPr lang="en-SG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871783" y="13772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</a:t>
            </a:r>
            <a:endParaRPr lang="en-SG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265096" y="18572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</a:t>
            </a:r>
            <a:endParaRPr lang="en-SG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364880" y="1806886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[0, 1, 1, 2]</a:t>
            </a:r>
            <a:endParaRPr lang="en-SG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265928" y="1827741"/>
            <a:ext cx="206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True </a:t>
            </a:r>
            <a:r>
              <a:rPr lang="en-SG" sz="2400" dirty="0" smtClean="0"/>
              <a:t>(1+1 &lt;= 5)</a:t>
            </a:r>
            <a:endParaRPr lang="en-SG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554" y="18473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</a:t>
            </a:r>
            <a:endParaRPr lang="en-SG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6253110" y="23178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3</a:t>
            </a:r>
            <a:endParaRPr lang="en-SG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7352894" y="2246963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[0, 1, 1, 2, 3]</a:t>
            </a:r>
            <a:endParaRPr lang="en-SG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2253942" y="2267818"/>
            <a:ext cx="206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True </a:t>
            </a:r>
            <a:r>
              <a:rPr lang="en-SG" sz="2400" dirty="0" smtClean="0"/>
              <a:t>(1+2 &lt;= 5)</a:t>
            </a:r>
            <a:endParaRPr lang="en-SG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4848568" y="22874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</a:t>
            </a:r>
            <a:endParaRPr lang="en-SG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6230849" y="27887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</a:t>
            </a:r>
            <a:endParaRPr lang="en-SG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7330633" y="2717862"/>
            <a:ext cx="203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[0, 1, 1, 2, 3, 5]</a:t>
            </a:r>
            <a:endParaRPr lang="en-SG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2231681" y="2738717"/>
            <a:ext cx="206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True </a:t>
            </a:r>
            <a:r>
              <a:rPr lang="en-SG" sz="2400" dirty="0" smtClean="0"/>
              <a:t>(2+3 &lt;= 5)</a:t>
            </a:r>
            <a:endParaRPr lang="en-SG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4836581" y="27583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3</a:t>
            </a:r>
            <a:endParaRPr lang="en-SG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2229969" y="3199342"/>
            <a:ext cx="2130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False (3+5 &lt;= 5)</a:t>
            </a:r>
            <a:endParaRPr lang="en-SG" sz="2400" dirty="0"/>
          </a:p>
        </p:txBody>
      </p:sp>
      <p:sp>
        <p:nvSpPr>
          <p:cNvPr id="2" name="Right Brace 1"/>
          <p:cNvSpPr/>
          <p:nvPr/>
        </p:nvSpPr>
        <p:spPr>
          <a:xfrm rot="5400000">
            <a:off x="5551370" y="1239258"/>
            <a:ext cx="283945" cy="1251284"/>
          </a:xfrm>
          <a:prstGeom prst="rightBrace">
            <a:avLst>
              <a:gd name="adj1" fmla="val 49152"/>
              <a:gd name="adj2" fmla="val 2230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096" y="3215511"/>
            <a:ext cx="3097036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5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37" grpId="0"/>
      <p:bldP spid="27" grpId="0"/>
      <p:bldP spid="28" grpId="0"/>
      <p:bldP spid="29" grpId="0"/>
      <p:bldP spid="30" grpId="0"/>
      <p:bldP spid="55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15464"/>
              </p:ext>
            </p:extLst>
          </p:nvPr>
        </p:nvGraphicFramePr>
        <p:xfrm>
          <a:off x="1800991" y="1075803"/>
          <a:ext cx="766855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139">
                  <a:extLst>
                    <a:ext uri="{9D8B030D-6E8A-4147-A177-3AD203B41FA5}">
                      <a16:colId xmlns:a16="http://schemas.microsoft.com/office/drawing/2014/main" val="1636187803"/>
                    </a:ext>
                  </a:extLst>
                </a:gridCol>
                <a:gridCol w="1917139">
                  <a:extLst>
                    <a:ext uri="{9D8B030D-6E8A-4147-A177-3AD203B41FA5}">
                      <a16:colId xmlns:a16="http://schemas.microsoft.com/office/drawing/2014/main" val="894071972"/>
                    </a:ext>
                  </a:extLst>
                </a:gridCol>
                <a:gridCol w="1917139">
                  <a:extLst>
                    <a:ext uri="{9D8B030D-6E8A-4147-A177-3AD203B41FA5}">
                      <a16:colId xmlns:a16="http://schemas.microsoft.com/office/drawing/2014/main" val="2957326630"/>
                    </a:ext>
                  </a:extLst>
                </a:gridCol>
                <a:gridCol w="1917139">
                  <a:extLst>
                    <a:ext uri="{9D8B030D-6E8A-4147-A177-3AD203B41FA5}">
                      <a16:colId xmlns:a16="http://schemas.microsoft.com/office/drawing/2014/main" val="796180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Iteration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Block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nMax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87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79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9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6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4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58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2763" y="115503"/>
            <a:ext cx="2134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 smtClean="0"/>
              <a:t>Example 6A</a:t>
            </a:r>
            <a:endParaRPr lang="en-SG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75629" y="3803604"/>
            <a:ext cx="3427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5 iterations altogether</a:t>
            </a:r>
            <a:endParaRPr lang="en-SG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410875" y="15095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</a:t>
            </a: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90174" y="1480997"/>
            <a:ext cx="55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1st</a:t>
            </a:r>
            <a:endParaRPr lang="en-SG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2976692" y="153355"/>
            <a:ext cx="6794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 smtClean="0"/>
              <a:t>nMax</a:t>
            </a:r>
            <a:r>
              <a:rPr lang="en-SG" sz="2400" dirty="0" smtClean="0"/>
              <a:t> = 5</a:t>
            </a:r>
          </a:p>
          <a:p>
            <a:r>
              <a:rPr lang="en-SG" sz="2400" dirty="0" smtClean="0"/>
              <a:t>n in range(</a:t>
            </a:r>
            <a:r>
              <a:rPr lang="en-SG" sz="2400" dirty="0" err="1" smtClean="0"/>
              <a:t>nMax</a:t>
            </a:r>
            <a:r>
              <a:rPr lang="en-SG" sz="2400" dirty="0" smtClean="0"/>
              <a:t>) </a:t>
            </a:r>
            <a:r>
              <a:rPr lang="en-SG" sz="2400" dirty="0" smtClean="0">
                <a:sym typeface="Wingdings" panose="05000000000000000000" pitchFamily="2" charset="2"/>
              </a:rPr>
              <a:t> n in [0, 1, …, 4]  5 iterations</a:t>
            </a:r>
            <a:endParaRPr lang="en-SG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518888" y="15204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0</a:t>
            </a:r>
            <a:endParaRPr lang="en-SG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6025642" y="1506989"/>
            <a:ext cx="1185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print(…)</a:t>
            </a:r>
            <a:endParaRPr lang="en-SG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19436" y="19496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</a:t>
            </a:r>
            <a:endParaRPr lang="en-SG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398735" y="1921073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2nd</a:t>
            </a:r>
            <a:endParaRPr lang="en-SG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527449" y="19605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</a:t>
            </a:r>
            <a:endParaRPr lang="en-SG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034203" y="1947065"/>
            <a:ext cx="1185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print(…)</a:t>
            </a:r>
            <a:endParaRPr lang="en-SG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8417723" y="24410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</a:t>
            </a:r>
            <a:endParaRPr lang="en-SG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2397022" y="2412520"/>
            <a:ext cx="605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3rd</a:t>
            </a:r>
            <a:endParaRPr lang="en-SG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4525736" y="24520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</a:t>
            </a:r>
            <a:endParaRPr lang="en-SG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6032490" y="2438512"/>
            <a:ext cx="1185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print(…)</a:t>
            </a:r>
            <a:endParaRPr lang="en-SG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8405737" y="29222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</a:t>
            </a:r>
            <a:endParaRPr lang="en-SG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2385036" y="2893693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4th</a:t>
            </a:r>
            <a:endParaRPr lang="en-SG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4513750" y="293318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3</a:t>
            </a:r>
            <a:endParaRPr lang="en-SG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6020504" y="2919685"/>
            <a:ext cx="1185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print(…)</a:t>
            </a:r>
            <a:endParaRPr lang="en-SG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8404024" y="33520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</a:t>
            </a:r>
            <a:endParaRPr lang="en-SG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2383323" y="3323496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5th</a:t>
            </a:r>
            <a:endParaRPr lang="en-SG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4512037" y="33629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4</a:t>
            </a:r>
            <a:endParaRPr lang="en-SG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6018791" y="3349488"/>
            <a:ext cx="1185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print(…)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1025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37" grpId="0"/>
      <p:bldP spid="41" grpId="0"/>
      <p:bldP spid="27" grpId="0"/>
      <p:bldP spid="28" grpId="0"/>
      <p:bldP spid="29" grpId="0"/>
      <p:bldP spid="30" grpId="0"/>
      <p:bldP spid="35" grpId="0"/>
      <p:bldP spid="54" grpId="0"/>
      <p:bldP spid="55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554425"/>
              </p:ext>
            </p:extLst>
          </p:nvPr>
        </p:nvGraphicFramePr>
        <p:xfrm>
          <a:off x="1800991" y="1075803"/>
          <a:ext cx="766855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139">
                  <a:extLst>
                    <a:ext uri="{9D8B030D-6E8A-4147-A177-3AD203B41FA5}">
                      <a16:colId xmlns:a16="http://schemas.microsoft.com/office/drawing/2014/main" val="1636187803"/>
                    </a:ext>
                  </a:extLst>
                </a:gridCol>
                <a:gridCol w="1917139">
                  <a:extLst>
                    <a:ext uri="{9D8B030D-6E8A-4147-A177-3AD203B41FA5}">
                      <a16:colId xmlns:a16="http://schemas.microsoft.com/office/drawing/2014/main" val="894071972"/>
                    </a:ext>
                  </a:extLst>
                </a:gridCol>
                <a:gridCol w="1917139">
                  <a:extLst>
                    <a:ext uri="{9D8B030D-6E8A-4147-A177-3AD203B41FA5}">
                      <a16:colId xmlns:a16="http://schemas.microsoft.com/office/drawing/2014/main" val="2957326630"/>
                    </a:ext>
                  </a:extLst>
                </a:gridCol>
                <a:gridCol w="1917139">
                  <a:extLst>
                    <a:ext uri="{9D8B030D-6E8A-4147-A177-3AD203B41FA5}">
                      <a16:colId xmlns:a16="http://schemas.microsoft.com/office/drawing/2014/main" val="796180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Iteration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nMax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87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79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9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6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4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58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2763" y="115503"/>
            <a:ext cx="2120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 smtClean="0"/>
              <a:t>Example 6B</a:t>
            </a:r>
            <a:endParaRPr lang="en-SG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75629" y="3803604"/>
            <a:ext cx="3427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5 iterations altogether</a:t>
            </a:r>
            <a:endParaRPr lang="en-SG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410875" y="15095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</a:t>
            </a: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90174" y="1480997"/>
            <a:ext cx="55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1st</a:t>
            </a:r>
            <a:endParaRPr lang="en-SG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518888" y="15204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</a:t>
            </a:r>
            <a:endParaRPr lang="en-SG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953722" y="1496715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0 + 1 = 1</a:t>
            </a:r>
            <a:endParaRPr lang="en-SG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19436" y="19496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</a:t>
            </a:r>
            <a:endParaRPr lang="en-SG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398735" y="1921073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2nd</a:t>
            </a:r>
            <a:endParaRPr lang="en-SG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527449" y="19605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</a:t>
            </a:r>
            <a:endParaRPr lang="en-SG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966828" y="1947065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 + 2 = 3</a:t>
            </a:r>
            <a:endParaRPr lang="en-SG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8417723" y="24410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</a:t>
            </a:r>
            <a:endParaRPr lang="en-SG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2397022" y="2412520"/>
            <a:ext cx="605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3rd</a:t>
            </a:r>
            <a:endParaRPr lang="en-SG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4525736" y="24520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3</a:t>
            </a:r>
            <a:endParaRPr lang="en-SG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5965115" y="2438512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3 + 3 = 6</a:t>
            </a:r>
            <a:endParaRPr lang="en-SG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8405737" y="29222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</a:t>
            </a:r>
            <a:endParaRPr lang="en-SG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2385036" y="2893693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4th</a:t>
            </a:r>
            <a:endParaRPr lang="en-SG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4513750" y="293318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4</a:t>
            </a:r>
            <a:endParaRPr lang="en-SG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5953129" y="2919685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6 + 4 = 10</a:t>
            </a:r>
            <a:endParaRPr lang="en-SG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8404024" y="33520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</a:t>
            </a:r>
            <a:endParaRPr lang="en-SG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2383323" y="3323496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5th</a:t>
            </a:r>
            <a:endParaRPr lang="en-SG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4512037" y="33629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</a:t>
            </a:r>
            <a:endParaRPr lang="en-SG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5951416" y="3349488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10 + 5 = 15</a:t>
            </a:r>
            <a:endParaRPr lang="en-SG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976692" y="153355"/>
            <a:ext cx="7133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 smtClean="0"/>
              <a:t>nMax</a:t>
            </a:r>
            <a:r>
              <a:rPr lang="en-SG" sz="2400" dirty="0" smtClean="0"/>
              <a:t> = 5	total = 0</a:t>
            </a:r>
          </a:p>
          <a:p>
            <a:r>
              <a:rPr lang="en-SG" sz="2400" dirty="0" smtClean="0"/>
              <a:t>k in range(1, nMax+1) </a:t>
            </a:r>
            <a:r>
              <a:rPr lang="en-SG" sz="2400" dirty="0" smtClean="0">
                <a:sym typeface="Wingdings" panose="05000000000000000000" pitchFamily="2" charset="2"/>
              </a:rPr>
              <a:t> k in [1, 2, …, 5]  5 iterations</a:t>
            </a:r>
            <a:endParaRPr lang="en-SG" sz="2400" dirty="0"/>
          </a:p>
        </p:txBody>
      </p:sp>
      <p:sp>
        <p:nvSpPr>
          <p:cNvPr id="7" name="Right Brace 6"/>
          <p:cNvSpPr/>
          <p:nvPr/>
        </p:nvSpPr>
        <p:spPr>
          <a:xfrm rot="3887932">
            <a:off x="5402334" y="1548918"/>
            <a:ext cx="297649" cy="1097280"/>
          </a:xfrm>
          <a:prstGeom prst="rightBrace">
            <a:avLst>
              <a:gd name="adj1" fmla="val 43789"/>
              <a:gd name="adj2" fmla="val 27264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72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37" grpId="0"/>
      <p:bldP spid="41" grpId="0"/>
      <p:bldP spid="27" grpId="0"/>
      <p:bldP spid="28" grpId="0"/>
      <p:bldP spid="29" grpId="0"/>
      <p:bldP spid="30" grpId="0"/>
      <p:bldP spid="35" grpId="0"/>
      <p:bldP spid="54" grpId="0"/>
      <p:bldP spid="55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10271"/>
              </p:ext>
            </p:extLst>
          </p:nvPr>
        </p:nvGraphicFramePr>
        <p:xfrm>
          <a:off x="1800991" y="1075803"/>
          <a:ext cx="799752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711">
                  <a:extLst>
                    <a:ext uri="{9D8B030D-6E8A-4147-A177-3AD203B41FA5}">
                      <a16:colId xmlns:a16="http://schemas.microsoft.com/office/drawing/2014/main" val="1636187803"/>
                    </a:ext>
                  </a:extLst>
                </a:gridCol>
                <a:gridCol w="1533711">
                  <a:extLst>
                    <a:ext uri="{9D8B030D-6E8A-4147-A177-3AD203B41FA5}">
                      <a16:colId xmlns:a16="http://schemas.microsoft.com/office/drawing/2014/main" val="894071972"/>
                    </a:ext>
                  </a:extLst>
                </a:gridCol>
                <a:gridCol w="1533711">
                  <a:extLst>
                    <a:ext uri="{9D8B030D-6E8A-4147-A177-3AD203B41FA5}">
                      <a16:colId xmlns:a16="http://schemas.microsoft.com/office/drawing/2014/main" val="2957326630"/>
                    </a:ext>
                  </a:extLst>
                </a:gridCol>
                <a:gridCol w="1533711">
                  <a:extLst>
                    <a:ext uri="{9D8B030D-6E8A-4147-A177-3AD203B41FA5}">
                      <a16:colId xmlns:a16="http://schemas.microsoft.com/office/drawing/2014/main" val="796180732"/>
                    </a:ext>
                  </a:extLst>
                </a:gridCol>
                <a:gridCol w="1862683">
                  <a:extLst>
                    <a:ext uri="{9D8B030D-6E8A-4147-A177-3AD203B41FA5}">
                      <a16:colId xmlns:a16="http://schemas.microsoft.com/office/drawing/2014/main" val="4222717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Iteration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87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79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9764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2763" y="115503"/>
            <a:ext cx="2116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 smtClean="0"/>
              <a:t>Example 6C</a:t>
            </a:r>
            <a:endParaRPr lang="en-SG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27503" y="2902616"/>
            <a:ext cx="3427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3 iterations altogether</a:t>
            </a:r>
            <a:endParaRPr lang="en-SG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958488" y="1509566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[0, 1, 1]</a:t>
            </a: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90174" y="1480997"/>
            <a:ext cx="55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1st</a:t>
            </a:r>
            <a:endParaRPr lang="en-SG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60623" y="15108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0</a:t>
            </a:r>
            <a:endParaRPr lang="en-SG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6454236" y="1506340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0 + 1 = 1</a:t>
            </a:r>
            <a:endParaRPr lang="en-SG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976674" y="2007394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[0, 1, 1, 2]</a:t>
            </a:r>
            <a:endParaRPr lang="en-SG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398735" y="1921073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2nd</a:t>
            </a:r>
            <a:endParaRPr lang="en-SG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969184" y="19509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</a:t>
            </a:r>
            <a:endParaRPr lang="en-SG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486592" y="1956690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 + 1 = 2</a:t>
            </a:r>
            <a:endParaRPr lang="en-SG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2397022" y="2412520"/>
            <a:ext cx="605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3rd</a:t>
            </a:r>
            <a:endParaRPr lang="en-SG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3967471" y="2442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</a:t>
            </a:r>
            <a:endParaRPr lang="en-SG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6461086" y="2448137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 + 2 = 3</a:t>
            </a:r>
            <a:endParaRPr lang="en-SG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2851457" y="183528"/>
            <a:ext cx="545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a = 0	b = 1	x = [0, 1]	</a:t>
            </a:r>
            <a:r>
              <a:rPr lang="en-SG" sz="2400" dirty="0" err="1" smtClean="0"/>
              <a:t>nMax</a:t>
            </a:r>
            <a:r>
              <a:rPr lang="en-SG" sz="2400" dirty="0" smtClean="0"/>
              <a:t> = 5</a:t>
            </a:r>
            <a:endParaRPr lang="en-SG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7984695" y="2438926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[0, 1, 1, 2, 3]</a:t>
            </a:r>
            <a:endParaRPr lang="en-SG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458938" y="1509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</a:t>
            </a:r>
            <a:endParaRPr lang="en-SG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467498" y="19389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</a:t>
            </a:r>
            <a:endParaRPr lang="en-SG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5486334" y="2430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</a:t>
            </a:r>
            <a:endParaRPr lang="en-SG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2872237" y="593433"/>
            <a:ext cx="7011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k in range(nMax-2) </a:t>
            </a:r>
            <a:r>
              <a:rPr lang="en-SG" sz="2400" dirty="0" smtClean="0">
                <a:sym typeface="Wingdings" panose="05000000000000000000" pitchFamily="2" charset="2"/>
              </a:rPr>
              <a:t> k in </a:t>
            </a:r>
            <a:r>
              <a:rPr lang="en-SG" sz="2400" dirty="0" smtClean="0">
                <a:sym typeface="Wingdings" panose="05000000000000000000" pitchFamily="2" charset="2"/>
              </a:rPr>
              <a:t>[0, 1, 2]  3 iterations</a:t>
            </a:r>
            <a:endParaRPr lang="en-SG" sz="2400" dirty="0"/>
          </a:p>
        </p:txBody>
      </p:sp>
      <p:sp>
        <p:nvSpPr>
          <p:cNvPr id="22" name="Right Brace 21"/>
          <p:cNvSpPr/>
          <p:nvPr/>
        </p:nvSpPr>
        <p:spPr>
          <a:xfrm rot="5400000">
            <a:off x="6497054" y="1352355"/>
            <a:ext cx="221378" cy="1251284"/>
          </a:xfrm>
          <a:prstGeom prst="rightBrace">
            <a:avLst>
              <a:gd name="adj1" fmla="val 49152"/>
              <a:gd name="adj2" fmla="val 2230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61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37" grpId="0"/>
      <p:bldP spid="41" grpId="0"/>
      <p:bldP spid="27" grpId="0"/>
      <p:bldP spid="28" grpId="0"/>
      <p:bldP spid="29" grpId="0"/>
      <p:bldP spid="30" grpId="0"/>
      <p:bldP spid="54" grpId="0"/>
      <p:bldP spid="55" grpId="0"/>
      <p:bldP spid="57" grpId="0"/>
      <p:bldP spid="32" grpId="0"/>
      <p:bldP spid="33" grpId="0"/>
      <p:bldP spid="34" grpId="0"/>
      <p:bldP spid="36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630152"/>
              </p:ext>
            </p:extLst>
          </p:nvPr>
        </p:nvGraphicFramePr>
        <p:xfrm>
          <a:off x="1472218" y="1075803"/>
          <a:ext cx="98704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586">
                  <a:extLst>
                    <a:ext uri="{9D8B030D-6E8A-4147-A177-3AD203B41FA5}">
                      <a16:colId xmlns:a16="http://schemas.microsoft.com/office/drawing/2014/main" val="1636187803"/>
                    </a:ext>
                  </a:extLst>
                </a:gridCol>
                <a:gridCol w="1466586">
                  <a:extLst>
                    <a:ext uri="{9D8B030D-6E8A-4147-A177-3AD203B41FA5}">
                      <a16:colId xmlns:a16="http://schemas.microsoft.com/office/drawing/2014/main" val="894071972"/>
                    </a:ext>
                  </a:extLst>
                </a:gridCol>
                <a:gridCol w="1466586">
                  <a:extLst>
                    <a:ext uri="{9D8B030D-6E8A-4147-A177-3AD203B41FA5}">
                      <a16:colId xmlns:a16="http://schemas.microsoft.com/office/drawing/2014/main" val="2957326630"/>
                    </a:ext>
                  </a:extLst>
                </a:gridCol>
                <a:gridCol w="1466586">
                  <a:extLst>
                    <a:ext uri="{9D8B030D-6E8A-4147-A177-3AD203B41FA5}">
                      <a16:colId xmlns:a16="http://schemas.microsoft.com/office/drawing/2014/main" val="796180732"/>
                    </a:ext>
                  </a:extLst>
                </a:gridCol>
                <a:gridCol w="2052018">
                  <a:extLst>
                    <a:ext uri="{9D8B030D-6E8A-4147-A177-3AD203B41FA5}">
                      <a16:colId xmlns:a16="http://schemas.microsoft.com/office/drawing/2014/main" val="4222717005"/>
                    </a:ext>
                  </a:extLst>
                </a:gridCol>
                <a:gridCol w="1952090">
                  <a:extLst>
                    <a:ext uri="{9D8B030D-6E8A-4147-A177-3AD203B41FA5}">
                      <a16:colId xmlns:a16="http://schemas.microsoft.com/office/drawing/2014/main" val="413987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Iteration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x[k-2]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x[k-1]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x[k-2]+x[k-1]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87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79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9764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2763" y="115503"/>
            <a:ext cx="2150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 smtClean="0"/>
              <a:t>Example 6D</a:t>
            </a:r>
            <a:endParaRPr lang="en-SG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27503" y="2912890"/>
            <a:ext cx="3427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3 iterations altogether</a:t>
            </a:r>
            <a:endParaRPr lang="en-SG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701634" y="1499292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0 + 1 = 1</a:t>
            </a: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99756" y="1470723"/>
            <a:ext cx="55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1st</a:t>
            </a:r>
            <a:endParaRPr lang="en-SG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570205" y="1500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</a:t>
            </a:r>
            <a:endParaRPr lang="en-SG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6598073" y="1496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</a:t>
            </a:r>
            <a:endParaRPr lang="en-SG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2851457" y="183528"/>
            <a:ext cx="545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x = [0, 1]	</a:t>
            </a:r>
            <a:r>
              <a:rPr lang="en-SG" sz="2400" dirty="0" err="1" smtClean="0"/>
              <a:t>nMax</a:t>
            </a:r>
            <a:r>
              <a:rPr lang="en-SG" sz="2400" dirty="0" smtClean="0"/>
              <a:t> = 5</a:t>
            </a:r>
            <a:endParaRPr lang="en-SG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068520" y="14988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0</a:t>
            </a:r>
            <a:endParaRPr lang="en-SG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2831140" y="580826"/>
            <a:ext cx="804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k in range(2, </a:t>
            </a:r>
            <a:r>
              <a:rPr lang="en-SG" sz="2400" dirty="0" err="1" smtClean="0"/>
              <a:t>nMax</a:t>
            </a:r>
            <a:r>
              <a:rPr lang="en-SG" sz="2400" dirty="0" smtClean="0"/>
              <a:t>) </a:t>
            </a:r>
            <a:r>
              <a:rPr lang="en-SG" sz="2400" dirty="0" smtClean="0">
                <a:sym typeface="Wingdings" panose="05000000000000000000" pitchFamily="2" charset="2"/>
              </a:rPr>
              <a:t> k in </a:t>
            </a:r>
            <a:r>
              <a:rPr lang="en-SG" sz="2400" dirty="0" smtClean="0">
                <a:sym typeface="Wingdings" panose="05000000000000000000" pitchFamily="2" charset="2"/>
              </a:rPr>
              <a:t>[2, 3,…, nMax-1]  </a:t>
            </a:r>
            <a:r>
              <a:rPr lang="en-SG" sz="2400" dirty="0" err="1" smtClean="0">
                <a:sym typeface="Wingdings" panose="05000000000000000000" pitchFamily="2" charset="2"/>
              </a:rPr>
              <a:t>nMax</a:t>
            </a:r>
            <a:r>
              <a:rPr lang="en-SG" sz="2400" dirty="0" smtClean="0">
                <a:sym typeface="Wingdings" panose="05000000000000000000" pitchFamily="2" charset="2"/>
              </a:rPr>
              <a:t> – 2 iterations</a:t>
            </a:r>
            <a:endParaRPr lang="en-SG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9508173" y="1487305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[0, 1, 1]</a:t>
            </a:r>
            <a:endParaRPr lang="en-SG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710195" y="1990739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 + 1 = 2</a:t>
            </a:r>
            <a:endParaRPr lang="en-SG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008317" y="1962170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2nd</a:t>
            </a:r>
            <a:endParaRPr lang="en-SG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578766" y="19920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06634" y="19875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</a:t>
            </a:r>
            <a:endParaRPr lang="en-SG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077081" y="19903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</a:t>
            </a:r>
            <a:endParaRPr lang="en-SG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9516734" y="1978752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[0, 1, 1, 2]</a:t>
            </a:r>
            <a:endParaRPr lang="en-SG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7699921" y="2473625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 + 2 = 3</a:t>
            </a:r>
            <a:endParaRPr lang="en-SG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98043" y="2445056"/>
            <a:ext cx="605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3rd</a:t>
            </a:r>
            <a:endParaRPr lang="en-SG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568492" y="24749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4</a:t>
            </a:r>
            <a:endParaRPr lang="en-SG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6596360" y="24703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</a:t>
            </a:r>
            <a:endParaRPr lang="en-SG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5066807" y="24732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</a:t>
            </a:r>
            <a:endParaRPr lang="en-SG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9506460" y="2451364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[0, 1, 1, 2, 3]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2752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37" grpId="0"/>
      <p:bldP spid="41" grpId="0"/>
      <p:bldP spid="33" grpId="0"/>
      <p:bldP spid="22" grpId="0"/>
      <p:bldP spid="23" grpId="0"/>
      <p:bldP spid="24" grpId="0"/>
      <p:bldP spid="25" grpId="0"/>
      <p:bldP spid="26" grpId="0"/>
      <p:bldP spid="35" grpId="0"/>
      <p:bldP spid="39" grpId="0"/>
      <p:bldP spid="40" grpId="0"/>
      <p:bldP spid="42" grpId="0"/>
      <p:bldP spid="43" grpId="0"/>
      <p:bldP spid="44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22870"/>
              </p:ext>
            </p:extLst>
          </p:nvPr>
        </p:nvGraphicFramePr>
        <p:xfrm>
          <a:off x="821932" y="1065529"/>
          <a:ext cx="1092142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398">
                  <a:extLst>
                    <a:ext uri="{9D8B030D-6E8A-4147-A177-3AD203B41FA5}">
                      <a16:colId xmlns:a16="http://schemas.microsoft.com/office/drawing/2014/main" val="1636187803"/>
                    </a:ext>
                  </a:extLst>
                </a:gridCol>
                <a:gridCol w="1479479">
                  <a:extLst>
                    <a:ext uri="{9D8B030D-6E8A-4147-A177-3AD203B41FA5}">
                      <a16:colId xmlns:a16="http://schemas.microsoft.com/office/drawing/2014/main" val="894071972"/>
                    </a:ext>
                  </a:extLst>
                </a:gridCol>
                <a:gridCol w="1541124">
                  <a:extLst>
                    <a:ext uri="{9D8B030D-6E8A-4147-A177-3AD203B41FA5}">
                      <a16:colId xmlns:a16="http://schemas.microsoft.com/office/drawing/2014/main" val="2957326630"/>
                    </a:ext>
                  </a:extLst>
                </a:gridCol>
                <a:gridCol w="1215344">
                  <a:extLst>
                    <a:ext uri="{9D8B030D-6E8A-4147-A177-3AD203B41FA5}">
                      <a16:colId xmlns:a16="http://schemas.microsoft.com/office/drawing/2014/main" val="796180732"/>
                    </a:ext>
                  </a:extLst>
                </a:gridCol>
                <a:gridCol w="2616916">
                  <a:extLst>
                    <a:ext uri="{9D8B030D-6E8A-4147-A177-3AD203B41FA5}">
                      <a16:colId xmlns:a16="http://schemas.microsoft.com/office/drawing/2014/main" val="4222717005"/>
                    </a:ext>
                  </a:extLst>
                </a:gridCol>
                <a:gridCol w="1097191">
                  <a:extLst>
                    <a:ext uri="{9D8B030D-6E8A-4147-A177-3AD203B41FA5}">
                      <a16:colId xmlns:a16="http://schemas.microsoft.com/office/drawing/2014/main" val="4139874733"/>
                    </a:ext>
                  </a:extLst>
                </a:gridCol>
                <a:gridCol w="1419977">
                  <a:extLst>
                    <a:ext uri="{9D8B030D-6E8A-4147-A177-3AD203B41FA5}">
                      <a16:colId xmlns:a16="http://schemas.microsoft.com/office/drawing/2014/main" val="2282577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87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79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9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4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0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70345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2763" y="115503"/>
            <a:ext cx="1897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 smtClean="0"/>
              <a:t>Example 7</a:t>
            </a:r>
            <a:endParaRPr lang="en-SG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07954" y="1470724"/>
            <a:ext cx="159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True (0 &lt; 6)</a:t>
            </a:r>
            <a:endParaRPr lang="en-SG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2684041" y="202131"/>
            <a:ext cx="8080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list1 = [1,2,3,4,5,6]		list2 = ["A","B","C","D","E"]</a:t>
            </a:r>
          </a:p>
          <a:p>
            <a:r>
              <a:rPr lang="en-SG" sz="2400" dirty="0" err="1" smtClean="0"/>
              <a:t>i</a:t>
            </a:r>
            <a:r>
              <a:rPr lang="en-SG" sz="2400" dirty="0" smtClean="0"/>
              <a:t> = 0	j = 0</a:t>
            </a:r>
            <a:endParaRPr lang="en-SG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686416" y="1058044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j &lt; 5</a:t>
            </a:r>
            <a:endParaRPr lang="en-SG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00168" y="1046057"/>
            <a:ext cx="1472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 smtClean="0"/>
              <a:t>str</a:t>
            </a:r>
            <a:r>
              <a:rPr lang="en-SG" sz="2400" dirty="0" smtClean="0"/>
              <a:t>(list1[</a:t>
            </a:r>
            <a:r>
              <a:rPr lang="en-SG" sz="2400" dirty="0" err="1" smtClean="0"/>
              <a:t>i</a:t>
            </a:r>
            <a:r>
              <a:rPr lang="en-SG" sz="2400" dirty="0" smtClean="0"/>
              <a:t>])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14831" y="1498120"/>
            <a:ext cx="159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True (0 &lt; 5)</a:t>
            </a:r>
            <a:endParaRPr lang="en-SG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532048" y="1054620"/>
            <a:ext cx="963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list2[j]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2479" y="1054618"/>
            <a:ext cx="2543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 smtClean="0"/>
              <a:t>str</a:t>
            </a:r>
            <a:r>
              <a:rPr lang="en-SG" sz="2400" dirty="0" smtClean="0"/>
              <a:t>(list1[</a:t>
            </a:r>
            <a:r>
              <a:rPr lang="en-SG" sz="2400" dirty="0" err="1" smtClean="0"/>
              <a:t>i</a:t>
            </a:r>
            <a:r>
              <a:rPr lang="en-SG" sz="2400" dirty="0" smtClean="0"/>
              <a:t>]) + list2[j]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66870" y="1046057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err="1" smtClean="0"/>
              <a:t>i</a:t>
            </a:r>
            <a:r>
              <a:rPr lang="en-SG" sz="2400" b="1" dirty="0" smtClean="0"/>
              <a:t> &lt; 6</a:t>
            </a:r>
            <a:endParaRPr lang="en-SG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650583" y="1046058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j</a:t>
            </a:r>
            <a:endParaRPr lang="en-SG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850947" y="1044345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err="1" smtClean="0"/>
              <a:t>i</a:t>
            </a:r>
            <a:endParaRPr lang="en-SG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376515" y="15049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</a:t>
            </a:r>
            <a:endParaRPr lang="en-SG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5854280" y="151353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A</a:t>
            </a:r>
            <a:endParaRPr lang="en-SG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7516982" y="1511820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1A</a:t>
            </a:r>
            <a:endParaRPr lang="en-SG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9600923" y="14895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821836" y="14672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0</a:t>
            </a:r>
            <a:endParaRPr lang="en-SG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2333669" y="1963283"/>
            <a:ext cx="159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True (1 &lt; 5)</a:t>
            </a:r>
            <a:endParaRPr lang="en-SG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4395353" y="19701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</a:t>
            </a:r>
            <a:endParaRPr lang="en-SG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5873118" y="197869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35820" y="1976983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1B</a:t>
            </a:r>
            <a:endParaRPr lang="en-SG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9619761" y="19547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</a:t>
            </a:r>
            <a:endParaRPr lang="en-SG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10840674" y="19998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0</a:t>
            </a:r>
            <a:endParaRPr lang="en-SG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2342233" y="2382807"/>
            <a:ext cx="159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True (2 &lt; 5)</a:t>
            </a:r>
            <a:endParaRPr lang="en-SG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4403917" y="23896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</a:t>
            </a:r>
            <a:endParaRPr lang="en-SG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5881682" y="2398219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C</a:t>
            </a:r>
            <a:endParaRPr lang="en-SG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7544384" y="2396507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1C</a:t>
            </a:r>
            <a:endParaRPr lang="en-SG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9628325" y="23742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3</a:t>
            </a:r>
            <a:endParaRPr lang="en-SG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0849238" y="2419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0</a:t>
            </a:r>
            <a:endParaRPr lang="en-SG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2350797" y="2822879"/>
            <a:ext cx="159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True (3 &lt; 5)</a:t>
            </a:r>
            <a:endParaRPr lang="en-SG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4412481" y="28297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</a:t>
            </a:r>
            <a:endParaRPr lang="en-SG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5890246" y="2838291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D</a:t>
            </a:r>
            <a:endParaRPr lang="en-SG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7552948" y="2836579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1D</a:t>
            </a:r>
            <a:endParaRPr lang="en-SG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9636889" y="28143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4</a:t>
            </a:r>
            <a:endParaRPr lang="en-SG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10857802" y="28594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0</a:t>
            </a:r>
            <a:endParaRPr lang="en-SG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2349087" y="3293773"/>
            <a:ext cx="159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True (4 &lt; 5)</a:t>
            </a:r>
            <a:endParaRPr lang="en-SG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4410771" y="33006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</a:t>
            </a:r>
            <a:endParaRPr lang="en-SG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5888536" y="3309185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E</a:t>
            </a:r>
            <a:endParaRPr lang="en-SG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7551238" y="3307473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1E</a:t>
            </a:r>
            <a:endParaRPr lang="en-SG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9635179" y="32852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</a:t>
            </a:r>
            <a:endParaRPr lang="en-SG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10856092" y="33303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0</a:t>
            </a:r>
            <a:endParaRPr lang="en-SG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2316554" y="3774944"/>
            <a:ext cx="1667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False (5 &lt; 5)</a:t>
            </a:r>
            <a:endParaRPr lang="en-SG" sz="2400" dirty="0"/>
          </a:p>
        </p:txBody>
      </p:sp>
      <p:sp>
        <p:nvSpPr>
          <p:cNvPr id="7" name="Left Brace 6"/>
          <p:cNvSpPr/>
          <p:nvPr/>
        </p:nvSpPr>
        <p:spPr>
          <a:xfrm>
            <a:off x="1839074" y="1571946"/>
            <a:ext cx="482886" cy="260963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1171254" y="2460068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200" b="1" dirty="0" smtClean="0">
                <a:solidFill>
                  <a:srgbClr val="FF0000"/>
                </a:solidFill>
              </a:rPr>
              <a:t>inner loop</a:t>
            </a:r>
          </a:p>
          <a:p>
            <a:r>
              <a:rPr lang="en-SG" sz="2200" b="1" dirty="0" smtClean="0">
                <a:solidFill>
                  <a:srgbClr val="FF0000"/>
                </a:solidFill>
              </a:rPr>
              <a:t>exits</a:t>
            </a:r>
            <a:endParaRPr lang="en-SG" sz="2200" b="1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656971" y="37709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0</a:t>
            </a:r>
            <a:endParaRPr lang="en-SG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10867609" y="37891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34584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" grpId="0" animBg="1"/>
      <p:bldP spid="10" grpId="0"/>
      <p:bldP spid="90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16155"/>
              </p:ext>
            </p:extLst>
          </p:nvPr>
        </p:nvGraphicFramePr>
        <p:xfrm>
          <a:off x="821932" y="1065529"/>
          <a:ext cx="1092142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398">
                  <a:extLst>
                    <a:ext uri="{9D8B030D-6E8A-4147-A177-3AD203B41FA5}">
                      <a16:colId xmlns:a16="http://schemas.microsoft.com/office/drawing/2014/main" val="1636187803"/>
                    </a:ext>
                  </a:extLst>
                </a:gridCol>
                <a:gridCol w="1479479">
                  <a:extLst>
                    <a:ext uri="{9D8B030D-6E8A-4147-A177-3AD203B41FA5}">
                      <a16:colId xmlns:a16="http://schemas.microsoft.com/office/drawing/2014/main" val="894071972"/>
                    </a:ext>
                  </a:extLst>
                </a:gridCol>
                <a:gridCol w="1541124">
                  <a:extLst>
                    <a:ext uri="{9D8B030D-6E8A-4147-A177-3AD203B41FA5}">
                      <a16:colId xmlns:a16="http://schemas.microsoft.com/office/drawing/2014/main" val="2957326630"/>
                    </a:ext>
                  </a:extLst>
                </a:gridCol>
                <a:gridCol w="1215344">
                  <a:extLst>
                    <a:ext uri="{9D8B030D-6E8A-4147-A177-3AD203B41FA5}">
                      <a16:colId xmlns:a16="http://schemas.microsoft.com/office/drawing/2014/main" val="796180732"/>
                    </a:ext>
                  </a:extLst>
                </a:gridCol>
                <a:gridCol w="2616916">
                  <a:extLst>
                    <a:ext uri="{9D8B030D-6E8A-4147-A177-3AD203B41FA5}">
                      <a16:colId xmlns:a16="http://schemas.microsoft.com/office/drawing/2014/main" val="4222717005"/>
                    </a:ext>
                  </a:extLst>
                </a:gridCol>
                <a:gridCol w="1097191">
                  <a:extLst>
                    <a:ext uri="{9D8B030D-6E8A-4147-A177-3AD203B41FA5}">
                      <a16:colId xmlns:a16="http://schemas.microsoft.com/office/drawing/2014/main" val="4139874733"/>
                    </a:ext>
                  </a:extLst>
                </a:gridCol>
                <a:gridCol w="1419977">
                  <a:extLst>
                    <a:ext uri="{9D8B030D-6E8A-4147-A177-3AD203B41FA5}">
                      <a16:colId xmlns:a16="http://schemas.microsoft.com/office/drawing/2014/main" val="2282577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87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79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9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4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0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70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90689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2763" y="115503"/>
            <a:ext cx="1897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 smtClean="0"/>
              <a:t>Example 7</a:t>
            </a:r>
            <a:endParaRPr lang="en-SG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07954" y="1470724"/>
            <a:ext cx="159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True (1 &lt; 6)</a:t>
            </a:r>
            <a:endParaRPr lang="en-SG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686416" y="1058044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j &lt; 5</a:t>
            </a:r>
            <a:endParaRPr lang="en-SG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00168" y="1046057"/>
            <a:ext cx="1472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 smtClean="0"/>
              <a:t>str</a:t>
            </a:r>
            <a:r>
              <a:rPr lang="en-SG" sz="2400" dirty="0" smtClean="0"/>
              <a:t>(list1[</a:t>
            </a:r>
            <a:r>
              <a:rPr lang="en-SG" sz="2400" dirty="0" err="1" smtClean="0"/>
              <a:t>i</a:t>
            </a:r>
            <a:r>
              <a:rPr lang="en-SG" sz="2400" dirty="0" smtClean="0"/>
              <a:t>])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14831" y="1498120"/>
            <a:ext cx="159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True (0 &lt; 5)</a:t>
            </a:r>
            <a:endParaRPr lang="en-SG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532048" y="1054620"/>
            <a:ext cx="963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list2[j]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2479" y="1054618"/>
            <a:ext cx="2543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 smtClean="0"/>
              <a:t>str</a:t>
            </a:r>
            <a:r>
              <a:rPr lang="en-SG" sz="2400" dirty="0" smtClean="0"/>
              <a:t>(list1[</a:t>
            </a:r>
            <a:r>
              <a:rPr lang="en-SG" sz="2400" dirty="0" err="1" smtClean="0"/>
              <a:t>i</a:t>
            </a:r>
            <a:r>
              <a:rPr lang="en-SG" sz="2400" dirty="0" smtClean="0"/>
              <a:t>]) + list2[j]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66870" y="1046057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err="1" smtClean="0"/>
              <a:t>i</a:t>
            </a:r>
            <a:r>
              <a:rPr lang="en-SG" sz="2400" b="1" dirty="0" smtClean="0"/>
              <a:t> &lt; 6</a:t>
            </a:r>
            <a:endParaRPr lang="en-SG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650583" y="1046058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j</a:t>
            </a:r>
            <a:endParaRPr lang="en-SG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850947" y="1044345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err="1" smtClean="0"/>
              <a:t>i</a:t>
            </a:r>
            <a:endParaRPr lang="en-SG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376515" y="15049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</a:t>
            </a:r>
            <a:endParaRPr lang="en-SG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5854280" y="151353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A</a:t>
            </a:r>
            <a:endParaRPr lang="en-SG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7516982" y="1511820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2A</a:t>
            </a:r>
            <a:endParaRPr lang="en-SG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9600923" y="14895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821836" y="14672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</a:t>
            </a:r>
            <a:endParaRPr lang="en-SG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2333669" y="1982533"/>
            <a:ext cx="159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True (1 &lt; 5)</a:t>
            </a:r>
            <a:endParaRPr lang="en-SG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4395353" y="19893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</a:t>
            </a:r>
            <a:endParaRPr lang="en-SG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5873118" y="199794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35820" y="1996233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2B</a:t>
            </a:r>
            <a:endParaRPr lang="en-SG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9619761" y="19739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</a:t>
            </a:r>
            <a:endParaRPr lang="en-SG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10840674" y="19998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</a:t>
            </a:r>
            <a:endParaRPr lang="en-SG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2342233" y="2402057"/>
            <a:ext cx="159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True (2 &lt; 5)</a:t>
            </a:r>
            <a:endParaRPr lang="en-SG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4403917" y="24089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</a:t>
            </a:r>
            <a:endParaRPr lang="en-SG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5881682" y="2417469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C</a:t>
            </a:r>
            <a:endParaRPr lang="en-SG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7544384" y="2415757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2C</a:t>
            </a:r>
            <a:endParaRPr lang="en-SG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9628325" y="23934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3</a:t>
            </a:r>
            <a:endParaRPr lang="en-SG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0849238" y="2419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</a:t>
            </a:r>
            <a:endParaRPr lang="en-SG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2350797" y="2842129"/>
            <a:ext cx="159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True (3 &lt; 5)</a:t>
            </a:r>
            <a:endParaRPr lang="en-SG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4412481" y="2848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</a:t>
            </a:r>
            <a:endParaRPr lang="en-SG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5890246" y="2857541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D</a:t>
            </a:r>
            <a:endParaRPr lang="en-SG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7552948" y="2855829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2D</a:t>
            </a:r>
            <a:endParaRPr lang="en-SG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9636889" y="28335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4</a:t>
            </a:r>
            <a:endParaRPr lang="en-SG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10857802" y="28594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</a:t>
            </a:r>
            <a:endParaRPr lang="en-SG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2349087" y="3313023"/>
            <a:ext cx="159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True (4 &lt; 5)</a:t>
            </a:r>
            <a:endParaRPr lang="en-SG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4410771" y="33198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</a:t>
            </a:r>
            <a:endParaRPr lang="en-SG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5888536" y="3328435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E</a:t>
            </a:r>
            <a:endParaRPr lang="en-SG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7551238" y="3326723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2E</a:t>
            </a:r>
            <a:endParaRPr lang="en-SG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9635179" y="33044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5</a:t>
            </a:r>
            <a:endParaRPr lang="en-SG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10856092" y="33303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</a:t>
            </a:r>
            <a:endParaRPr lang="en-SG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2316554" y="3794194"/>
            <a:ext cx="1667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False (5 &lt; 5)</a:t>
            </a:r>
            <a:endParaRPr lang="en-SG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9658917" y="37709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0</a:t>
            </a:r>
            <a:endParaRPr lang="en-SG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10869555" y="37987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2</a:t>
            </a:r>
            <a:endParaRPr lang="en-SG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3316336" y="421905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…</a:t>
            </a:r>
            <a:endParaRPr lang="en-SG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6414070" y="420782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…</a:t>
            </a:r>
            <a:endParaRPr lang="en-SG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9097915" y="422547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…</a:t>
            </a:r>
            <a:endParaRPr lang="en-SG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3324358" y="466410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…</a:t>
            </a:r>
            <a:endParaRPr lang="en-SG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6422092" y="465287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…</a:t>
            </a:r>
            <a:endParaRPr lang="en-SG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9105937" y="467052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…</a:t>
            </a:r>
            <a:endParaRPr lang="en-SG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2684041" y="202131"/>
            <a:ext cx="8080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list1 = [1,2,3,4,5,6]		list2 = ["A","B","C","D","E"]</a:t>
            </a:r>
          </a:p>
          <a:p>
            <a:r>
              <a:rPr lang="en-SG" sz="2400" dirty="0" err="1" smtClean="0"/>
              <a:t>i</a:t>
            </a:r>
            <a:r>
              <a:rPr lang="en-SG" sz="2400" dirty="0" smtClean="0"/>
              <a:t> = 0	j = 0</a:t>
            </a:r>
            <a:endParaRPr lang="en-SG" sz="2400" dirty="0"/>
          </a:p>
        </p:txBody>
      </p:sp>
      <p:sp>
        <p:nvSpPr>
          <p:cNvPr id="85" name="Left Brace 84"/>
          <p:cNvSpPr/>
          <p:nvPr/>
        </p:nvSpPr>
        <p:spPr>
          <a:xfrm>
            <a:off x="366409" y="1581571"/>
            <a:ext cx="482886" cy="260963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TextBox 85"/>
          <p:cNvSpPr txBox="1"/>
          <p:nvPr/>
        </p:nvSpPr>
        <p:spPr>
          <a:xfrm>
            <a:off x="102958" y="4315256"/>
            <a:ext cx="1523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200" b="1" dirty="0" smtClean="0">
                <a:solidFill>
                  <a:srgbClr val="FF0000"/>
                </a:solidFill>
              </a:rPr>
              <a:t>back to outer loop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79133" y="2867138"/>
            <a:ext cx="0" cy="14546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7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90" grpId="0"/>
      <p:bldP spid="91" grpId="0"/>
      <p:bldP spid="78" grpId="0"/>
      <p:bldP spid="79" grpId="0"/>
      <p:bldP spid="80" grpId="0"/>
      <p:bldP spid="81" grpId="0"/>
      <p:bldP spid="82" grpId="0"/>
      <p:bldP spid="83" grpId="0"/>
      <p:bldP spid="85" grpId="0" animBg="1"/>
      <p:bldP spid="8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890</Words>
  <Application>Microsoft Office PowerPoint</Application>
  <PresentationFormat>Widescreen</PresentationFormat>
  <Paragraphs>308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Poh Fong, Lydia</dc:creator>
  <cp:lastModifiedBy>Lam Poh Fong, Lydia</cp:lastModifiedBy>
  <cp:revision>32</cp:revision>
  <dcterms:created xsi:type="dcterms:W3CDTF">2022-08-29T04:41:55Z</dcterms:created>
  <dcterms:modified xsi:type="dcterms:W3CDTF">2022-08-30T06:20:40Z</dcterms:modified>
</cp:coreProperties>
</file>