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71" r:id="rId8"/>
    <p:sldId id="268" r:id="rId9"/>
    <p:sldId id="269" r:id="rId10"/>
    <p:sldId id="270" r:id="rId11"/>
    <p:sldId id="272" r:id="rId12"/>
    <p:sldId id="273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6025-9C5F-4902-9621-4EDFCDCDE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090B0-8F04-4D9B-B8E3-AB7F8C65F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A75BF-376B-408A-93E5-8AB502FB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313-D70B-438C-9F66-D36E64098D4F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38137-2610-41B0-98A1-566845C4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5A5A5-F245-4D30-9729-9A63FC69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AAD8-3429-489E-A85D-E8BC890251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79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0217-C2DD-4F7C-B4A6-B7EF73FE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7F17A-B6AC-4539-8E48-EDC49D726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8B686-3A43-4561-9B0F-EF4151C8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313-D70B-438C-9F66-D36E64098D4F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7789-1BEC-476E-B2C3-F148BB06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5047-96D7-4092-B089-774E0A2A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AAD8-3429-489E-A85D-E8BC890251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897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24D50-B7B2-4F87-B4F6-B6DA2C598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B2D40-0C97-4388-A6A8-C5BBC05E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5B1E1-9CE3-47DE-9812-16FCE5D8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313-D70B-438C-9F66-D36E64098D4F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876E4-3A2E-41A2-98BE-CBEB718B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C5FEA-46AD-45A0-A1BF-E0EF9FE8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AAD8-3429-489E-A85D-E8BC890251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40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F03A-FA39-417D-9225-D9BED419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8DC51-6BAC-426C-98D9-C4175C97D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66893-CB52-4055-8F35-F0E7FEB6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313-D70B-438C-9F66-D36E64098D4F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D55F7-F402-4153-8C4C-C158511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F0200-C813-401A-9C6A-1804D350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AAD8-3429-489E-A85D-E8BC890251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049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9AD1-5532-40D2-961A-918C11C2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C7EB9-648E-40E9-85F0-AB1A69E34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62C8E-91BB-4E07-925F-9B97EFC8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313-D70B-438C-9F66-D36E64098D4F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89951-798B-43C8-A691-AAC382A9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ABA86-4443-424A-9EB3-2AF8C0C7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AAD8-3429-489E-A85D-E8BC890251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223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503C-BDC0-4F15-9B94-F2D85596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C610-D849-415B-B783-4BFB426D2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7578B-5096-4933-9E48-05F6AEB31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C6044-04DC-49D4-A4B3-8B71DF61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313-D70B-438C-9F66-D36E64098D4F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29266-503E-46BD-A810-EA8BD3E3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2FCB9-B1CB-4A1E-A921-ABC82386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AAD8-3429-489E-A85D-E8BC890251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584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A3D8-7583-485F-92D4-29849A3F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75548-FA60-4CF2-AEC3-BE9050435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73DC8-1FB0-43AE-BC09-E0279EFAD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B584B-2D75-4D7C-9FBD-C7D5550FA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F2717-5FC7-417C-B0C5-D7194BE8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95976-E928-469E-8F38-40CDB17A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313-D70B-438C-9F66-D36E64098D4F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369DC-CA77-4431-8B91-7223B758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32B49-B380-46E0-9FE7-66C429AC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AAD8-3429-489E-A85D-E8BC890251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131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45B7-39FC-4398-8A77-FB807930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9EEB9-3E50-4193-8E11-9D3B45DF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313-D70B-438C-9F66-D36E64098D4F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E59DB-F18D-4FCE-8BED-C2300DE9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642F1-7CA4-49B7-9941-BFAD3BB0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AAD8-3429-489E-A85D-E8BC890251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719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9544C-E1AC-48DA-A9DB-A66C344C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313-D70B-438C-9F66-D36E64098D4F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50B1F-88F2-434B-B00F-8046E903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7C3EA-7113-4A03-BCDF-54016633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AAD8-3429-489E-A85D-E8BC890251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928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7549-5FCB-4ABD-AA98-B81FEB94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8D217-9695-4EBB-B019-A46E375C5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6071A-0AF6-4CED-88BE-47C3C3E54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9FA1-FD9B-4F20-AABC-E1365B0F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313-D70B-438C-9F66-D36E64098D4F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412FA-7C77-4147-88ED-0DBF666A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92DF7-031E-4CC8-8172-BE28BBED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AAD8-3429-489E-A85D-E8BC890251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755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62A4-20F6-4070-9504-06FEA526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3682B-131A-4F70-9EBA-543EC9960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726F3-79B7-4436-AE1E-36A577480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EFE04-548B-48BC-9B57-B44BA2A3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313-D70B-438C-9F66-D36E64098D4F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04302-10F7-41D8-9A44-89C2AA40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DC815-BEAF-4399-8BC7-4538E93B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AAD8-3429-489E-A85D-E8BC890251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431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D2677-C506-4F31-9C2F-009B5720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7F4E5-6CC6-4D14-891A-44FA264A7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53CFB-099D-4B76-953E-A2E27FDBB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95313-D70B-438C-9F66-D36E64098D4F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773E4-E178-48B7-B97D-5B62491AC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EAA1B-5C8A-4394-91A7-84C934A13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FAAD8-3429-489E-A85D-E8BC890251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434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EDEFF-74E5-4ED4-8F71-666DE7EEBD33}"/>
              </a:ext>
            </a:extLst>
          </p:cNvPr>
          <p:cNvSpPr txBox="1"/>
          <p:nvPr/>
        </p:nvSpPr>
        <p:spPr>
          <a:xfrm>
            <a:off x="4143035" y="2153655"/>
            <a:ext cx="34722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4800" b="1" dirty="0"/>
              <a:t>An Overview</a:t>
            </a:r>
          </a:p>
          <a:p>
            <a:pPr algn="ctr"/>
            <a:r>
              <a:rPr lang="en-SG" sz="4800" dirty="0"/>
              <a:t>Lab 1 – 4</a:t>
            </a:r>
          </a:p>
        </p:txBody>
      </p:sp>
    </p:spTree>
    <p:extLst>
      <p:ext uri="{BB962C8B-B14F-4D97-AF65-F5344CB8AC3E}">
        <p14:creationId xmlns:p14="http://schemas.microsoft.com/office/powerpoint/2010/main" val="349221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2D915-AB26-43D9-91A4-1AB6094E5D40}"/>
              </a:ext>
            </a:extLst>
          </p:cNvPr>
          <p:cNvSpPr txBox="1"/>
          <p:nvPr/>
        </p:nvSpPr>
        <p:spPr>
          <a:xfrm>
            <a:off x="273374" y="137472"/>
            <a:ext cx="689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Lab 4 – Functions; math and </a:t>
            </a:r>
            <a:r>
              <a:rPr lang="en-US" sz="2800" b="1" dirty="0" err="1"/>
              <a:t>Numpy</a:t>
            </a:r>
            <a:r>
              <a:rPr lang="en-US" sz="2800" b="1" dirty="0"/>
              <a:t> modules</a:t>
            </a:r>
            <a:endParaRPr lang="en-SG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B7A7B-76DD-46AD-96EA-63BFAE46010A}"/>
              </a:ext>
            </a:extLst>
          </p:cNvPr>
          <p:cNvSpPr txBox="1"/>
          <p:nvPr/>
        </p:nvSpPr>
        <p:spPr>
          <a:xfrm>
            <a:off x="282801" y="623801"/>
            <a:ext cx="119154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Courier New" panose="02070309020205020404" pitchFamily="49" charset="0"/>
              </a:rPr>
              <a:t>Function performs a specific task: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(param1, param2,…):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[code block]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return_values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param1</a:t>
            </a:r>
            <a:r>
              <a:rPr lang="en-US" sz="2800" dirty="0">
                <a:cs typeface="Courier New" panose="02070309020205020404" pitchFamily="49" charset="0"/>
              </a:rPr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param2</a:t>
            </a:r>
            <a:r>
              <a:rPr lang="en-US" sz="2800" dirty="0">
                <a:cs typeface="Courier New" panose="02070309020205020404" pitchFamily="49" charset="0"/>
              </a:rPr>
              <a:t>, </a:t>
            </a:r>
            <a:r>
              <a:rPr lang="en-US" sz="2800" dirty="0" err="1">
                <a:cs typeface="Courier New" panose="02070309020205020404" pitchFamily="49" charset="0"/>
              </a:rPr>
              <a:t>etc</a:t>
            </a:r>
            <a:r>
              <a:rPr lang="en-US" sz="2800" dirty="0">
                <a:cs typeface="Courier New" panose="02070309020205020404" pitchFamily="49" charset="0"/>
              </a:rPr>
              <a:t> are optional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Will execute only when called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Matching number of arguments have to be passed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Will return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dirty="0">
                <a:cs typeface="Courier New" panose="02070309020205020404" pitchFamily="49" charset="0"/>
              </a:rPr>
              <a:t> if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dirty="0">
                <a:cs typeface="Courier New" panose="02070309020205020404" pitchFamily="49" charset="0"/>
              </a:rPr>
              <a:t> statement is absent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cs typeface="Courier New" panose="02070309020205020404" pitchFamily="49" charset="0"/>
            </a:endParaRPr>
          </a:p>
          <a:p>
            <a:r>
              <a:rPr lang="en-US" sz="2800" dirty="0"/>
              <a:t>Mathematical functions can be defined via 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dirty="0"/>
              <a:t> statement: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func_name = lambda param1, param2,... : </a:t>
            </a:r>
            <a:r>
              <a:rPr lang="pt-BR" sz="2800" dirty="0">
                <a:cs typeface="Courier New" panose="02070309020205020404" pitchFamily="49" charset="0"/>
              </a:rPr>
              <a:t>expression</a:t>
            </a:r>
            <a:endParaRPr 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2D915-AB26-43D9-91A4-1AB6094E5D40}"/>
              </a:ext>
            </a:extLst>
          </p:cNvPr>
          <p:cNvSpPr txBox="1"/>
          <p:nvPr/>
        </p:nvSpPr>
        <p:spPr>
          <a:xfrm>
            <a:off x="273374" y="137472"/>
            <a:ext cx="689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Lab 4 – Functions; math and </a:t>
            </a:r>
            <a:r>
              <a:rPr lang="en-US" sz="2800" b="1" dirty="0" err="1"/>
              <a:t>Numpy</a:t>
            </a:r>
            <a:r>
              <a:rPr lang="en-US" sz="2800" b="1" dirty="0"/>
              <a:t> modules</a:t>
            </a:r>
            <a:endParaRPr lang="en-SG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B7A7B-76DD-46AD-96EA-63BFAE46010A}"/>
              </a:ext>
            </a:extLst>
          </p:cNvPr>
          <p:cNvSpPr txBox="1"/>
          <p:nvPr/>
        </p:nvSpPr>
        <p:spPr>
          <a:xfrm>
            <a:off x="282801" y="623801"/>
            <a:ext cx="1191548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Courier New" panose="02070309020205020404" pitchFamily="49" charset="0"/>
              </a:rPr>
              <a:t>Math module: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Provides mathematical functions such as trigonometry and log</a:t>
            </a:r>
          </a:p>
          <a:p>
            <a:endParaRPr lang="en-US" sz="2800" dirty="0">
              <a:cs typeface="Courier New" panose="02070309020205020404" pitchFamily="49" charset="0"/>
            </a:endParaRPr>
          </a:p>
          <a:p>
            <a:r>
              <a:rPr lang="en-US" sz="2800" dirty="0" err="1">
                <a:cs typeface="Courier New" panose="02070309020205020404" pitchFamily="49" charset="0"/>
              </a:rPr>
              <a:t>Numpy</a:t>
            </a:r>
            <a:r>
              <a:rPr lang="en-US" sz="2800" dirty="0">
                <a:cs typeface="Courier New" panose="02070309020205020404" pitchFamily="49" charset="0"/>
              </a:rPr>
              <a:t> module: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Used for working with arrays (also known as </a:t>
            </a:r>
            <a:r>
              <a:rPr lang="en-US" sz="2800" dirty="0" err="1">
                <a:cs typeface="Courier New" panose="02070309020205020404" pitchFamily="49" charset="0"/>
              </a:rPr>
              <a:t>ndarray</a:t>
            </a:r>
            <a:r>
              <a:rPr lang="en-US" sz="2800" dirty="0"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Provides many supporting functions that enable quick and easy manipulation</a:t>
            </a:r>
          </a:p>
          <a:p>
            <a:endParaRPr lang="en-US" sz="2800" dirty="0">
              <a:cs typeface="Courier New" panose="02070309020205020404" pitchFamily="49" charset="0"/>
            </a:endParaRPr>
          </a:p>
          <a:p>
            <a:r>
              <a:rPr lang="en-US" sz="2800" dirty="0" err="1">
                <a:cs typeface="Courier New" panose="02070309020205020404" pitchFamily="49" charset="0"/>
              </a:rPr>
              <a:t>Numpy</a:t>
            </a:r>
            <a:r>
              <a:rPr lang="en-US" sz="2800" dirty="0">
                <a:cs typeface="Courier New" panose="02070309020205020404" pitchFamily="49" charset="0"/>
              </a:rPr>
              <a:t> array: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cs typeface="Courier New" panose="02070309020205020404" pitchFamily="49" charset="0"/>
              </a:rPr>
              <a:t>Initialised</a:t>
            </a:r>
            <a:r>
              <a:rPr lang="en-US" sz="2800" dirty="0">
                <a:cs typeface="Courier New" panose="02070309020205020404" pitchFamily="49" charset="0"/>
              </a:rPr>
              <a:t> using Python lists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Accessed via indexing in square brackets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Attributes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rank: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ndim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shape: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.shape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cs typeface="Courier New" panose="02070309020205020404" pitchFamily="49" charset="0"/>
              </a:rPr>
              <a:t>size</a:t>
            </a:r>
            <a:r>
              <a:rPr lang="en-US" sz="2800" dirty="0">
                <a:cs typeface="Courier New" panose="02070309020205020404" pitchFamily="49" charset="0"/>
              </a:rPr>
              <a:t>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.size </a:t>
            </a:r>
          </a:p>
          <a:p>
            <a:endParaRPr 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5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2D915-AB26-43D9-91A4-1AB6094E5D40}"/>
              </a:ext>
            </a:extLst>
          </p:cNvPr>
          <p:cNvSpPr txBox="1"/>
          <p:nvPr/>
        </p:nvSpPr>
        <p:spPr>
          <a:xfrm>
            <a:off x="273374" y="137472"/>
            <a:ext cx="8699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Lab 4 – Functions; math and </a:t>
            </a:r>
            <a:r>
              <a:rPr lang="en-US" sz="2800" b="1" dirty="0" err="1"/>
              <a:t>Numpy</a:t>
            </a:r>
            <a:r>
              <a:rPr lang="en-US" sz="2800" b="1" dirty="0"/>
              <a:t> modules (continued)</a:t>
            </a:r>
            <a:endParaRPr lang="en-SG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B7A7B-76DD-46AD-96EA-63BFAE46010A}"/>
              </a:ext>
            </a:extLst>
          </p:cNvPr>
          <p:cNvSpPr txBox="1"/>
          <p:nvPr/>
        </p:nvSpPr>
        <p:spPr>
          <a:xfrm>
            <a:off x="282801" y="623801"/>
            <a:ext cx="119154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cs typeface="Courier New" panose="02070309020205020404" pitchFamily="49" charset="0"/>
              </a:rPr>
              <a:t>Numpy</a:t>
            </a:r>
            <a:r>
              <a:rPr lang="en-US" sz="2800" dirty="0">
                <a:cs typeface="Courier New" panose="02070309020205020404" pitchFamily="49" charset="0"/>
              </a:rPr>
              <a:t> array: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>
                <a:cs typeface="Courier New" panose="02070309020205020404" pitchFamily="49" charset="0"/>
              </a:rPr>
              <a:t>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cs typeface="Courier New" panose="02070309020205020404" pitchFamily="49" charset="0"/>
              </a:rPr>
              <a:t>numpy</a:t>
            </a:r>
            <a:r>
              <a:rPr lang="en-US" sz="2800" dirty="0">
                <a:cs typeface="Courier New" panose="02070309020205020404" pitchFamily="49" charset="0"/>
              </a:rPr>
              <a:t> array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>
                <a:cs typeface="Courier New" panose="02070309020205020404" pitchFamily="49" charset="0"/>
              </a:rPr>
              <a:t> rows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>
                <a:cs typeface="Courier New" panose="02070309020205020404" pitchFamily="49" charset="0"/>
              </a:rPr>
              <a:t> columns of zeros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>
                <a:cs typeface="Courier New" panose="02070309020205020404" pitchFamily="49" charset="0"/>
              </a:rPr>
              <a:t>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cs typeface="Courier New" panose="02070309020205020404" pitchFamily="49" charset="0"/>
              </a:rPr>
              <a:t>numpy</a:t>
            </a:r>
            <a:r>
              <a:rPr lang="en-US" sz="2800" dirty="0">
                <a:cs typeface="Courier New" panose="02070309020205020404" pitchFamily="49" charset="0"/>
              </a:rPr>
              <a:t> array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>
                <a:cs typeface="Courier New" panose="02070309020205020404" pitchFamily="49" charset="0"/>
              </a:rPr>
              <a:t> rows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>
                <a:cs typeface="Courier New" panose="02070309020205020404" pitchFamily="49" charset="0"/>
              </a:rPr>
              <a:t> columns of 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(start,stop-1,step)</a:t>
            </a:r>
            <a:r>
              <a:rPr lang="en-US" sz="2800" dirty="0">
                <a:cs typeface="Courier New" panose="02070309020205020404" pitchFamily="49" charset="0"/>
              </a:rPr>
              <a:t>:  generates a </a:t>
            </a:r>
            <a:r>
              <a:rPr lang="en-US" sz="2800" dirty="0" err="1">
                <a:cs typeface="Courier New" panose="02070309020205020404" pitchFamily="49" charset="0"/>
              </a:rPr>
              <a:t>numpy</a:t>
            </a:r>
            <a:r>
              <a:rPr lang="en-US" sz="2800" dirty="0">
                <a:cs typeface="Courier New" panose="02070309020205020404" pitchFamily="49" charset="0"/>
              </a:rPr>
              <a:t> array that is similar 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sz="2800" dirty="0">
                <a:cs typeface="Courier New" panose="02070309020205020404" pitchFamily="49" charset="0"/>
              </a:rPr>
              <a:t>; allows floats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Slicing via indexing and independent copying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np.copy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cs typeface="Courier New" panose="02070309020205020404" pitchFamily="49" charset="0"/>
              </a:rPr>
              <a:t>) work the same way as string and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Mathematical operation is executed on all elements of array simultaneously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B4D8A8-821B-4DD6-AA56-5CEE7C67C6B6}"/>
              </a:ext>
            </a:extLst>
          </p:cNvPr>
          <p:cNvSpPr/>
          <p:nvPr/>
        </p:nvSpPr>
        <p:spPr>
          <a:xfrm>
            <a:off x="273374" y="660692"/>
            <a:ext cx="116452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SG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SG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)):          </a:t>
            </a:r>
          </a:p>
          <a:p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in range(</a:t>
            </a:r>
            <a:r>
              <a:rPr lang="en-SG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[0])):</a:t>
            </a:r>
          </a:p>
          <a:p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SG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][j] &lt; 0:</a:t>
            </a:r>
          </a:p>
          <a:p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SG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][j] = 0</a:t>
            </a:r>
          </a:p>
          <a:p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66322-42AB-4702-9580-33BA3B81E51B}"/>
              </a:ext>
            </a:extLst>
          </p:cNvPr>
          <p:cNvSpPr txBox="1"/>
          <p:nvPr/>
        </p:nvSpPr>
        <p:spPr>
          <a:xfrm>
            <a:off x="273374" y="137472"/>
            <a:ext cx="8790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Indexing in 2D </a:t>
            </a:r>
            <a:r>
              <a:rPr lang="en-US" sz="2800" b="1" dirty="0" err="1"/>
              <a:t>numpy</a:t>
            </a:r>
            <a:r>
              <a:rPr lang="en-US" sz="2800" b="1" dirty="0"/>
              <a:t> array: A look at Lab 4 Question 2  </a:t>
            </a:r>
            <a:endParaRPr lang="en-SG" sz="28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E355D7-5B1E-4892-99B5-51E71FD94A58}"/>
              </a:ext>
            </a:extLst>
          </p:cNvPr>
          <p:cNvCxnSpPr>
            <a:cxnSpLocks/>
          </p:cNvCxnSpPr>
          <p:nvPr/>
        </p:nvCxnSpPr>
        <p:spPr>
          <a:xfrm flipH="1">
            <a:off x="5816338" y="933253"/>
            <a:ext cx="140459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E2FDA2-F015-4B87-A158-1A763E8F35DF}"/>
              </a:ext>
            </a:extLst>
          </p:cNvPr>
          <p:cNvSpPr txBox="1"/>
          <p:nvPr/>
        </p:nvSpPr>
        <p:spPr>
          <a:xfrm>
            <a:off x="7305775" y="601700"/>
            <a:ext cx="4886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/>
              <a:t>returns number of rows;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is the row index: [0,1,2]</a:t>
            </a:r>
            <a:endParaRPr lang="en-SG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8298C4-6C34-4D4D-9D3B-C0F6CB4FC0CF}"/>
              </a:ext>
            </a:extLst>
          </p:cNvPr>
          <p:cNvCxnSpPr>
            <a:cxnSpLocks/>
          </p:cNvCxnSpPr>
          <p:nvPr/>
        </p:nvCxnSpPr>
        <p:spPr>
          <a:xfrm flipH="1" flipV="1">
            <a:off x="6276630" y="1579643"/>
            <a:ext cx="944302" cy="4088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6845A4-00F2-4C81-9F42-428961C8A7DE}"/>
              </a:ext>
            </a:extLst>
          </p:cNvPr>
          <p:cNvSpPr txBox="1"/>
          <p:nvPr/>
        </p:nvSpPr>
        <p:spPr>
          <a:xfrm>
            <a:off x="7256615" y="1764803"/>
            <a:ext cx="4886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[0]) </a:t>
            </a:r>
            <a:r>
              <a:rPr lang="en-US" sz="2400" dirty="0"/>
              <a:t>returns number of elements in row 0;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the column index: [0,1,2]</a:t>
            </a:r>
            <a:endParaRPr lang="en-SG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00175B-3E6F-4C37-AAFD-F796E9878150}"/>
              </a:ext>
            </a:extLst>
          </p:cNvPr>
          <p:cNvSpPr txBox="1"/>
          <p:nvPr/>
        </p:nvSpPr>
        <p:spPr>
          <a:xfrm>
            <a:off x="971464" y="3212691"/>
            <a:ext cx="30111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 iteration:  [0][0]</a:t>
            </a:r>
          </a:p>
          <a:p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iteration:  [0][1]</a:t>
            </a:r>
          </a:p>
          <a:p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iteration:	  [0][2]</a:t>
            </a:r>
            <a:endParaRPr lang="en-S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F770AF-3A74-415A-9ACB-ED97A07CE0FA}"/>
              </a:ext>
            </a:extLst>
          </p:cNvPr>
          <p:cNvSpPr txBox="1"/>
          <p:nvPr/>
        </p:nvSpPr>
        <p:spPr>
          <a:xfrm>
            <a:off x="4352003" y="3212691"/>
            <a:ext cx="30027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  <a:r>
              <a:rPr lang="en-US" sz="2800" baseline="30000" dirty="0"/>
              <a:t>th</a:t>
            </a:r>
            <a:r>
              <a:rPr lang="en-US" sz="2800" dirty="0"/>
              <a:t> iteration:  [1][0]</a:t>
            </a:r>
          </a:p>
          <a:p>
            <a:r>
              <a:rPr lang="en-US" sz="2800" dirty="0"/>
              <a:t>5</a:t>
            </a:r>
            <a:r>
              <a:rPr lang="en-US" sz="2800" baseline="30000" dirty="0"/>
              <a:t>th</a:t>
            </a:r>
            <a:r>
              <a:rPr lang="en-US" sz="2800" dirty="0"/>
              <a:t> iteration:  [1][1]</a:t>
            </a:r>
          </a:p>
          <a:p>
            <a:r>
              <a:rPr lang="en-US" sz="2800" dirty="0"/>
              <a:t>6</a:t>
            </a:r>
            <a:r>
              <a:rPr lang="en-US" sz="2800" baseline="30000" dirty="0"/>
              <a:t>th</a:t>
            </a:r>
            <a:r>
              <a:rPr lang="en-US" sz="2800" dirty="0"/>
              <a:t> iteration:	  [1][2]</a:t>
            </a:r>
            <a:endParaRPr lang="en-S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8C4D19-7886-413D-84F1-C7541A14FBC2}"/>
              </a:ext>
            </a:extLst>
          </p:cNvPr>
          <p:cNvSpPr txBox="1"/>
          <p:nvPr/>
        </p:nvSpPr>
        <p:spPr>
          <a:xfrm>
            <a:off x="7724142" y="3200371"/>
            <a:ext cx="30027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  <a:r>
              <a:rPr lang="en-US" sz="2800" baseline="30000" dirty="0"/>
              <a:t>th</a:t>
            </a:r>
            <a:r>
              <a:rPr lang="en-US" sz="2800" dirty="0"/>
              <a:t> iteration:  [2][0]</a:t>
            </a:r>
          </a:p>
          <a:p>
            <a:r>
              <a:rPr lang="en-US" sz="2800" dirty="0"/>
              <a:t>8</a:t>
            </a:r>
            <a:r>
              <a:rPr lang="en-US" sz="2800" baseline="30000" dirty="0"/>
              <a:t>th</a:t>
            </a:r>
            <a:r>
              <a:rPr lang="en-US" sz="2800" dirty="0"/>
              <a:t> iteration:  [2][1]</a:t>
            </a:r>
          </a:p>
          <a:p>
            <a:r>
              <a:rPr lang="en-US" sz="2800" dirty="0"/>
              <a:t>9</a:t>
            </a:r>
            <a:r>
              <a:rPr lang="en-US" sz="2800" baseline="30000" dirty="0"/>
              <a:t>th</a:t>
            </a:r>
            <a:r>
              <a:rPr lang="en-US" sz="2800" dirty="0"/>
              <a:t> iteration:	  [2][2]</a:t>
            </a:r>
            <a:endParaRPr lang="en-SG" sz="2800" dirty="0"/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A9E426B1-712E-46AE-95F4-EC325B705CF9}"/>
              </a:ext>
            </a:extLst>
          </p:cNvPr>
          <p:cNvSpPr/>
          <p:nvPr/>
        </p:nvSpPr>
        <p:spPr>
          <a:xfrm>
            <a:off x="2939845" y="4686606"/>
            <a:ext cx="2113935" cy="43262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4B6B7879-0CAD-46F0-BA3A-45977301CACA}"/>
              </a:ext>
            </a:extLst>
          </p:cNvPr>
          <p:cNvSpPr/>
          <p:nvPr/>
        </p:nvSpPr>
        <p:spPr>
          <a:xfrm>
            <a:off x="6435770" y="4686606"/>
            <a:ext cx="2113935" cy="43262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B5163-DC07-4291-B520-DE4E6B08B7C7}"/>
              </a:ext>
            </a:extLst>
          </p:cNvPr>
          <p:cNvSpPr txBox="1"/>
          <p:nvPr/>
        </p:nvSpPr>
        <p:spPr>
          <a:xfrm>
            <a:off x="2766891" y="5195363"/>
            <a:ext cx="2431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inner loop exits</a:t>
            </a:r>
            <a:endParaRPr lang="en-SG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CF5363-FFB5-46B7-9BFC-94F6B72120EB}"/>
              </a:ext>
            </a:extLst>
          </p:cNvPr>
          <p:cNvSpPr txBox="1"/>
          <p:nvPr/>
        </p:nvSpPr>
        <p:spPr>
          <a:xfrm>
            <a:off x="6360581" y="5194489"/>
            <a:ext cx="2431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inner loop exits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14514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/>
      <p:bldP spid="14" grpId="0"/>
      <p:bldP spid="15" grpId="0" animBg="1"/>
      <p:bldP spid="16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2D915-AB26-43D9-91A4-1AB6094E5D40}"/>
              </a:ext>
            </a:extLst>
          </p:cNvPr>
          <p:cNvSpPr txBox="1"/>
          <p:nvPr/>
        </p:nvSpPr>
        <p:spPr>
          <a:xfrm>
            <a:off x="348787" y="85215"/>
            <a:ext cx="10422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Lab 1 – Getting started with </a:t>
            </a:r>
            <a:r>
              <a:rPr lang="en-US" sz="2800" b="1" dirty="0" err="1"/>
              <a:t>Jupyter</a:t>
            </a:r>
            <a:r>
              <a:rPr lang="en-US" sz="2800" b="1" dirty="0"/>
              <a:t> Notebook; Markdown in </a:t>
            </a:r>
            <a:r>
              <a:rPr lang="en-US" sz="2800" b="1" dirty="0" err="1"/>
              <a:t>Jupyter</a:t>
            </a:r>
            <a:endParaRPr lang="en-SG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B7A7B-76DD-46AD-96EA-63BFAE46010A}"/>
              </a:ext>
            </a:extLst>
          </p:cNvPr>
          <p:cNvSpPr txBox="1"/>
          <p:nvPr/>
        </p:nvSpPr>
        <p:spPr>
          <a:xfrm>
            <a:off x="348787" y="608435"/>
            <a:ext cx="4742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Jupyter</a:t>
            </a:r>
            <a:r>
              <a:rPr lang="en-US" sz="2800" dirty="0"/>
              <a:t> Notebook as the ide</a:t>
            </a:r>
            <a:endParaRPr lang="en-SG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97930-098A-49B7-BF3B-EE3F5C4B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794" y="1242838"/>
            <a:ext cx="6992174" cy="1761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7A3D11-9F06-4BF7-BC8B-782370CFF64B}"/>
              </a:ext>
            </a:extLst>
          </p:cNvPr>
          <p:cNvSpPr txBox="1"/>
          <p:nvPr/>
        </p:nvSpPr>
        <p:spPr>
          <a:xfrm>
            <a:off x="509043" y="3115974"/>
            <a:ext cx="38606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Markdown language: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Headings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Font styles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Paragraphs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Hyperlinks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Embedding images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LaTex</a:t>
            </a:r>
            <a:r>
              <a:rPr lang="en-US" sz="2800" dirty="0"/>
              <a:t> typeset</a:t>
            </a:r>
            <a:endParaRPr lang="en-SG" sz="2800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095295E-924D-4CA4-B9C1-A7E91B645C8B}"/>
              </a:ext>
            </a:extLst>
          </p:cNvPr>
          <p:cNvSpPr/>
          <p:nvPr/>
        </p:nvSpPr>
        <p:spPr>
          <a:xfrm>
            <a:off x="4230441" y="3626962"/>
            <a:ext cx="424206" cy="2516956"/>
          </a:xfrm>
          <a:prstGeom prst="rightBrace">
            <a:avLst>
              <a:gd name="adj1" fmla="val 35000"/>
              <a:gd name="adj2" fmla="val 50749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4C77B-09C1-406B-BB8A-3267AA9D0ECB}"/>
              </a:ext>
            </a:extLst>
          </p:cNvPr>
          <p:cNvSpPr txBox="1"/>
          <p:nvPr/>
        </p:nvSpPr>
        <p:spPr>
          <a:xfrm>
            <a:off x="4755530" y="4664798"/>
            <a:ext cx="203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Presentation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95263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2D915-AB26-43D9-91A4-1AB6094E5D40}"/>
              </a:ext>
            </a:extLst>
          </p:cNvPr>
          <p:cNvSpPr txBox="1"/>
          <p:nvPr/>
        </p:nvSpPr>
        <p:spPr>
          <a:xfrm>
            <a:off x="273374" y="137472"/>
            <a:ext cx="7862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Lab 2 – Programming fundamentals; Types of errors</a:t>
            </a:r>
            <a:endParaRPr lang="en-SG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B7A7B-76DD-46AD-96EA-63BFAE46010A}"/>
              </a:ext>
            </a:extLst>
          </p:cNvPr>
          <p:cNvSpPr txBox="1"/>
          <p:nvPr/>
        </p:nvSpPr>
        <p:spPr>
          <a:xfrm>
            <a:off x="273374" y="642655"/>
            <a:ext cx="119154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Basics of Python program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Inserting comments: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800" dirty="0"/>
              <a:t> or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”””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sz="2800" dirty="0"/>
              <a:t>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\n</a:t>
            </a:r>
            <a:r>
              <a:rPr lang="en-US" sz="2800" dirty="0"/>
              <a:t> &amp;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\t </a:t>
            </a:r>
            <a:r>
              <a:rPr lang="en-US" sz="2800" dirty="0">
                <a:cs typeface="Courier New" panose="02070309020205020404" pitchFamily="49" charset="0"/>
              </a:rPr>
              <a:t>allowed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Variables: references for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Types of data: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Integers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Floats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095295E-924D-4CA4-B9C1-A7E91B645C8B}"/>
              </a:ext>
            </a:extLst>
          </p:cNvPr>
          <p:cNvSpPr/>
          <p:nvPr/>
        </p:nvSpPr>
        <p:spPr>
          <a:xfrm>
            <a:off x="3011646" y="2880296"/>
            <a:ext cx="250026" cy="829558"/>
          </a:xfrm>
          <a:prstGeom prst="rightBrace">
            <a:avLst>
              <a:gd name="adj1" fmla="val 21667"/>
              <a:gd name="adj2" fmla="val 50749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4C77B-09C1-406B-BB8A-3267AA9D0ECB}"/>
              </a:ext>
            </a:extLst>
          </p:cNvPr>
          <p:cNvSpPr txBox="1"/>
          <p:nvPr/>
        </p:nvSpPr>
        <p:spPr>
          <a:xfrm>
            <a:off x="3342930" y="2818021"/>
            <a:ext cx="8310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Usual arithmetic operations apply; </a:t>
            </a:r>
          </a:p>
          <a:p>
            <a:r>
              <a:rPr lang="en-US" sz="2400" dirty="0"/>
              <a:t>type conversions possible: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int()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str(),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eval()</a:t>
            </a:r>
            <a:endParaRPr lang="en-S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855E3-F339-4D41-A294-2FCBF9AA6F4A}"/>
              </a:ext>
            </a:extLst>
          </p:cNvPr>
          <p:cNvSpPr txBox="1"/>
          <p:nvPr/>
        </p:nvSpPr>
        <p:spPr>
          <a:xfrm>
            <a:off x="-166089" y="3682073"/>
            <a:ext cx="119154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String: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Concatenation (+)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Formatting: %;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sz="2800" dirty="0"/>
              <a:t>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 err="1"/>
              <a:t>String</a:t>
            </a:r>
            <a:endParaRPr lang="en-US" sz="28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Indexing: starts from </a:t>
            </a:r>
            <a:r>
              <a:rPr lang="en-US" sz="2800" b="1" dirty="0">
                <a:solidFill>
                  <a:srgbClr val="FF0000"/>
                </a:solidFill>
              </a:rPr>
              <a:t>zero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Slicing: [start, stop-1, step]; </a:t>
            </a:r>
            <a:r>
              <a:rPr lang="en-US" sz="2400" dirty="0"/>
              <a:t>'stop-1' is being referenced instead; </a:t>
            </a:r>
          </a:p>
          <a:p>
            <a:pPr lvl="3"/>
            <a:r>
              <a:rPr lang="en-US" sz="2400" dirty="0"/>
              <a:t>				                   'step' is optional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Augmented operators can be used</a:t>
            </a:r>
            <a:br>
              <a:rPr lang="en-US" sz="2800" dirty="0"/>
            </a:b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24731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7" grpId="0" animBg="1"/>
      <p:bldP spid="8" grpId="0"/>
      <p:bldP spid="6" grpId="0" build="p" bldLvl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6A4594-BE75-4C3B-9E69-F6D7C942BC3F}"/>
              </a:ext>
            </a:extLst>
          </p:cNvPr>
          <p:cNvSpPr txBox="1"/>
          <p:nvPr/>
        </p:nvSpPr>
        <p:spPr>
          <a:xfrm>
            <a:off x="273374" y="137472"/>
            <a:ext cx="2779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Lab 2 (continued)</a:t>
            </a:r>
            <a:endParaRPr lang="en-SG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10180-70E2-4751-829D-D604CAC91497}"/>
              </a:ext>
            </a:extLst>
          </p:cNvPr>
          <p:cNvSpPr txBox="1"/>
          <p:nvPr/>
        </p:nvSpPr>
        <p:spPr>
          <a:xfrm>
            <a:off x="273374" y="642655"/>
            <a:ext cx="119154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Types of data: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Tuples: immutable ordered sequence of elements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(,…,…)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Lists: mutable ordered sequence of elements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[,…,…]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Same indexing and slicing for string apply here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insert()</a:t>
            </a:r>
            <a:r>
              <a:rPr lang="en-US" sz="2800" dirty="0">
                <a:cs typeface="Courier New" panose="02070309020205020404" pitchFamily="49" charset="0"/>
              </a:rPr>
              <a:t> – need to specify index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sz="2800" dirty="0">
                <a:cs typeface="Courier New" panose="02070309020205020404" pitchFamily="49" charset="0"/>
              </a:rPr>
              <a:t> – no indexing required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“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>
                <a:cs typeface="Courier New" panose="02070309020205020404" pitchFamily="49" charset="0"/>
              </a:rPr>
              <a:t>” followed by function name and parenthesis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alias vs cloning 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 = x </a:t>
            </a:r>
            <a:r>
              <a:rPr lang="en-US" sz="2800" dirty="0">
                <a:cs typeface="Courier New" panose="02070309020205020404" pitchFamily="49" charset="0"/>
              </a:rPr>
              <a:t>vs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 = x[:]</a:t>
            </a:r>
            <a:r>
              <a:rPr lang="en-US" sz="2800" dirty="0">
                <a:cs typeface="Courier New" panose="02070309020205020404" pitchFamily="49" charset="0"/>
              </a:rPr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Types of programming error: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Syntax error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Runtime error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Semantic error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SG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2D915-AB26-43D9-91A4-1AB6094E5D40}"/>
              </a:ext>
            </a:extLst>
          </p:cNvPr>
          <p:cNvSpPr txBox="1"/>
          <p:nvPr/>
        </p:nvSpPr>
        <p:spPr>
          <a:xfrm>
            <a:off x="273374" y="137472"/>
            <a:ext cx="628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Lab 3 – Program control; Handling errors </a:t>
            </a:r>
            <a:endParaRPr lang="en-SG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B7A7B-76DD-46AD-96EA-63BFAE46010A}"/>
              </a:ext>
            </a:extLst>
          </p:cNvPr>
          <p:cNvSpPr txBox="1"/>
          <p:nvPr/>
        </p:nvSpPr>
        <p:spPr>
          <a:xfrm>
            <a:off x="273374" y="642655"/>
            <a:ext cx="119154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control via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condition1: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[code block]</a:t>
            </a: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conditon2: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[code block]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[code block]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Evaluates conditional statement that uses relational operators</a:t>
            </a:r>
          </a:p>
          <a:p>
            <a:pPr lvl="1"/>
            <a:r>
              <a:rPr lang="en-US" sz="2800" dirty="0">
                <a:cs typeface="Courier New" panose="02070309020205020404" pitchFamily="49" charset="0"/>
              </a:rPr>
              <a:t>    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&lt;, &gt;, &lt;=, &gt;=, ==, !=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Can combine conditions with logical operators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 err="1">
                <a:cs typeface="Courier New" panose="02070309020205020404" pitchFamily="49" charset="0"/>
              </a:rPr>
              <a:t>and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If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dirty="0">
                <a:cs typeface="Courier New" panose="02070309020205020404" pitchFamily="49" charset="0"/>
              </a:rPr>
              <a:t>, code block will execute and construct exits; if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800" dirty="0">
                <a:cs typeface="Courier New" panose="02070309020205020404" pitchFamily="49" charset="0"/>
              </a:rPr>
              <a:t>, code block will be skipped and the next condition evaluated until construct exhausts.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Both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800" dirty="0">
                <a:cs typeface="Courier New" panose="02070309020205020404" pitchFamily="49" charset="0"/>
              </a:rPr>
              <a:t>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dirty="0">
                <a:cs typeface="Courier New" panose="02070309020205020404" pitchFamily="49" charset="0"/>
              </a:rPr>
              <a:t> are optional</a:t>
            </a:r>
          </a:p>
        </p:txBody>
      </p:sp>
    </p:spTree>
    <p:extLst>
      <p:ext uri="{BB962C8B-B14F-4D97-AF65-F5344CB8AC3E}">
        <p14:creationId xmlns:p14="http://schemas.microsoft.com/office/powerpoint/2010/main" val="156963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2D915-AB26-43D9-91A4-1AB6094E5D40}"/>
              </a:ext>
            </a:extLst>
          </p:cNvPr>
          <p:cNvSpPr txBox="1"/>
          <p:nvPr/>
        </p:nvSpPr>
        <p:spPr>
          <a:xfrm>
            <a:off x="273374" y="137472"/>
            <a:ext cx="2779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Lab 3 (continued)</a:t>
            </a:r>
            <a:endParaRPr lang="en-SG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B7A7B-76DD-46AD-96EA-63BFAE46010A}"/>
              </a:ext>
            </a:extLst>
          </p:cNvPr>
          <p:cNvSpPr txBox="1"/>
          <p:nvPr/>
        </p:nvSpPr>
        <p:spPr>
          <a:xfrm>
            <a:off x="282801" y="614374"/>
            <a:ext cx="119154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control via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800" dirty="0">
                <a:cs typeface="Courier New" panose="02070309020205020404" pitchFamily="49" charset="0"/>
              </a:rPr>
              <a:t>condition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[code block]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[else block]</a:t>
            </a:r>
            <a:endParaRPr lang="en-US" sz="2800" dirty="0">
              <a:cs typeface="Courier New" panose="020703090202050204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Evaluates conditional statement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Code block will execute while condition remains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Need to </a:t>
            </a:r>
            <a:r>
              <a:rPr lang="en-US" sz="2800" dirty="0" err="1">
                <a:cs typeface="Courier New" panose="02070309020205020404" pitchFamily="49" charset="0"/>
              </a:rPr>
              <a:t>initialise</a:t>
            </a:r>
            <a:r>
              <a:rPr lang="en-US" sz="2800" dirty="0">
                <a:cs typeface="Courier New" panose="02070309020205020404" pitchFamily="49" charset="0"/>
              </a:rPr>
              <a:t> a counter variable before loop and update it within loop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dirty="0">
                <a:cs typeface="Courier New" panose="02070309020205020404" pitchFamily="49" charset="0"/>
              </a:rPr>
              <a:t> statement is optional</a:t>
            </a:r>
          </a:p>
        </p:txBody>
      </p:sp>
    </p:spTree>
    <p:extLst>
      <p:ext uri="{BB962C8B-B14F-4D97-AF65-F5344CB8AC3E}">
        <p14:creationId xmlns:p14="http://schemas.microsoft.com/office/powerpoint/2010/main" val="216211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2D915-AB26-43D9-91A4-1AB6094E5D40}"/>
              </a:ext>
            </a:extLst>
          </p:cNvPr>
          <p:cNvSpPr txBox="1"/>
          <p:nvPr/>
        </p:nvSpPr>
        <p:spPr>
          <a:xfrm>
            <a:off x="273374" y="137472"/>
            <a:ext cx="2779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Lab 3 (continued)</a:t>
            </a:r>
            <a:endParaRPr lang="en-SG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B7A7B-76DD-46AD-96EA-63BFAE46010A}"/>
              </a:ext>
            </a:extLst>
          </p:cNvPr>
          <p:cNvSpPr txBox="1"/>
          <p:nvPr/>
        </p:nvSpPr>
        <p:spPr>
          <a:xfrm>
            <a:off x="282801" y="614374"/>
            <a:ext cx="118305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control via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dirty="0">
                <a:cs typeface="Courier New" panose="02070309020205020404" pitchFamily="49" charset="0"/>
              </a:rPr>
              <a:t>var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800" dirty="0">
                <a:cs typeface="Courier New" panose="02070309020205020404" pitchFamily="49" charset="0"/>
              </a:rPr>
              <a:t>sequence</a:t>
            </a:r>
          </a:p>
          <a:p>
            <a:pPr lvl="1"/>
            <a:r>
              <a:rPr lang="en-US" sz="2800" dirty="0"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[code block]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Code block will execute a specified number of times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Value of var substituted with each element in the sequence in order till sequence is exhausted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Allow an optional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dirty="0">
                <a:cs typeface="Courier New" panose="02070309020205020404" pitchFamily="49" charset="0"/>
              </a:rPr>
              <a:t> statement which executes when sequence is exhausted and no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800" dirty="0">
                <a:cs typeface="Courier New" panose="02070309020205020404" pitchFamily="49" charset="0"/>
              </a:rPr>
              <a:t> statement executed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08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2D915-AB26-43D9-91A4-1AB6094E5D40}"/>
              </a:ext>
            </a:extLst>
          </p:cNvPr>
          <p:cNvSpPr txBox="1"/>
          <p:nvPr/>
        </p:nvSpPr>
        <p:spPr>
          <a:xfrm>
            <a:off x="273374" y="137472"/>
            <a:ext cx="2779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Lab 3 (continued)</a:t>
            </a:r>
            <a:endParaRPr lang="en-SG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B7A7B-76DD-46AD-96EA-63BFAE46010A}"/>
              </a:ext>
            </a:extLst>
          </p:cNvPr>
          <p:cNvSpPr txBox="1"/>
          <p:nvPr/>
        </p:nvSpPr>
        <p:spPr>
          <a:xfrm>
            <a:off x="273374" y="642655"/>
            <a:ext cx="119154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control via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800" dirty="0"/>
              <a:t> statement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Exit a loop entirely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Control will be passed to code immediately outside of loop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For nested loop, depending on placement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800" dirty="0">
                <a:cs typeface="Courier New" panose="02070309020205020404" pitchFamily="49" charset="0"/>
              </a:rPr>
              <a:t>, outer loop may still run while inner loop exits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E1C64-47C4-42DB-AE56-564CEBC42321}"/>
              </a:ext>
            </a:extLst>
          </p:cNvPr>
          <p:cNvSpPr txBox="1"/>
          <p:nvPr/>
        </p:nvSpPr>
        <p:spPr>
          <a:xfrm>
            <a:off x="276518" y="3293160"/>
            <a:ext cx="119154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800" dirty="0"/>
              <a:t> statement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Return to beginning of loop and executes the next iteration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Code after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800" dirty="0"/>
              <a:t> is skipped</a:t>
            </a:r>
            <a:endParaRPr 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7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2D915-AB26-43D9-91A4-1AB6094E5D40}"/>
              </a:ext>
            </a:extLst>
          </p:cNvPr>
          <p:cNvSpPr txBox="1"/>
          <p:nvPr/>
        </p:nvSpPr>
        <p:spPr>
          <a:xfrm>
            <a:off x="273374" y="137472"/>
            <a:ext cx="2779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Lab 3 (continued)</a:t>
            </a:r>
            <a:endParaRPr lang="en-SG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B7A7B-76DD-46AD-96EA-63BFAE46010A}"/>
              </a:ext>
            </a:extLst>
          </p:cNvPr>
          <p:cNvSpPr txBox="1"/>
          <p:nvPr/>
        </p:nvSpPr>
        <p:spPr>
          <a:xfrm>
            <a:off x="273374" y="642655"/>
            <a:ext cx="119154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sz="2800" dirty="0"/>
              <a:t> function used in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/>
              <a:t> loop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 range(a)</a:t>
            </a:r>
            <a:r>
              <a:rPr lang="en-US" sz="2800" dirty="0">
                <a:cs typeface="Courier New" panose="02070309020205020404" pitchFamily="49" charset="0"/>
              </a:rPr>
              <a:t> --&gt; a iterations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 range(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>
                <a:cs typeface="Courier New" panose="02070309020205020404" pitchFamily="49" charset="0"/>
              </a:rPr>
              <a:t> --&gt; (b – a) iterations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[start, stop – 1] applies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E1C64-47C4-42DB-AE56-564CEBC42321}"/>
              </a:ext>
            </a:extLst>
          </p:cNvPr>
          <p:cNvSpPr txBox="1"/>
          <p:nvPr/>
        </p:nvSpPr>
        <p:spPr>
          <a:xfrm>
            <a:off x="304799" y="2586145"/>
            <a:ext cx="119154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800" dirty="0"/>
              <a:t>…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Handles any errors thrown 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Allow graceful exit from program</a:t>
            </a:r>
          </a:p>
        </p:txBody>
      </p:sp>
    </p:spTree>
    <p:extLst>
      <p:ext uri="{BB962C8B-B14F-4D97-AF65-F5344CB8AC3E}">
        <p14:creationId xmlns:p14="http://schemas.microsoft.com/office/powerpoint/2010/main" val="326377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968</Words>
  <Application>Microsoft Office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Poh Fong, Lydia</dc:creator>
  <cp:lastModifiedBy>Lam Poh Fong, Lydia</cp:lastModifiedBy>
  <cp:revision>41</cp:revision>
  <dcterms:created xsi:type="dcterms:W3CDTF">2022-09-11T00:05:17Z</dcterms:created>
  <dcterms:modified xsi:type="dcterms:W3CDTF">2022-09-11T13:51:21Z</dcterms:modified>
</cp:coreProperties>
</file>