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91" r:id="rId6"/>
    <p:sldId id="260" r:id="rId7"/>
    <p:sldId id="290" r:id="rId8"/>
    <p:sldId id="261" r:id="rId9"/>
    <p:sldId id="293" r:id="rId10"/>
    <p:sldId id="313" r:id="rId11"/>
    <p:sldId id="314" r:id="rId12"/>
    <p:sldId id="263" r:id="rId13"/>
    <p:sldId id="294" r:id="rId14"/>
    <p:sldId id="315" r:id="rId15"/>
    <p:sldId id="316" r:id="rId16"/>
    <p:sldId id="264" r:id="rId17"/>
    <p:sldId id="265" r:id="rId18"/>
    <p:sldId id="266" r:id="rId19"/>
    <p:sldId id="267" r:id="rId20"/>
    <p:sldId id="269" r:id="rId21"/>
    <p:sldId id="268" r:id="rId22"/>
    <p:sldId id="270" r:id="rId23"/>
    <p:sldId id="271" r:id="rId24"/>
    <p:sldId id="295" r:id="rId25"/>
    <p:sldId id="274" r:id="rId26"/>
    <p:sldId id="312" r:id="rId27"/>
    <p:sldId id="275" r:id="rId28"/>
    <p:sldId id="273" r:id="rId29"/>
    <p:sldId id="276" r:id="rId30"/>
    <p:sldId id="277" r:id="rId31"/>
    <p:sldId id="278" r:id="rId32"/>
    <p:sldId id="280" r:id="rId33"/>
    <p:sldId id="279" r:id="rId34"/>
    <p:sldId id="281" r:id="rId35"/>
    <p:sldId id="320" r:id="rId36"/>
    <p:sldId id="282" r:id="rId37"/>
    <p:sldId id="296" r:id="rId38"/>
    <p:sldId id="318" r:id="rId39"/>
    <p:sldId id="283" r:id="rId40"/>
    <p:sldId id="319" r:id="rId41"/>
    <p:sldId id="285" r:id="rId42"/>
    <p:sldId id="317" r:id="rId43"/>
    <p:sldId id="310" r:id="rId44"/>
    <p:sldId id="284" r:id="rId45"/>
    <p:sldId id="286" r:id="rId46"/>
    <p:sldId id="287" r:id="rId47"/>
    <p:sldId id="309" r:id="rId48"/>
    <p:sldId id="289" r:id="rId49"/>
    <p:sldId id="288" r:id="rId50"/>
    <p:sldId id="297" r:id="rId51"/>
    <p:sldId id="301" r:id="rId52"/>
    <p:sldId id="298" r:id="rId53"/>
    <p:sldId id="299" r:id="rId54"/>
    <p:sldId id="302" r:id="rId55"/>
    <p:sldId id="303" r:id="rId56"/>
    <p:sldId id="305" r:id="rId57"/>
    <p:sldId id="300" r:id="rId58"/>
    <p:sldId id="321" r:id="rId59"/>
    <p:sldId id="3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598" autoAdjust="0"/>
  </p:normalViewPr>
  <p:slideViewPr>
    <p:cSldViewPr snapToGrid="0">
      <p:cViewPr varScale="1">
        <p:scale>
          <a:sx n="93" d="100"/>
          <a:sy n="93" d="100"/>
        </p:scale>
        <p:origin x="355" y="82"/>
      </p:cViewPr>
      <p:guideLst/>
    </p:cSldViewPr>
  </p:slideViewPr>
  <p:notesTextViewPr>
    <p:cViewPr>
      <p:scale>
        <a:sx n="1" d="1"/>
        <a:sy n="1" d="1"/>
      </p:scale>
      <p:origin x="0" y="0"/>
    </p:cViewPr>
  </p:notesTextViewPr>
  <p:sorterViewPr>
    <p:cViewPr>
      <p:scale>
        <a:sx n="100" d="100"/>
        <a:sy n="100" d="100"/>
      </p:scale>
      <p:origin x="0" y="-152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96612-43AB-4632-A07B-F60D3A837702}" type="datetimeFigureOut">
              <a:rPr lang="en-SG" smtClean="0"/>
              <a:t>28/8/2021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CFC0A-DE5E-4994-934A-F6242775FEF4}" type="slidenum">
              <a:rPr lang="en-SG" smtClean="0"/>
              <a:t>‹#›</a:t>
            </a:fld>
            <a:endParaRPr lang="en-SG"/>
          </a:p>
        </p:txBody>
      </p:sp>
    </p:spTree>
    <p:extLst>
      <p:ext uri="{BB962C8B-B14F-4D97-AF65-F5344CB8AC3E}">
        <p14:creationId xmlns:p14="http://schemas.microsoft.com/office/powerpoint/2010/main" val="403171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32CFC0A-DE5E-4994-934A-F6242775FEF4}" type="slidenum">
              <a:rPr lang="en-SG" smtClean="0"/>
              <a:t>37</a:t>
            </a:fld>
            <a:endParaRPr lang="en-SG"/>
          </a:p>
        </p:txBody>
      </p:sp>
    </p:spTree>
    <p:extLst>
      <p:ext uri="{BB962C8B-B14F-4D97-AF65-F5344CB8AC3E}">
        <p14:creationId xmlns:p14="http://schemas.microsoft.com/office/powerpoint/2010/main" val="34623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32CFC0A-DE5E-4994-934A-F6242775FEF4}" type="slidenum">
              <a:rPr lang="en-SG" smtClean="0"/>
              <a:t>41</a:t>
            </a:fld>
            <a:endParaRPr lang="en-SG"/>
          </a:p>
        </p:txBody>
      </p:sp>
    </p:spTree>
    <p:extLst>
      <p:ext uri="{BB962C8B-B14F-4D97-AF65-F5344CB8AC3E}">
        <p14:creationId xmlns:p14="http://schemas.microsoft.com/office/powerpoint/2010/main" val="366465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32CFC0A-DE5E-4994-934A-F6242775FEF4}" type="slidenum">
              <a:rPr lang="en-SG" smtClean="0"/>
              <a:t>45</a:t>
            </a:fld>
            <a:endParaRPr lang="en-SG"/>
          </a:p>
        </p:txBody>
      </p:sp>
    </p:spTree>
    <p:extLst>
      <p:ext uri="{BB962C8B-B14F-4D97-AF65-F5344CB8AC3E}">
        <p14:creationId xmlns:p14="http://schemas.microsoft.com/office/powerpoint/2010/main" val="8647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0874-8EF2-4453-8A97-1BF6464D1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786CD2E-3B26-4E5C-904B-DAF1993E3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780D600-2F14-48D6-A658-160C26A0957F}"/>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5" name="Footer Placeholder 4">
            <a:extLst>
              <a:ext uri="{FF2B5EF4-FFF2-40B4-BE49-F238E27FC236}">
                <a16:creationId xmlns:a16="http://schemas.microsoft.com/office/drawing/2014/main" id="{F8F53085-3826-42F8-9BD8-BA0CA7187DC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4FD06B-E31A-452E-89D2-69A843517952}"/>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213824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38A8-9131-4CC9-80DA-1470A5B383A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B4A3010-2930-4114-8ECF-88C450605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2AF21F-7B8B-49F9-A95C-3DF40EF0FF1E}"/>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5" name="Footer Placeholder 4">
            <a:extLst>
              <a:ext uri="{FF2B5EF4-FFF2-40B4-BE49-F238E27FC236}">
                <a16:creationId xmlns:a16="http://schemas.microsoft.com/office/drawing/2014/main" id="{DE207C0D-56E1-4A29-B55E-E6191E2D469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2FB50FC-0606-4A10-A3EF-14D9706EB452}"/>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305043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C8B1A-90D8-4000-9F55-CFF97942B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A752FAF-7B16-424C-8394-3191831E8A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3B549BF-2098-4E63-AA1A-1B908A013E76}"/>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5" name="Footer Placeholder 4">
            <a:extLst>
              <a:ext uri="{FF2B5EF4-FFF2-40B4-BE49-F238E27FC236}">
                <a16:creationId xmlns:a16="http://schemas.microsoft.com/office/drawing/2014/main" id="{DB715B45-2164-4151-9FF2-14324690D6B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DBEC3C-DC7E-4937-8853-3DB8D901977C}"/>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1193900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7738-E67C-4B0C-BD92-718E37BA3C4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30BB8CD-ACFA-45F2-A275-3011C728D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F1FC6A-D073-40AC-B714-017E09BC574D}"/>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5" name="Footer Placeholder 4">
            <a:extLst>
              <a:ext uri="{FF2B5EF4-FFF2-40B4-BE49-F238E27FC236}">
                <a16:creationId xmlns:a16="http://schemas.microsoft.com/office/drawing/2014/main" id="{2E1A4AB3-00EC-4413-9D2D-BC3B1F0BC9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71FEBD-414E-416A-8E0F-A0BAD06CD42F}"/>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374135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1114-D364-43A6-BB11-C1C6D4E8D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6CC6EB1-9E6D-475C-AA5B-B73FE099D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939C1-8339-4824-BAE2-B9B6CCA9E1D5}"/>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5" name="Footer Placeholder 4">
            <a:extLst>
              <a:ext uri="{FF2B5EF4-FFF2-40B4-BE49-F238E27FC236}">
                <a16:creationId xmlns:a16="http://schemas.microsoft.com/office/drawing/2014/main" id="{1DC58D39-FFDD-4A88-ABE0-585DF8331CE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C8129E-2343-4865-B6F7-2ACDBF27EFE5}"/>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29427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E0B6-855E-4CBA-A5AA-1CFF351788A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A27EC2-B231-490A-9E51-85F761C00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9F64CFA-B82D-49B8-BF9D-E024F97F07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204E42D-4C27-4506-AB73-C92B3C2FB705}"/>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6" name="Footer Placeholder 5">
            <a:extLst>
              <a:ext uri="{FF2B5EF4-FFF2-40B4-BE49-F238E27FC236}">
                <a16:creationId xmlns:a16="http://schemas.microsoft.com/office/drawing/2014/main" id="{5065C371-175A-441E-A29D-619AE20B9A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019A38-E571-477A-B8D7-226AC1AB5BB5}"/>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236933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8833-19C4-41D5-9A95-7A34610F469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929EBFD-3184-4839-B310-43438E6A2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F3D76-4260-4AE7-8E45-769348E405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954647B-D056-4A23-8356-6A2F52332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44A54-FDCD-4463-ABB2-CD5927FE6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94A43E0-2B84-4827-91F8-57AEB1C33F90}"/>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8" name="Footer Placeholder 7">
            <a:extLst>
              <a:ext uri="{FF2B5EF4-FFF2-40B4-BE49-F238E27FC236}">
                <a16:creationId xmlns:a16="http://schemas.microsoft.com/office/drawing/2014/main" id="{8945F768-C77E-4D63-BB91-67F007C7A7A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C21B67E-C1CC-44A1-87C3-CCB0A8717870}"/>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163252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B241-5DD8-4696-94D1-FD1172E748F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D4DF4B1-58B9-4B21-8578-B87E734E6400}"/>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4" name="Footer Placeholder 3">
            <a:extLst>
              <a:ext uri="{FF2B5EF4-FFF2-40B4-BE49-F238E27FC236}">
                <a16:creationId xmlns:a16="http://schemas.microsoft.com/office/drawing/2014/main" id="{E676179E-7D1B-417A-830F-5DE50B95314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7016259-15FA-422D-95A3-084FCDFEC8B5}"/>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30527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9F297-4F1B-4AC5-A225-FE21830E2D2B}"/>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3" name="Footer Placeholder 2">
            <a:extLst>
              <a:ext uri="{FF2B5EF4-FFF2-40B4-BE49-F238E27FC236}">
                <a16:creationId xmlns:a16="http://schemas.microsoft.com/office/drawing/2014/main" id="{932BE5D2-7594-4115-8BA3-DE6A9BA81A0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6B7E5D0-4063-4D4F-B4FF-2CCF61D5CD8A}"/>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73894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E2A6-4673-4531-B08F-728BFBDA2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6DF3DAD-EDD6-4B69-886E-330600EFD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F521292-3DEF-4A82-AB60-C235737C0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58085-A250-4C9C-A017-E767E184D8D1}"/>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6" name="Footer Placeholder 5">
            <a:extLst>
              <a:ext uri="{FF2B5EF4-FFF2-40B4-BE49-F238E27FC236}">
                <a16:creationId xmlns:a16="http://schemas.microsoft.com/office/drawing/2014/main" id="{28AFCB5D-357B-4679-B1B9-5A3F5B5C9C2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3D1283D-F047-4091-B500-993FFB59AC2D}"/>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421668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49E1-787F-4134-82F9-5CFF161F8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CF81B38-54F7-43DF-81C3-E8A892D54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86FDAE1-4AE7-4716-8389-D168A369E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218B5-FBF4-43AB-8C6C-64CE14603931}"/>
              </a:ext>
            </a:extLst>
          </p:cNvPr>
          <p:cNvSpPr>
            <a:spLocks noGrp="1"/>
          </p:cNvSpPr>
          <p:nvPr>
            <p:ph type="dt" sz="half" idx="10"/>
          </p:nvPr>
        </p:nvSpPr>
        <p:spPr/>
        <p:txBody>
          <a:bodyPr/>
          <a:lstStyle/>
          <a:p>
            <a:fld id="{5AE732C4-B909-4EA3-8ACB-7273EDEE3539}" type="datetimeFigureOut">
              <a:rPr lang="en-SG" smtClean="0"/>
              <a:t>28/8/2021</a:t>
            </a:fld>
            <a:endParaRPr lang="en-SG"/>
          </a:p>
        </p:txBody>
      </p:sp>
      <p:sp>
        <p:nvSpPr>
          <p:cNvPr id="6" name="Footer Placeholder 5">
            <a:extLst>
              <a:ext uri="{FF2B5EF4-FFF2-40B4-BE49-F238E27FC236}">
                <a16:creationId xmlns:a16="http://schemas.microsoft.com/office/drawing/2014/main" id="{508AAAA7-9106-43B2-94B9-F04D9D67B80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801078-AFF5-4D23-A2B9-1BA0BA63F38B}"/>
              </a:ext>
            </a:extLst>
          </p:cNvPr>
          <p:cNvSpPr>
            <a:spLocks noGrp="1"/>
          </p:cNvSpPr>
          <p:nvPr>
            <p:ph type="sldNum" sz="quarter" idx="12"/>
          </p:nvPr>
        </p:nvSpPr>
        <p:spPr/>
        <p:txBody>
          <a:bodyPr/>
          <a:lstStyle/>
          <a:p>
            <a:fld id="{757E0DBB-593A-4B9D-849A-2F503940FB0D}" type="slidenum">
              <a:rPr lang="en-SG" smtClean="0"/>
              <a:t>‹#›</a:t>
            </a:fld>
            <a:endParaRPr lang="en-SG"/>
          </a:p>
        </p:txBody>
      </p:sp>
    </p:spTree>
    <p:extLst>
      <p:ext uri="{BB962C8B-B14F-4D97-AF65-F5344CB8AC3E}">
        <p14:creationId xmlns:p14="http://schemas.microsoft.com/office/powerpoint/2010/main" val="288412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8E01A-8864-43F1-BD4A-30ED9544C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E9A243F-8773-42D9-8DF3-CF2B7369D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6DF54A5-AC28-4B9D-A22D-3585F7333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732C4-B909-4EA3-8ACB-7273EDEE3539}" type="datetimeFigureOut">
              <a:rPr lang="en-SG" smtClean="0"/>
              <a:t>28/8/2021</a:t>
            </a:fld>
            <a:endParaRPr lang="en-SG"/>
          </a:p>
        </p:txBody>
      </p:sp>
      <p:sp>
        <p:nvSpPr>
          <p:cNvPr id="5" name="Footer Placeholder 4">
            <a:extLst>
              <a:ext uri="{FF2B5EF4-FFF2-40B4-BE49-F238E27FC236}">
                <a16:creationId xmlns:a16="http://schemas.microsoft.com/office/drawing/2014/main" id="{AC8FF81B-A468-4545-9075-17F6BACD1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AB4CB84-7D22-47ED-BF18-EA58505CF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0DBB-593A-4B9D-849A-2F503940FB0D}" type="slidenum">
              <a:rPr lang="en-SG" smtClean="0"/>
              <a:t>‹#›</a:t>
            </a:fld>
            <a:endParaRPr lang="en-SG"/>
          </a:p>
        </p:txBody>
      </p:sp>
    </p:spTree>
    <p:extLst>
      <p:ext uri="{BB962C8B-B14F-4D97-AF65-F5344CB8AC3E}">
        <p14:creationId xmlns:p14="http://schemas.microsoft.com/office/powerpoint/2010/main" val="7869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ACA9-1E86-4749-9E91-38259363D09D}"/>
              </a:ext>
            </a:extLst>
          </p:cNvPr>
          <p:cNvSpPr>
            <a:spLocks noGrp="1"/>
          </p:cNvSpPr>
          <p:nvPr>
            <p:ph type="ctrTitle"/>
          </p:nvPr>
        </p:nvSpPr>
        <p:spPr/>
        <p:txBody>
          <a:bodyPr/>
          <a:lstStyle/>
          <a:p>
            <a:r>
              <a:rPr lang="en-SG" dirty="0"/>
              <a:t>CS1231</a:t>
            </a:r>
          </a:p>
        </p:txBody>
      </p:sp>
      <p:sp>
        <p:nvSpPr>
          <p:cNvPr id="3" name="Subtitle 2">
            <a:extLst>
              <a:ext uri="{FF2B5EF4-FFF2-40B4-BE49-F238E27FC236}">
                <a16:creationId xmlns:a16="http://schemas.microsoft.com/office/drawing/2014/main" id="{CD1B7EE0-2BF5-4FD1-914F-303459FBC2E2}"/>
              </a:ext>
            </a:extLst>
          </p:cNvPr>
          <p:cNvSpPr>
            <a:spLocks noGrp="1"/>
          </p:cNvSpPr>
          <p:nvPr>
            <p:ph type="subTitle" idx="1"/>
          </p:nvPr>
        </p:nvSpPr>
        <p:spPr/>
        <p:txBody>
          <a:bodyPr/>
          <a:lstStyle/>
          <a:p>
            <a:r>
              <a:rPr lang="en-SG" dirty="0"/>
              <a:t>Tutorial 1</a:t>
            </a:r>
          </a:p>
        </p:txBody>
      </p:sp>
    </p:spTree>
    <p:extLst>
      <p:ext uri="{BB962C8B-B14F-4D97-AF65-F5344CB8AC3E}">
        <p14:creationId xmlns:p14="http://schemas.microsoft.com/office/powerpoint/2010/main" val="4218023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5DF1-2636-41CC-8AD3-7B941186F1F8}"/>
              </a:ext>
            </a:extLst>
          </p:cNvPr>
          <p:cNvSpPr>
            <a:spLocks noGrp="1"/>
          </p:cNvSpPr>
          <p:nvPr>
            <p:ph type="title"/>
          </p:nvPr>
        </p:nvSpPr>
        <p:spPr/>
        <p:txBody>
          <a:bodyPr/>
          <a:lstStyle/>
          <a:p>
            <a:r>
              <a:rPr lang="en-SG" dirty="0"/>
              <a:t>Question 1: A review of lectures</a:t>
            </a:r>
          </a:p>
        </p:txBody>
      </p:sp>
      <p:sp>
        <p:nvSpPr>
          <p:cNvPr id="3" name="Content Placeholder 2">
            <a:extLst>
              <a:ext uri="{FF2B5EF4-FFF2-40B4-BE49-F238E27FC236}">
                <a16:creationId xmlns:a16="http://schemas.microsoft.com/office/drawing/2014/main" id="{4B70AAE2-4ADC-4CA9-9C13-58CB84EBD424}"/>
              </a:ext>
            </a:extLst>
          </p:cNvPr>
          <p:cNvSpPr>
            <a:spLocks noGrp="1"/>
          </p:cNvSpPr>
          <p:nvPr>
            <p:ph idx="1"/>
          </p:nvPr>
        </p:nvSpPr>
        <p:spPr/>
        <p:txBody>
          <a:bodyPr/>
          <a:lstStyle/>
          <a:p>
            <a:r>
              <a:rPr lang="en-SG" dirty="0" err="1"/>
              <a:t>i</a:t>
            </a:r>
            <a:r>
              <a:rPr lang="en-SG" dirty="0"/>
              <a:t>. A statement or proposition is a sentence that is always true or false but not both. </a:t>
            </a:r>
          </a:p>
          <a:p>
            <a:endParaRPr lang="en-SG" dirty="0"/>
          </a:p>
          <a:p>
            <a:r>
              <a:rPr lang="en-SG" dirty="0"/>
              <a:t>ii.          Conjunction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92C494A-DC4B-4659-A5D5-5336EB0BFBB1}"/>
                  </a:ext>
                </a:extLst>
              </p:cNvPr>
              <p:cNvGraphicFramePr>
                <a:graphicFrameLocks noGrp="1"/>
              </p:cNvGraphicFramePr>
              <p:nvPr>
                <p:extLst>
                  <p:ext uri="{D42A27DB-BD31-4B8C-83A1-F6EECF244321}">
                    <p14:modId xmlns:p14="http://schemas.microsoft.com/office/powerpoint/2010/main" val="3305034044"/>
                  </p:ext>
                </p:extLst>
              </p:nvPr>
            </p:nvGraphicFramePr>
            <p:xfrm>
              <a:off x="2163975" y="3830511"/>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16795395"/>
                        </a:ext>
                      </a:extLst>
                    </a:gridCol>
                    <a:gridCol w="2032000">
                      <a:extLst>
                        <a:ext uri="{9D8B030D-6E8A-4147-A177-3AD203B41FA5}">
                          <a16:colId xmlns:a16="http://schemas.microsoft.com/office/drawing/2014/main" val="2950377016"/>
                        </a:ext>
                      </a:extLst>
                    </a:gridCol>
                    <a:gridCol w="2032000">
                      <a:extLst>
                        <a:ext uri="{9D8B030D-6E8A-4147-A177-3AD203B41FA5}">
                          <a16:colId xmlns:a16="http://schemas.microsoft.com/office/drawing/2014/main" val="4204741022"/>
                        </a:ext>
                      </a:extLst>
                    </a:gridCol>
                  </a:tblGrid>
                  <a:tr h="370840">
                    <a:tc>
                      <a:txBody>
                        <a:bodyPr/>
                        <a:lstStyle/>
                        <a:p>
                          <a:r>
                            <a:rPr lang="en-SG" dirty="0"/>
                            <a:t>p</a:t>
                          </a:r>
                        </a:p>
                      </a:txBody>
                      <a:tcPr/>
                    </a:tc>
                    <a:tc>
                      <a:txBody>
                        <a:bodyPr/>
                        <a:lstStyle/>
                        <a:p>
                          <a:r>
                            <a:rPr lang="en-SG" dirty="0"/>
                            <a:t>q</a:t>
                          </a:r>
                        </a:p>
                      </a:txBody>
                      <a:tcPr/>
                    </a:tc>
                    <a:tc>
                      <a:txBody>
                        <a:bodyPr/>
                        <a:lstStyle/>
                        <a:p>
                          <a:r>
                            <a:rPr lang="en-SG" dirty="0">
                              <a:ea typeface="Cambria Math" panose="02040503050406030204" pitchFamily="18" charset="0"/>
                            </a:rPr>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p>
                      </a:txBody>
                      <a:tcPr/>
                    </a:tc>
                    <a:extLst>
                      <a:ext uri="{0D108BD9-81ED-4DB2-BD59-A6C34878D82A}">
                        <a16:rowId xmlns:a16="http://schemas.microsoft.com/office/drawing/2014/main" val="236854672"/>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1148876311"/>
                      </a:ext>
                    </a:extLst>
                  </a:tr>
                  <a:tr h="370840">
                    <a:tc>
                      <a:txBody>
                        <a:bodyPr/>
                        <a:lstStyle/>
                        <a:p>
                          <a:r>
                            <a:rPr lang="en-SG" dirty="0"/>
                            <a:t>T</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575582189"/>
                      </a:ext>
                    </a:extLst>
                  </a:tr>
                  <a:tr h="370840">
                    <a:tc>
                      <a:txBody>
                        <a:bodyPr/>
                        <a:lstStyle/>
                        <a:p>
                          <a:r>
                            <a:rPr lang="en-SG" dirty="0"/>
                            <a:t>F</a:t>
                          </a:r>
                        </a:p>
                      </a:txBody>
                      <a:tcPr/>
                    </a:tc>
                    <a:tc>
                      <a:txBody>
                        <a:bodyPr/>
                        <a:lstStyle/>
                        <a:p>
                          <a:r>
                            <a:rPr lang="en-SG" dirty="0"/>
                            <a:t>T</a:t>
                          </a:r>
                        </a:p>
                      </a:txBody>
                      <a:tcPr/>
                    </a:tc>
                    <a:tc>
                      <a:txBody>
                        <a:bodyPr/>
                        <a:lstStyle/>
                        <a:p>
                          <a:r>
                            <a:rPr lang="en-SG" dirty="0"/>
                            <a:t>F</a:t>
                          </a:r>
                        </a:p>
                      </a:txBody>
                      <a:tcPr/>
                    </a:tc>
                    <a:extLst>
                      <a:ext uri="{0D108BD9-81ED-4DB2-BD59-A6C34878D82A}">
                        <a16:rowId xmlns:a16="http://schemas.microsoft.com/office/drawing/2014/main" val="841904390"/>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345655755"/>
                      </a:ext>
                    </a:extLst>
                  </a:tr>
                </a:tbl>
              </a:graphicData>
            </a:graphic>
          </p:graphicFrame>
        </mc:Choice>
        <mc:Fallback xmlns="">
          <p:graphicFrame>
            <p:nvGraphicFramePr>
              <p:cNvPr id="4" name="Table 4">
                <a:extLst>
                  <a:ext uri="{FF2B5EF4-FFF2-40B4-BE49-F238E27FC236}">
                    <a16:creationId xmlns:a16="http://schemas.microsoft.com/office/drawing/2014/main" id="{B92C494A-DC4B-4659-A5D5-5336EB0BFBB1}"/>
                  </a:ext>
                </a:extLst>
              </p:cNvPr>
              <p:cNvGraphicFramePr>
                <a:graphicFrameLocks noGrp="1"/>
              </p:cNvGraphicFramePr>
              <p:nvPr>
                <p:extLst>
                  <p:ext uri="{D42A27DB-BD31-4B8C-83A1-F6EECF244321}">
                    <p14:modId xmlns:p14="http://schemas.microsoft.com/office/powerpoint/2010/main" val="3305034044"/>
                  </p:ext>
                </p:extLst>
              </p:nvPr>
            </p:nvGraphicFramePr>
            <p:xfrm>
              <a:off x="2163975" y="3830511"/>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16795395"/>
                        </a:ext>
                      </a:extLst>
                    </a:gridCol>
                    <a:gridCol w="2032000">
                      <a:extLst>
                        <a:ext uri="{9D8B030D-6E8A-4147-A177-3AD203B41FA5}">
                          <a16:colId xmlns:a16="http://schemas.microsoft.com/office/drawing/2014/main" val="2950377016"/>
                        </a:ext>
                      </a:extLst>
                    </a:gridCol>
                    <a:gridCol w="2032000">
                      <a:extLst>
                        <a:ext uri="{9D8B030D-6E8A-4147-A177-3AD203B41FA5}">
                          <a16:colId xmlns:a16="http://schemas.microsoft.com/office/drawing/2014/main" val="4204741022"/>
                        </a:ext>
                      </a:extLst>
                    </a:gridCol>
                  </a:tblGrid>
                  <a:tr h="370840">
                    <a:tc>
                      <a:txBody>
                        <a:bodyPr/>
                        <a:lstStyle/>
                        <a:p>
                          <a:r>
                            <a:rPr lang="en-SG" dirty="0"/>
                            <a:t>p</a:t>
                          </a:r>
                        </a:p>
                      </a:txBody>
                      <a:tcPr/>
                    </a:tc>
                    <a:tc>
                      <a:txBody>
                        <a:bodyPr/>
                        <a:lstStyle/>
                        <a:p>
                          <a:r>
                            <a:rPr lang="en-SG" dirty="0"/>
                            <a:t>q</a:t>
                          </a:r>
                        </a:p>
                      </a:txBody>
                      <a:tcPr/>
                    </a:tc>
                    <a:tc>
                      <a:txBody>
                        <a:bodyPr/>
                        <a:lstStyle/>
                        <a:p>
                          <a:endParaRPr lang="en-US"/>
                        </a:p>
                      </a:txBody>
                      <a:tcPr>
                        <a:blipFill>
                          <a:blip r:embed="rId2"/>
                          <a:stretch>
                            <a:fillRect l="-200000" t="-8197" r="-1497" b="-424590"/>
                          </a:stretch>
                        </a:blipFill>
                      </a:tcPr>
                    </a:tc>
                    <a:extLst>
                      <a:ext uri="{0D108BD9-81ED-4DB2-BD59-A6C34878D82A}">
                        <a16:rowId xmlns:a16="http://schemas.microsoft.com/office/drawing/2014/main" val="236854672"/>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1148876311"/>
                      </a:ext>
                    </a:extLst>
                  </a:tr>
                  <a:tr h="370840">
                    <a:tc>
                      <a:txBody>
                        <a:bodyPr/>
                        <a:lstStyle/>
                        <a:p>
                          <a:r>
                            <a:rPr lang="en-SG" dirty="0"/>
                            <a:t>T</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575582189"/>
                      </a:ext>
                    </a:extLst>
                  </a:tr>
                  <a:tr h="370840">
                    <a:tc>
                      <a:txBody>
                        <a:bodyPr/>
                        <a:lstStyle/>
                        <a:p>
                          <a:r>
                            <a:rPr lang="en-SG" dirty="0"/>
                            <a:t>F</a:t>
                          </a:r>
                        </a:p>
                      </a:txBody>
                      <a:tcPr/>
                    </a:tc>
                    <a:tc>
                      <a:txBody>
                        <a:bodyPr/>
                        <a:lstStyle/>
                        <a:p>
                          <a:r>
                            <a:rPr lang="en-SG" dirty="0"/>
                            <a:t>T</a:t>
                          </a:r>
                        </a:p>
                      </a:txBody>
                      <a:tcPr/>
                    </a:tc>
                    <a:tc>
                      <a:txBody>
                        <a:bodyPr/>
                        <a:lstStyle/>
                        <a:p>
                          <a:r>
                            <a:rPr lang="en-SG" dirty="0"/>
                            <a:t>F</a:t>
                          </a:r>
                        </a:p>
                      </a:txBody>
                      <a:tcPr/>
                    </a:tc>
                    <a:extLst>
                      <a:ext uri="{0D108BD9-81ED-4DB2-BD59-A6C34878D82A}">
                        <a16:rowId xmlns:a16="http://schemas.microsoft.com/office/drawing/2014/main" val="841904390"/>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345655755"/>
                      </a:ext>
                    </a:extLst>
                  </a:tr>
                </a:tbl>
              </a:graphicData>
            </a:graphic>
          </p:graphicFrame>
        </mc:Fallback>
      </mc:AlternateContent>
    </p:spTree>
    <p:extLst>
      <p:ext uri="{BB962C8B-B14F-4D97-AF65-F5344CB8AC3E}">
        <p14:creationId xmlns:p14="http://schemas.microsoft.com/office/powerpoint/2010/main" val="2888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61F8-2F12-4607-8AB6-8C36B44F0CB4}"/>
              </a:ext>
            </a:extLst>
          </p:cNvPr>
          <p:cNvSpPr>
            <a:spLocks noGrp="1"/>
          </p:cNvSpPr>
          <p:nvPr>
            <p:ph type="title"/>
          </p:nvPr>
        </p:nvSpPr>
        <p:spPr/>
        <p:txBody>
          <a:bodyPr/>
          <a:lstStyle/>
          <a:p>
            <a:r>
              <a:rPr lang="en-SG" dirty="0"/>
              <a:t>Question 1: A review of lectures </a:t>
            </a:r>
          </a:p>
        </p:txBody>
      </p:sp>
      <p:sp>
        <p:nvSpPr>
          <p:cNvPr id="3" name="Content Placeholder 2">
            <a:extLst>
              <a:ext uri="{FF2B5EF4-FFF2-40B4-BE49-F238E27FC236}">
                <a16:creationId xmlns:a16="http://schemas.microsoft.com/office/drawing/2014/main" id="{AA23756F-C948-403F-9E6E-DF17DBBFB7EC}"/>
              </a:ext>
            </a:extLst>
          </p:cNvPr>
          <p:cNvSpPr>
            <a:spLocks noGrp="1"/>
          </p:cNvSpPr>
          <p:nvPr>
            <p:ph idx="1"/>
          </p:nvPr>
        </p:nvSpPr>
        <p:spPr/>
        <p:txBody>
          <a:bodyPr/>
          <a:lstStyle/>
          <a:p>
            <a:pPr marL="0" indent="0" algn="l" rtl="0" eaLnBrk="1" fontAlgn="t" latinLnBrk="0" hangingPunct="1">
              <a:spcBef>
                <a:spcPts val="0"/>
              </a:spcBef>
              <a:spcAft>
                <a:spcPts val="0"/>
              </a:spcAft>
              <a:buNone/>
            </a:pPr>
            <a:r>
              <a:rPr lang="en-SG" sz="1800" b="1" dirty="0">
                <a:latin typeface="Calibri" panose="020F0502020204030204" pitchFamily="34" charset="0"/>
              </a:rPr>
              <a:t>                     Disjunction</a:t>
            </a:r>
          </a:p>
          <a:p>
            <a:pPr marL="0" indent="0" algn="l" rtl="0" eaLnBrk="1" fontAlgn="t" latinLnBrk="0" hangingPunct="1">
              <a:spcBef>
                <a:spcPts val="0"/>
              </a:spcBef>
              <a:spcAft>
                <a:spcPts val="0"/>
              </a:spcAft>
              <a:buNone/>
            </a:pPr>
            <a:endParaRPr lang="en-SG" sz="1800" b="1" i="0" u="none" strike="noStrike" dirty="0">
              <a:effectLst/>
              <a:latin typeface="Calibri" panose="020F0502020204030204" pitchFamily="34" charset="0"/>
            </a:endParaRPr>
          </a:p>
          <a:p>
            <a:pPr marL="0" indent="0" algn="l" rtl="0" eaLnBrk="1" fontAlgn="t" latinLnBrk="0" hangingPunct="1">
              <a:spcBef>
                <a:spcPts val="0"/>
              </a:spcBef>
              <a:spcAft>
                <a:spcPts val="0"/>
              </a:spcAft>
              <a:buNone/>
            </a:pPr>
            <a:endParaRPr lang="en-SG" sz="1800" b="1" dirty="0">
              <a:latin typeface="Calibri" panose="020F0502020204030204" pitchFamily="34" charset="0"/>
            </a:endParaRPr>
          </a:p>
          <a:p>
            <a:pPr marL="0" indent="0" algn="l" rtl="0" eaLnBrk="1" fontAlgn="t" latinLnBrk="0" hangingPunct="1">
              <a:spcBef>
                <a:spcPts val="0"/>
              </a:spcBef>
              <a:spcAft>
                <a:spcPts val="0"/>
              </a:spcAft>
              <a:buNone/>
            </a:pPr>
            <a:endParaRPr lang="en-SG" sz="1800" b="1" i="0" u="none" strike="noStrike" dirty="0">
              <a:effectLst/>
              <a:latin typeface="Calibri" panose="020F0502020204030204" pitchFamily="34" charset="0"/>
            </a:endParaRPr>
          </a:p>
          <a:p>
            <a:pPr marL="0" indent="0" algn="l" rtl="0" eaLnBrk="1" fontAlgn="t" latinLnBrk="0" hangingPunct="1">
              <a:spcBef>
                <a:spcPts val="0"/>
              </a:spcBef>
              <a:spcAft>
                <a:spcPts val="0"/>
              </a:spcAft>
              <a:buNone/>
            </a:pPr>
            <a:endParaRPr lang="en-SG" sz="1800" b="1" dirty="0">
              <a:latin typeface="Calibri" panose="020F0502020204030204" pitchFamily="34" charset="0"/>
            </a:endParaRPr>
          </a:p>
          <a:p>
            <a:pPr marL="0" indent="0" algn="l" rtl="0" eaLnBrk="1" fontAlgn="t" latinLnBrk="0" hangingPunct="1">
              <a:spcBef>
                <a:spcPts val="0"/>
              </a:spcBef>
              <a:spcAft>
                <a:spcPts val="0"/>
              </a:spcAft>
              <a:buNone/>
            </a:pPr>
            <a:endParaRPr lang="en-SG" sz="1800" b="1" i="0" u="none" strike="noStrike" dirty="0">
              <a:effectLst/>
              <a:latin typeface="Calibri" panose="020F0502020204030204" pitchFamily="34" charset="0"/>
            </a:endParaRPr>
          </a:p>
          <a:p>
            <a:pPr marL="0" indent="0" algn="l" rtl="0" eaLnBrk="1" fontAlgn="t" latinLnBrk="0" hangingPunct="1">
              <a:spcBef>
                <a:spcPts val="0"/>
              </a:spcBef>
              <a:spcAft>
                <a:spcPts val="0"/>
              </a:spcAft>
              <a:buNone/>
            </a:pPr>
            <a:endParaRPr lang="en-SG" sz="1800" b="1" dirty="0">
              <a:latin typeface="Calibri" panose="020F0502020204030204" pitchFamily="34" charset="0"/>
            </a:endParaRPr>
          </a:p>
          <a:p>
            <a:pPr marL="0" indent="0" algn="l" rtl="0" eaLnBrk="1" fontAlgn="t" latinLnBrk="0" hangingPunct="1">
              <a:spcBef>
                <a:spcPts val="0"/>
              </a:spcBef>
              <a:spcAft>
                <a:spcPts val="0"/>
              </a:spcAft>
              <a:buNone/>
            </a:pPr>
            <a:endParaRPr lang="en-SG" sz="1800" b="1" i="0" u="none" strike="noStrike" dirty="0">
              <a:effectLst/>
              <a:latin typeface="Calibri" panose="020F0502020204030204" pitchFamily="34" charset="0"/>
            </a:endParaRPr>
          </a:p>
          <a:p>
            <a:pPr marL="0" indent="0" algn="l" rtl="0" eaLnBrk="1" fontAlgn="t" latinLnBrk="0" hangingPunct="1">
              <a:spcBef>
                <a:spcPts val="0"/>
              </a:spcBef>
              <a:spcAft>
                <a:spcPts val="0"/>
              </a:spcAft>
              <a:buNone/>
            </a:pPr>
            <a:endParaRPr lang="en-SG" sz="1800" b="1" dirty="0">
              <a:latin typeface="Calibri" panose="020F0502020204030204" pitchFamily="34" charset="0"/>
            </a:endParaRPr>
          </a:p>
          <a:p>
            <a:pPr marL="0" indent="0" algn="l" rtl="0" eaLnBrk="1" fontAlgn="t" latinLnBrk="0" hangingPunct="1">
              <a:spcBef>
                <a:spcPts val="0"/>
              </a:spcBef>
              <a:spcAft>
                <a:spcPts val="0"/>
              </a:spcAft>
              <a:buNone/>
            </a:pPr>
            <a:endParaRPr lang="en-SG" sz="1800" b="1" i="0" u="none" strike="noStrike" dirty="0">
              <a:effectLst/>
              <a:latin typeface="Calibri" panose="020F0502020204030204" pitchFamily="34" charset="0"/>
            </a:endParaRPr>
          </a:p>
          <a:p>
            <a:pPr marL="0" indent="0" algn="l" rtl="0" eaLnBrk="1" fontAlgn="t" latinLnBrk="0" hangingPunct="1">
              <a:spcBef>
                <a:spcPts val="0"/>
              </a:spcBef>
              <a:spcAft>
                <a:spcPts val="0"/>
              </a:spcAft>
              <a:buNone/>
            </a:pPr>
            <a:endParaRPr lang="en-SG" sz="1800" b="1" dirty="0">
              <a:latin typeface="Calibri" panose="020F0502020204030204" pitchFamily="34" charset="0"/>
            </a:endParaRPr>
          </a:p>
          <a:p>
            <a:pPr marL="0" indent="0" algn="l" rtl="0" eaLnBrk="1" fontAlgn="t" latinLnBrk="0" hangingPunct="1">
              <a:spcBef>
                <a:spcPts val="0"/>
              </a:spcBef>
              <a:spcAft>
                <a:spcPts val="0"/>
              </a:spcAft>
              <a:buNone/>
            </a:pPr>
            <a:r>
              <a:rPr lang="en-SG" sz="1800" b="1" i="0" u="none" strike="noStrike" dirty="0">
                <a:effectLst/>
                <a:latin typeface="Calibri" panose="020F0502020204030204" pitchFamily="34" charset="0"/>
              </a:rPr>
              <a:t>                     Negation</a:t>
            </a:r>
          </a:p>
          <a:p>
            <a:pPr marL="0" indent="0" algn="l" rtl="0" eaLnBrk="1" fontAlgn="t" latinLnBrk="0" hangingPunct="1">
              <a:spcBef>
                <a:spcPts val="0"/>
              </a:spcBef>
              <a:spcAft>
                <a:spcPts val="0"/>
              </a:spcAft>
              <a:buNone/>
            </a:pPr>
            <a:endParaRPr lang="en-SG" sz="1800" b="0" i="0" u="none" strike="noStrike" dirty="0">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52B0100-93A5-423A-ADE0-7B290A7581BF}"/>
                  </a:ext>
                </a:extLst>
              </p:cNvPr>
              <p:cNvGraphicFramePr>
                <a:graphicFrameLocks noGrp="1"/>
              </p:cNvGraphicFramePr>
              <p:nvPr>
                <p:extLst>
                  <p:ext uri="{D42A27DB-BD31-4B8C-83A1-F6EECF244321}">
                    <p14:modId xmlns:p14="http://schemas.microsoft.com/office/powerpoint/2010/main" val="2167928756"/>
                  </p:ext>
                </p:extLst>
              </p:nvPr>
            </p:nvGraphicFramePr>
            <p:xfrm>
              <a:off x="2032000" y="2534863"/>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69981783"/>
                        </a:ext>
                      </a:extLst>
                    </a:gridCol>
                    <a:gridCol w="2709333">
                      <a:extLst>
                        <a:ext uri="{9D8B030D-6E8A-4147-A177-3AD203B41FA5}">
                          <a16:colId xmlns:a16="http://schemas.microsoft.com/office/drawing/2014/main" val="2470250984"/>
                        </a:ext>
                      </a:extLst>
                    </a:gridCol>
                    <a:gridCol w="2709333">
                      <a:extLst>
                        <a:ext uri="{9D8B030D-6E8A-4147-A177-3AD203B41FA5}">
                          <a16:colId xmlns:a16="http://schemas.microsoft.com/office/drawing/2014/main" val="4092938451"/>
                        </a:ext>
                      </a:extLst>
                    </a:gridCol>
                  </a:tblGrid>
                  <a:tr h="0">
                    <a:tc>
                      <a:txBody>
                        <a:bodyPr/>
                        <a:lstStyle/>
                        <a:p>
                          <a:r>
                            <a:rPr lang="en-SG" dirty="0"/>
                            <a:t>p</a:t>
                          </a:r>
                        </a:p>
                      </a:txBody>
                      <a:tcPr/>
                    </a:tc>
                    <a:tc>
                      <a:txBody>
                        <a:bodyPr/>
                        <a:lstStyle/>
                        <a:p>
                          <a:r>
                            <a:rPr lang="en-SG" dirty="0"/>
                            <a:t>q</a:t>
                          </a:r>
                        </a:p>
                      </a:txBody>
                      <a:tcPr/>
                    </a:tc>
                    <a:tc>
                      <a:txBody>
                        <a:bodyPr/>
                        <a:lstStyle/>
                        <a:p>
                          <a:r>
                            <a:rPr lang="en-SG" dirty="0">
                              <a:ea typeface="Cambria Math" panose="02040503050406030204" pitchFamily="18" charset="0"/>
                            </a:rPr>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p>
                      </a:txBody>
                      <a:tcPr/>
                    </a:tc>
                    <a:extLst>
                      <a:ext uri="{0D108BD9-81ED-4DB2-BD59-A6C34878D82A}">
                        <a16:rowId xmlns:a16="http://schemas.microsoft.com/office/drawing/2014/main" val="1881505462"/>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1925617639"/>
                      </a:ext>
                    </a:extLst>
                  </a:tr>
                  <a:tr h="370840">
                    <a:tc>
                      <a:txBody>
                        <a:bodyPr/>
                        <a:lstStyle/>
                        <a:p>
                          <a:r>
                            <a:rPr lang="en-SG" dirty="0"/>
                            <a:t>T</a:t>
                          </a:r>
                        </a:p>
                      </a:txBody>
                      <a:tcPr/>
                    </a:tc>
                    <a:tc>
                      <a:txBody>
                        <a:bodyPr/>
                        <a:lstStyle/>
                        <a:p>
                          <a:r>
                            <a:rPr lang="en-SG" dirty="0"/>
                            <a:t>F</a:t>
                          </a:r>
                        </a:p>
                      </a:txBody>
                      <a:tcPr/>
                    </a:tc>
                    <a:tc>
                      <a:txBody>
                        <a:bodyPr/>
                        <a:lstStyle/>
                        <a:p>
                          <a:r>
                            <a:rPr lang="en-SG" dirty="0"/>
                            <a:t>T</a:t>
                          </a:r>
                        </a:p>
                      </a:txBody>
                      <a:tcPr/>
                    </a:tc>
                    <a:extLst>
                      <a:ext uri="{0D108BD9-81ED-4DB2-BD59-A6C34878D82A}">
                        <a16:rowId xmlns:a16="http://schemas.microsoft.com/office/drawing/2014/main" val="939928668"/>
                      </a:ext>
                    </a:extLst>
                  </a:tr>
                  <a:tr h="370840">
                    <a:tc>
                      <a:txBody>
                        <a:bodyPr/>
                        <a:lstStyle/>
                        <a:p>
                          <a:r>
                            <a:rPr lang="en-SG" dirty="0"/>
                            <a:t>F</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690546851"/>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016259005"/>
                      </a:ext>
                    </a:extLst>
                  </a:tr>
                </a:tbl>
              </a:graphicData>
            </a:graphic>
          </p:graphicFrame>
        </mc:Choice>
        <mc:Fallback xmlns="">
          <p:graphicFrame>
            <p:nvGraphicFramePr>
              <p:cNvPr id="4" name="Table 4">
                <a:extLst>
                  <a:ext uri="{FF2B5EF4-FFF2-40B4-BE49-F238E27FC236}">
                    <a16:creationId xmlns:a16="http://schemas.microsoft.com/office/drawing/2014/main" id="{552B0100-93A5-423A-ADE0-7B290A7581BF}"/>
                  </a:ext>
                </a:extLst>
              </p:cNvPr>
              <p:cNvGraphicFramePr>
                <a:graphicFrameLocks noGrp="1"/>
              </p:cNvGraphicFramePr>
              <p:nvPr>
                <p:extLst>
                  <p:ext uri="{D42A27DB-BD31-4B8C-83A1-F6EECF244321}">
                    <p14:modId xmlns:p14="http://schemas.microsoft.com/office/powerpoint/2010/main" val="2167928756"/>
                  </p:ext>
                </p:extLst>
              </p:nvPr>
            </p:nvGraphicFramePr>
            <p:xfrm>
              <a:off x="2032000" y="2534863"/>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69981783"/>
                        </a:ext>
                      </a:extLst>
                    </a:gridCol>
                    <a:gridCol w="2709333">
                      <a:extLst>
                        <a:ext uri="{9D8B030D-6E8A-4147-A177-3AD203B41FA5}">
                          <a16:colId xmlns:a16="http://schemas.microsoft.com/office/drawing/2014/main" val="2470250984"/>
                        </a:ext>
                      </a:extLst>
                    </a:gridCol>
                    <a:gridCol w="2709333">
                      <a:extLst>
                        <a:ext uri="{9D8B030D-6E8A-4147-A177-3AD203B41FA5}">
                          <a16:colId xmlns:a16="http://schemas.microsoft.com/office/drawing/2014/main" val="4092938451"/>
                        </a:ext>
                      </a:extLst>
                    </a:gridCol>
                  </a:tblGrid>
                  <a:tr h="365760">
                    <a:tc>
                      <a:txBody>
                        <a:bodyPr/>
                        <a:lstStyle/>
                        <a:p>
                          <a:r>
                            <a:rPr lang="en-SG" dirty="0"/>
                            <a:t>p</a:t>
                          </a:r>
                        </a:p>
                      </a:txBody>
                      <a:tcPr/>
                    </a:tc>
                    <a:tc>
                      <a:txBody>
                        <a:bodyPr/>
                        <a:lstStyle/>
                        <a:p>
                          <a:r>
                            <a:rPr lang="en-SG" dirty="0"/>
                            <a:t>q</a:t>
                          </a:r>
                        </a:p>
                      </a:txBody>
                      <a:tcPr/>
                    </a:tc>
                    <a:tc>
                      <a:txBody>
                        <a:bodyPr/>
                        <a:lstStyle/>
                        <a:p>
                          <a:endParaRPr lang="en-US"/>
                        </a:p>
                      </a:txBody>
                      <a:tcPr>
                        <a:blipFill>
                          <a:blip r:embed="rId2"/>
                          <a:stretch>
                            <a:fillRect l="-200000" t="-8333" r="-899" b="-431667"/>
                          </a:stretch>
                        </a:blipFill>
                      </a:tcPr>
                    </a:tc>
                    <a:extLst>
                      <a:ext uri="{0D108BD9-81ED-4DB2-BD59-A6C34878D82A}">
                        <a16:rowId xmlns:a16="http://schemas.microsoft.com/office/drawing/2014/main" val="1881505462"/>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1925617639"/>
                      </a:ext>
                    </a:extLst>
                  </a:tr>
                  <a:tr h="370840">
                    <a:tc>
                      <a:txBody>
                        <a:bodyPr/>
                        <a:lstStyle/>
                        <a:p>
                          <a:r>
                            <a:rPr lang="en-SG" dirty="0"/>
                            <a:t>T</a:t>
                          </a:r>
                        </a:p>
                      </a:txBody>
                      <a:tcPr/>
                    </a:tc>
                    <a:tc>
                      <a:txBody>
                        <a:bodyPr/>
                        <a:lstStyle/>
                        <a:p>
                          <a:r>
                            <a:rPr lang="en-SG" dirty="0"/>
                            <a:t>F</a:t>
                          </a:r>
                        </a:p>
                      </a:txBody>
                      <a:tcPr/>
                    </a:tc>
                    <a:tc>
                      <a:txBody>
                        <a:bodyPr/>
                        <a:lstStyle/>
                        <a:p>
                          <a:r>
                            <a:rPr lang="en-SG" dirty="0"/>
                            <a:t>T</a:t>
                          </a:r>
                        </a:p>
                      </a:txBody>
                      <a:tcPr/>
                    </a:tc>
                    <a:extLst>
                      <a:ext uri="{0D108BD9-81ED-4DB2-BD59-A6C34878D82A}">
                        <a16:rowId xmlns:a16="http://schemas.microsoft.com/office/drawing/2014/main" val="939928668"/>
                      </a:ext>
                    </a:extLst>
                  </a:tr>
                  <a:tr h="370840">
                    <a:tc>
                      <a:txBody>
                        <a:bodyPr/>
                        <a:lstStyle/>
                        <a:p>
                          <a:r>
                            <a:rPr lang="en-SG" dirty="0"/>
                            <a:t>F</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690546851"/>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016259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8AE246A2-6434-4478-972F-B1F4847C217D}"/>
                  </a:ext>
                </a:extLst>
              </p:cNvPr>
              <p:cNvGraphicFramePr>
                <a:graphicFrameLocks noGrp="1"/>
              </p:cNvGraphicFramePr>
              <p:nvPr>
                <p:extLst>
                  <p:ext uri="{D42A27DB-BD31-4B8C-83A1-F6EECF244321}">
                    <p14:modId xmlns:p14="http://schemas.microsoft.com/office/powerpoint/2010/main" val="3172914591"/>
                  </p:ext>
                </p:extLst>
              </p:nvPr>
            </p:nvGraphicFramePr>
            <p:xfrm>
              <a:off x="2032000" y="486746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16766915"/>
                        </a:ext>
                      </a:extLst>
                    </a:gridCol>
                    <a:gridCol w="4064000">
                      <a:extLst>
                        <a:ext uri="{9D8B030D-6E8A-4147-A177-3AD203B41FA5}">
                          <a16:colId xmlns:a16="http://schemas.microsoft.com/office/drawing/2014/main" val="2242387514"/>
                        </a:ext>
                      </a:extLst>
                    </a:gridCol>
                  </a:tblGrid>
                  <a:tr h="370840">
                    <a:tc>
                      <a:txBody>
                        <a:bodyPr/>
                        <a:lstStyle/>
                        <a:p>
                          <a:r>
                            <a:rPr lang="en-SG" dirty="0"/>
                            <a:t>p</a:t>
                          </a:r>
                        </a:p>
                      </a:txBody>
                      <a:tcPr/>
                    </a:tc>
                    <a:tc>
                      <a:txBody>
                        <a:bodyPr/>
                        <a:lstStyle/>
                        <a:p>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p</a:t>
                          </a:r>
                        </a:p>
                      </a:txBody>
                      <a:tcPr/>
                    </a:tc>
                    <a:extLst>
                      <a:ext uri="{0D108BD9-81ED-4DB2-BD59-A6C34878D82A}">
                        <a16:rowId xmlns:a16="http://schemas.microsoft.com/office/drawing/2014/main" val="3480409647"/>
                      </a:ext>
                    </a:extLst>
                  </a:tr>
                  <a:tr h="370840">
                    <a:tc>
                      <a:txBody>
                        <a:bodyPr/>
                        <a:lstStyle/>
                        <a:p>
                          <a:r>
                            <a:rPr lang="en-SG" dirty="0"/>
                            <a:t>T</a:t>
                          </a:r>
                        </a:p>
                      </a:txBody>
                      <a:tcPr/>
                    </a:tc>
                    <a:tc>
                      <a:txBody>
                        <a:bodyPr/>
                        <a:lstStyle/>
                        <a:p>
                          <a:r>
                            <a:rPr lang="en-SG" dirty="0"/>
                            <a:t>F</a:t>
                          </a:r>
                        </a:p>
                      </a:txBody>
                      <a:tcPr/>
                    </a:tc>
                    <a:extLst>
                      <a:ext uri="{0D108BD9-81ED-4DB2-BD59-A6C34878D82A}">
                        <a16:rowId xmlns:a16="http://schemas.microsoft.com/office/drawing/2014/main" val="4076509494"/>
                      </a:ext>
                    </a:extLst>
                  </a:tr>
                  <a:tr h="370840">
                    <a:tc>
                      <a:txBody>
                        <a:bodyPr/>
                        <a:lstStyle/>
                        <a:p>
                          <a:r>
                            <a:rPr lang="en-SG" dirty="0"/>
                            <a:t>F</a:t>
                          </a:r>
                        </a:p>
                      </a:txBody>
                      <a:tcPr/>
                    </a:tc>
                    <a:tc>
                      <a:txBody>
                        <a:bodyPr/>
                        <a:lstStyle/>
                        <a:p>
                          <a:r>
                            <a:rPr lang="en-SG" dirty="0"/>
                            <a:t>T</a:t>
                          </a:r>
                        </a:p>
                      </a:txBody>
                      <a:tcPr/>
                    </a:tc>
                    <a:extLst>
                      <a:ext uri="{0D108BD9-81ED-4DB2-BD59-A6C34878D82A}">
                        <a16:rowId xmlns:a16="http://schemas.microsoft.com/office/drawing/2014/main" val="3565156338"/>
                      </a:ext>
                    </a:extLst>
                  </a:tr>
                </a:tbl>
              </a:graphicData>
            </a:graphic>
          </p:graphicFrame>
        </mc:Choice>
        <mc:Fallback xmlns="">
          <p:graphicFrame>
            <p:nvGraphicFramePr>
              <p:cNvPr id="5" name="Table 5">
                <a:extLst>
                  <a:ext uri="{FF2B5EF4-FFF2-40B4-BE49-F238E27FC236}">
                    <a16:creationId xmlns:a16="http://schemas.microsoft.com/office/drawing/2014/main" id="{8AE246A2-6434-4478-972F-B1F4847C217D}"/>
                  </a:ext>
                </a:extLst>
              </p:cNvPr>
              <p:cNvGraphicFramePr>
                <a:graphicFrameLocks noGrp="1"/>
              </p:cNvGraphicFramePr>
              <p:nvPr>
                <p:extLst>
                  <p:ext uri="{D42A27DB-BD31-4B8C-83A1-F6EECF244321}">
                    <p14:modId xmlns:p14="http://schemas.microsoft.com/office/powerpoint/2010/main" val="3172914591"/>
                  </p:ext>
                </p:extLst>
              </p:nvPr>
            </p:nvGraphicFramePr>
            <p:xfrm>
              <a:off x="2032000" y="486746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16766915"/>
                        </a:ext>
                      </a:extLst>
                    </a:gridCol>
                    <a:gridCol w="4064000">
                      <a:extLst>
                        <a:ext uri="{9D8B030D-6E8A-4147-A177-3AD203B41FA5}">
                          <a16:colId xmlns:a16="http://schemas.microsoft.com/office/drawing/2014/main" val="2242387514"/>
                        </a:ext>
                      </a:extLst>
                    </a:gridCol>
                  </a:tblGrid>
                  <a:tr h="370840">
                    <a:tc>
                      <a:txBody>
                        <a:bodyPr/>
                        <a:lstStyle/>
                        <a:p>
                          <a:r>
                            <a:rPr lang="en-SG" dirty="0"/>
                            <a:t>p</a:t>
                          </a:r>
                        </a:p>
                      </a:txBody>
                      <a:tcPr/>
                    </a:tc>
                    <a:tc>
                      <a:txBody>
                        <a:bodyPr/>
                        <a:lstStyle/>
                        <a:p>
                          <a:endParaRPr lang="en-US"/>
                        </a:p>
                      </a:txBody>
                      <a:tcPr>
                        <a:blipFill>
                          <a:blip r:embed="rId3"/>
                          <a:stretch>
                            <a:fillRect l="-100150" t="-8197" r="-600" b="-224590"/>
                          </a:stretch>
                        </a:blipFill>
                      </a:tcPr>
                    </a:tc>
                    <a:extLst>
                      <a:ext uri="{0D108BD9-81ED-4DB2-BD59-A6C34878D82A}">
                        <a16:rowId xmlns:a16="http://schemas.microsoft.com/office/drawing/2014/main" val="3480409647"/>
                      </a:ext>
                    </a:extLst>
                  </a:tr>
                  <a:tr h="370840">
                    <a:tc>
                      <a:txBody>
                        <a:bodyPr/>
                        <a:lstStyle/>
                        <a:p>
                          <a:r>
                            <a:rPr lang="en-SG" dirty="0"/>
                            <a:t>T</a:t>
                          </a:r>
                        </a:p>
                      </a:txBody>
                      <a:tcPr/>
                    </a:tc>
                    <a:tc>
                      <a:txBody>
                        <a:bodyPr/>
                        <a:lstStyle/>
                        <a:p>
                          <a:r>
                            <a:rPr lang="en-SG" dirty="0"/>
                            <a:t>F</a:t>
                          </a:r>
                        </a:p>
                      </a:txBody>
                      <a:tcPr/>
                    </a:tc>
                    <a:extLst>
                      <a:ext uri="{0D108BD9-81ED-4DB2-BD59-A6C34878D82A}">
                        <a16:rowId xmlns:a16="http://schemas.microsoft.com/office/drawing/2014/main" val="4076509494"/>
                      </a:ext>
                    </a:extLst>
                  </a:tr>
                  <a:tr h="370840">
                    <a:tc>
                      <a:txBody>
                        <a:bodyPr/>
                        <a:lstStyle/>
                        <a:p>
                          <a:r>
                            <a:rPr lang="en-SG" dirty="0"/>
                            <a:t>F</a:t>
                          </a:r>
                        </a:p>
                      </a:txBody>
                      <a:tcPr/>
                    </a:tc>
                    <a:tc>
                      <a:txBody>
                        <a:bodyPr/>
                        <a:lstStyle/>
                        <a:p>
                          <a:r>
                            <a:rPr lang="en-SG" dirty="0"/>
                            <a:t>T</a:t>
                          </a:r>
                        </a:p>
                      </a:txBody>
                      <a:tcPr/>
                    </a:tc>
                    <a:extLst>
                      <a:ext uri="{0D108BD9-81ED-4DB2-BD59-A6C34878D82A}">
                        <a16:rowId xmlns:a16="http://schemas.microsoft.com/office/drawing/2014/main" val="3565156338"/>
                      </a:ext>
                    </a:extLst>
                  </a:tr>
                </a:tbl>
              </a:graphicData>
            </a:graphic>
          </p:graphicFrame>
        </mc:Fallback>
      </mc:AlternateContent>
    </p:spTree>
    <p:extLst>
      <p:ext uri="{BB962C8B-B14F-4D97-AF65-F5344CB8AC3E}">
        <p14:creationId xmlns:p14="http://schemas.microsoft.com/office/powerpoint/2010/main" val="355339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2A55-BBDE-45BB-AAC2-5B733565B59D}"/>
              </a:ext>
            </a:extLst>
          </p:cNvPr>
          <p:cNvSpPr>
            <a:spLocks noGrp="1"/>
          </p:cNvSpPr>
          <p:nvPr>
            <p:ph type="title"/>
          </p:nvPr>
        </p:nvSpPr>
        <p:spPr/>
        <p:txBody>
          <a:bodyPr/>
          <a:lstStyle/>
          <a:p>
            <a:r>
              <a:rPr lang="en-SG" dirty="0"/>
              <a:t>Sheet 1: Question 1</a:t>
            </a:r>
          </a:p>
        </p:txBody>
      </p:sp>
      <p:sp>
        <p:nvSpPr>
          <p:cNvPr id="3" name="Content Placeholder 2">
            <a:extLst>
              <a:ext uri="{FF2B5EF4-FFF2-40B4-BE49-F238E27FC236}">
                <a16:creationId xmlns:a16="http://schemas.microsoft.com/office/drawing/2014/main" id="{F8F5CCB2-C076-4023-8E55-0F56595595BA}"/>
              </a:ext>
            </a:extLst>
          </p:cNvPr>
          <p:cNvSpPr>
            <a:spLocks noGrp="1"/>
          </p:cNvSpPr>
          <p:nvPr>
            <p:ph idx="1"/>
          </p:nvPr>
        </p:nvSpPr>
        <p:spPr/>
        <p:txBody>
          <a:bodyPr/>
          <a:lstStyle/>
          <a:p>
            <a:r>
              <a:rPr lang="en-SG" dirty="0"/>
              <a:t>A warm-up. </a:t>
            </a:r>
          </a:p>
        </p:txBody>
      </p:sp>
      <p:sp>
        <p:nvSpPr>
          <p:cNvPr id="5" name="TextBox 4">
            <a:extLst>
              <a:ext uri="{FF2B5EF4-FFF2-40B4-BE49-F238E27FC236}">
                <a16:creationId xmlns:a16="http://schemas.microsoft.com/office/drawing/2014/main" id="{1145255F-C584-423C-803B-07BD680062EF}"/>
              </a:ext>
            </a:extLst>
          </p:cNvPr>
          <p:cNvSpPr txBox="1"/>
          <p:nvPr/>
        </p:nvSpPr>
        <p:spPr>
          <a:xfrm>
            <a:off x="838200" y="2323159"/>
            <a:ext cx="10187866" cy="3970318"/>
          </a:xfrm>
          <a:prstGeom prst="rect">
            <a:avLst/>
          </a:prstGeom>
          <a:noFill/>
        </p:spPr>
        <p:txBody>
          <a:bodyPr wrap="square">
            <a:spAutoFit/>
          </a:bodyPr>
          <a:lstStyle/>
          <a:p>
            <a:pPr marL="457200" indent="-457200">
              <a:buFont typeface="Arial" panose="020B0604020202020204" pitchFamily="34" charset="0"/>
              <a:buChar char="•"/>
            </a:pPr>
            <a:r>
              <a:rPr lang="en-US" sz="2800" b="1" dirty="0"/>
              <a:t>Solution</a:t>
            </a:r>
            <a:r>
              <a:rPr lang="en-US" sz="2800" dirty="0"/>
              <a:t>:</a:t>
            </a:r>
          </a:p>
          <a:p>
            <a:r>
              <a:rPr lang="en-US" sz="2800" dirty="0"/>
              <a:t>(</a:t>
            </a:r>
            <a:r>
              <a:rPr lang="en-US" sz="2800" dirty="0" err="1"/>
              <a:t>i</a:t>
            </a:r>
            <a:r>
              <a:rPr lang="en-US" sz="2800" dirty="0"/>
              <a:t>) (“(V, E) is an undirected graph” ∧ “(V, E) is connected” ∧ “(V, E) is acyclic”) → |E| = |V | − 1</a:t>
            </a:r>
          </a:p>
          <a:p>
            <a:endParaRPr lang="en-US" sz="2800" dirty="0"/>
          </a:p>
          <a:p>
            <a:r>
              <a:rPr lang="en-US" sz="2800" dirty="0"/>
              <a:t>(ii) “A \ B is countable” → (“A is countable” ∨ “B is uncountable”)</a:t>
            </a:r>
          </a:p>
          <a:p>
            <a:r>
              <a:rPr lang="en-US" sz="2800" dirty="0"/>
              <a:t>or</a:t>
            </a:r>
          </a:p>
          <a:p>
            <a:r>
              <a:rPr lang="en-US" sz="2800" dirty="0"/>
              <a:t>“A \ B is countable” → (“A is countable” ∨ ∼(“B is countable”))</a:t>
            </a:r>
          </a:p>
          <a:p>
            <a:endParaRPr lang="en-US" sz="2800" dirty="0"/>
          </a:p>
          <a:p>
            <a:r>
              <a:rPr lang="en-US" sz="2800" dirty="0"/>
              <a:t>(iii)* B ⊆ A → Prob(B) ≤ Prob(A)</a:t>
            </a:r>
          </a:p>
        </p:txBody>
      </p:sp>
    </p:spTree>
    <p:extLst>
      <p:ext uri="{BB962C8B-B14F-4D97-AF65-F5344CB8AC3E}">
        <p14:creationId xmlns:p14="http://schemas.microsoft.com/office/powerpoint/2010/main" val="28493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3AB1-A508-4184-836E-724175D4A117}"/>
              </a:ext>
            </a:extLst>
          </p:cNvPr>
          <p:cNvSpPr>
            <a:spLocks noGrp="1"/>
          </p:cNvSpPr>
          <p:nvPr>
            <p:ph type="title"/>
          </p:nvPr>
        </p:nvSpPr>
        <p:spPr/>
        <p:txBody>
          <a:bodyPr/>
          <a:lstStyle/>
          <a:p>
            <a:r>
              <a:rPr lang="en-SG" dirty="0"/>
              <a:t>Question 2: An easy question </a:t>
            </a:r>
          </a:p>
        </p:txBody>
      </p:sp>
      <p:sp>
        <p:nvSpPr>
          <p:cNvPr id="3" name="Content Placeholder 2">
            <a:extLst>
              <a:ext uri="{FF2B5EF4-FFF2-40B4-BE49-F238E27FC236}">
                <a16:creationId xmlns:a16="http://schemas.microsoft.com/office/drawing/2014/main" id="{B0EB8688-D372-4ABB-9D33-16FBEBCCDE06}"/>
              </a:ext>
            </a:extLst>
          </p:cNvPr>
          <p:cNvSpPr>
            <a:spLocks noGrp="1"/>
          </p:cNvSpPr>
          <p:nvPr>
            <p:ph idx="1"/>
          </p:nvPr>
        </p:nvSpPr>
        <p:spPr/>
        <p:txBody>
          <a:bodyPr/>
          <a:lstStyle/>
          <a:p>
            <a:r>
              <a:rPr lang="en-SG" dirty="0"/>
              <a:t>Without looking at the answers that you’ve written for your homework, fill in the table for the following Negation laws. </a:t>
            </a:r>
          </a:p>
          <a:p>
            <a:pPr marL="0" indent="0">
              <a:buNone/>
            </a:pPr>
            <a:r>
              <a:rPr lang="en-SG" dirty="0"/>
              <a:t>   (</a:t>
            </a:r>
            <a:r>
              <a:rPr lang="en-SG" dirty="0" err="1"/>
              <a:t>i</a:t>
            </a:r>
            <a:r>
              <a:rPr lang="en-SG" dirty="0"/>
              <a:t>) p∨ ∼ p ≡ t;</a:t>
            </a:r>
          </a:p>
          <a:p>
            <a:pPr marL="0" indent="0">
              <a:buNone/>
            </a:pPr>
            <a:r>
              <a:rPr lang="en-SG" dirty="0"/>
              <a:t>   (ii) ∼ (∼ p) ≡ p;</a:t>
            </a:r>
          </a:p>
          <a:p>
            <a:pPr marL="0" indent="0">
              <a:buNone/>
            </a:pPr>
            <a:r>
              <a:rPr lang="en-SG" dirty="0"/>
              <a:t>   (iii) p∧ ∼ p ≡ c;</a:t>
            </a:r>
          </a:p>
          <a:p>
            <a:pPr marL="0" indent="0">
              <a:buNone/>
            </a:pPr>
            <a:r>
              <a:rPr lang="en-SG" dirty="0"/>
              <a:t>   (iv) ∼ t ≡ c.</a:t>
            </a:r>
          </a:p>
        </p:txBody>
      </p:sp>
    </p:spTree>
    <p:extLst>
      <p:ext uri="{BB962C8B-B14F-4D97-AF65-F5344CB8AC3E}">
        <p14:creationId xmlns:p14="http://schemas.microsoft.com/office/powerpoint/2010/main" val="151712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009E-5051-438C-B679-6FD05E7E9F89}"/>
              </a:ext>
            </a:extLst>
          </p:cNvPr>
          <p:cNvSpPr>
            <a:spLocks noGrp="1"/>
          </p:cNvSpPr>
          <p:nvPr>
            <p:ph type="title"/>
          </p:nvPr>
        </p:nvSpPr>
        <p:spPr/>
        <p:txBody>
          <a:bodyPr/>
          <a:lstStyle/>
          <a:p>
            <a:r>
              <a:rPr lang="en-SG" dirty="0"/>
              <a:t>Question 2: An easy question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F081509-8A5F-49D1-AB91-16AB7B2DC5D6}"/>
                  </a:ext>
                </a:extLst>
              </p:cNvPr>
              <p:cNvGraphicFramePr>
                <a:graphicFrameLocks noGrp="1"/>
              </p:cNvGraphicFramePr>
              <p:nvPr>
                <p:ph idx="1"/>
                <p:extLst>
                  <p:ext uri="{D42A27DB-BD31-4B8C-83A1-F6EECF244321}">
                    <p14:modId xmlns:p14="http://schemas.microsoft.com/office/powerpoint/2010/main" val="3469170778"/>
                  </p:ext>
                </p:extLst>
              </p:nvPr>
            </p:nvGraphicFramePr>
            <p:xfrm>
              <a:off x="838200" y="2240007"/>
              <a:ext cx="10515600" cy="11074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18808609"/>
                        </a:ext>
                      </a:extLst>
                    </a:gridCol>
                    <a:gridCol w="2628900">
                      <a:extLst>
                        <a:ext uri="{9D8B030D-6E8A-4147-A177-3AD203B41FA5}">
                          <a16:colId xmlns:a16="http://schemas.microsoft.com/office/drawing/2014/main" val="458876776"/>
                        </a:ext>
                      </a:extLst>
                    </a:gridCol>
                    <a:gridCol w="2628900">
                      <a:extLst>
                        <a:ext uri="{9D8B030D-6E8A-4147-A177-3AD203B41FA5}">
                          <a16:colId xmlns:a16="http://schemas.microsoft.com/office/drawing/2014/main" val="523029178"/>
                        </a:ext>
                      </a:extLst>
                    </a:gridCol>
                    <a:gridCol w="2628900">
                      <a:extLst>
                        <a:ext uri="{9D8B030D-6E8A-4147-A177-3AD203B41FA5}">
                          <a16:colId xmlns:a16="http://schemas.microsoft.com/office/drawing/2014/main" val="3869863141"/>
                        </a:ext>
                      </a:extLst>
                    </a:gridCol>
                  </a:tblGrid>
                  <a:tr h="254648">
                    <a:tc>
                      <a:txBody>
                        <a:bodyPr/>
                        <a:lstStyle/>
                        <a:p>
                          <a:pPr algn="ctr"/>
                          <a:r>
                            <a:rPr lang="en-SG" dirty="0"/>
                            <a:t>p</a:t>
                          </a:r>
                        </a:p>
                      </a:txBody>
                      <a:tcPr/>
                    </a:tc>
                    <a:tc>
                      <a:txBody>
                        <a:bodyPr/>
                        <a:lstStyle/>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𝒑</m:t>
                                </m:r>
                              </m:oMath>
                            </m:oMathPara>
                          </a14:m>
                          <a:endParaRPr lang="en-SG" dirty="0"/>
                        </a:p>
                      </a:txBody>
                      <a:tcPr/>
                    </a:tc>
                    <a:tc>
                      <a:txBody>
                        <a:bodyPr/>
                        <a:lstStyle/>
                        <a:p>
                          <a:pPr algn="ctr"/>
                          <a:r>
                            <a:rPr lang="en-SG" b="1" dirty="0">
                              <a:ea typeface="Cambria Math" panose="02040503050406030204" pitchFamily="18" charset="0"/>
                            </a:rPr>
                            <a:t>p</a:t>
                          </a:r>
                          <a14:m>
                            <m:oMath xmlns:m="http://schemas.openxmlformats.org/officeDocument/2006/math">
                              <m:r>
                                <a:rPr lang="en-SG" b="1" i="1" smtClean="0">
                                  <a:latin typeface="Cambria Math" panose="02040503050406030204" pitchFamily="18" charset="0"/>
                                  <a:ea typeface="Cambria Math" panose="02040503050406030204" pitchFamily="18" charset="0"/>
                                </a:rPr>
                                <m:t>∨~</m:t>
                              </m:r>
                            </m:oMath>
                          </a14:m>
                          <a:r>
                            <a:rPr lang="en-SG" b="1" dirty="0"/>
                            <a:t>p</a:t>
                          </a:r>
                        </a:p>
                      </a:txBody>
                      <a:tcPr/>
                    </a:tc>
                    <a:tc>
                      <a:txBody>
                        <a:bodyPr/>
                        <a:lstStyle/>
                        <a:p>
                          <a:pPr algn="ctr"/>
                          <a:r>
                            <a:rPr lang="en-SG" b="1" dirty="0"/>
                            <a:t>t</a:t>
                          </a:r>
                        </a:p>
                      </a:txBody>
                      <a:tcPr/>
                    </a:tc>
                    <a:extLst>
                      <a:ext uri="{0D108BD9-81ED-4DB2-BD59-A6C34878D82A}">
                        <a16:rowId xmlns:a16="http://schemas.microsoft.com/office/drawing/2014/main" val="1671763183"/>
                      </a:ext>
                    </a:extLst>
                  </a:tr>
                  <a:tr h="370840">
                    <a:tc>
                      <a:txBody>
                        <a:bodyPr/>
                        <a:lstStyle/>
                        <a:p>
                          <a:pPr algn="ctr"/>
                          <a:r>
                            <a:rPr lang="en-SG" dirty="0"/>
                            <a:t>T</a:t>
                          </a:r>
                        </a:p>
                      </a:txBody>
                      <a:tcPr/>
                    </a:tc>
                    <a:tc>
                      <a:txBody>
                        <a:bodyPr/>
                        <a:lstStyle/>
                        <a:p>
                          <a:pPr algn="ctr"/>
                          <a:r>
                            <a:rPr lang="en-SG" dirty="0"/>
                            <a:t>F</a:t>
                          </a:r>
                        </a:p>
                      </a:txBody>
                      <a:tcPr/>
                    </a:tc>
                    <a:tc>
                      <a:txBody>
                        <a:bodyPr/>
                        <a:lstStyle/>
                        <a:p>
                          <a:pPr algn="ctr"/>
                          <a:r>
                            <a:rPr lang="en-SG" b="1" dirty="0"/>
                            <a:t>T</a:t>
                          </a:r>
                        </a:p>
                      </a:txBody>
                      <a:tcPr/>
                    </a:tc>
                    <a:tc>
                      <a:txBody>
                        <a:bodyPr/>
                        <a:lstStyle/>
                        <a:p>
                          <a:pPr algn="ctr"/>
                          <a:r>
                            <a:rPr lang="en-SG" b="1" dirty="0"/>
                            <a:t>T</a:t>
                          </a:r>
                        </a:p>
                      </a:txBody>
                      <a:tcPr/>
                    </a:tc>
                    <a:extLst>
                      <a:ext uri="{0D108BD9-81ED-4DB2-BD59-A6C34878D82A}">
                        <a16:rowId xmlns:a16="http://schemas.microsoft.com/office/drawing/2014/main" val="2034422993"/>
                      </a:ext>
                    </a:extLst>
                  </a:tr>
                  <a:tr h="370840">
                    <a:tc>
                      <a:txBody>
                        <a:bodyPr/>
                        <a:lstStyle/>
                        <a:p>
                          <a:pPr algn="ctr"/>
                          <a:r>
                            <a:rPr lang="en-SG" dirty="0"/>
                            <a:t>F</a:t>
                          </a:r>
                        </a:p>
                      </a:txBody>
                      <a:tcPr/>
                    </a:tc>
                    <a:tc>
                      <a:txBody>
                        <a:bodyPr/>
                        <a:lstStyle/>
                        <a:p>
                          <a:pPr algn="ctr"/>
                          <a:r>
                            <a:rPr lang="en-SG" dirty="0"/>
                            <a:t>T</a:t>
                          </a:r>
                        </a:p>
                      </a:txBody>
                      <a:tcPr/>
                    </a:tc>
                    <a:tc>
                      <a:txBody>
                        <a:bodyPr/>
                        <a:lstStyle/>
                        <a:p>
                          <a:pPr algn="ctr"/>
                          <a:r>
                            <a:rPr lang="en-SG" b="1" dirty="0"/>
                            <a:t>T</a:t>
                          </a:r>
                        </a:p>
                      </a:txBody>
                      <a:tcPr/>
                    </a:tc>
                    <a:tc>
                      <a:txBody>
                        <a:bodyPr/>
                        <a:lstStyle/>
                        <a:p>
                          <a:pPr algn="ctr"/>
                          <a:r>
                            <a:rPr lang="en-SG" b="1" dirty="0"/>
                            <a:t>T</a:t>
                          </a:r>
                        </a:p>
                      </a:txBody>
                      <a:tcPr/>
                    </a:tc>
                    <a:extLst>
                      <a:ext uri="{0D108BD9-81ED-4DB2-BD59-A6C34878D82A}">
                        <a16:rowId xmlns:a16="http://schemas.microsoft.com/office/drawing/2014/main" val="3792184040"/>
                      </a:ext>
                    </a:extLst>
                  </a:tr>
                </a:tbl>
              </a:graphicData>
            </a:graphic>
          </p:graphicFrame>
        </mc:Choice>
        <mc:Fallback xmlns="">
          <p:graphicFrame>
            <p:nvGraphicFramePr>
              <p:cNvPr id="4" name="Table 4">
                <a:extLst>
                  <a:ext uri="{FF2B5EF4-FFF2-40B4-BE49-F238E27FC236}">
                    <a16:creationId xmlns:a16="http://schemas.microsoft.com/office/drawing/2014/main" id="{BF081509-8A5F-49D1-AB91-16AB7B2DC5D6}"/>
                  </a:ext>
                </a:extLst>
              </p:cNvPr>
              <p:cNvGraphicFramePr>
                <a:graphicFrameLocks noGrp="1"/>
              </p:cNvGraphicFramePr>
              <p:nvPr>
                <p:ph idx="1"/>
                <p:extLst>
                  <p:ext uri="{D42A27DB-BD31-4B8C-83A1-F6EECF244321}">
                    <p14:modId xmlns:p14="http://schemas.microsoft.com/office/powerpoint/2010/main" val="3469170778"/>
                  </p:ext>
                </p:extLst>
              </p:nvPr>
            </p:nvGraphicFramePr>
            <p:xfrm>
              <a:off x="838200" y="2240007"/>
              <a:ext cx="10515600" cy="11074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18808609"/>
                        </a:ext>
                      </a:extLst>
                    </a:gridCol>
                    <a:gridCol w="2628900">
                      <a:extLst>
                        <a:ext uri="{9D8B030D-6E8A-4147-A177-3AD203B41FA5}">
                          <a16:colId xmlns:a16="http://schemas.microsoft.com/office/drawing/2014/main" val="458876776"/>
                        </a:ext>
                      </a:extLst>
                    </a:gridCol>
                    <a:gridCol w="2628900">
                      <a:extLst>
                        <a:ext uri="{9D8B030D-6E8A-4147-A177-3AD203B41FA5}">
                          <a16:colId xmlns:a16="http://schemas.microsoft.com/office/drawing/2014/main" val="523029178"/>
                        </a:ext>
                      </a:extLst>
                    </a:gridCol>
                    <a:gridCol w="2628900">
                      <a:extLst>
                        <a:ext uri="{9D8B030D-6E8A-4147-A177-3AD203B41FA5}">
                          <a16:colId xmlns:a16="http://schemas.microsoft.com/office/drawing/2014/main" val="3869863141"/>
                        </a:ext>
                      </a:extLst>
                    </a:gridCol>
                  </a:tblGrid>
                  <a:tr h="365760">
                    <a:tc>
                      <a:txBody>
                        <a:bodyPr/>
                        <a:lstStyle/>
                        <a:p>
                          <a:pPr algn="ctr"/>
                          <a:r>
                            <a:rPr lang="en-SG" dirty="0"/>
                            <a:t>p</a:t>
                          </a:r>
                        </a:p>
                      </a:txBody>
                      <a:tcPr/>
                    </a:tc>
                    <a:tc>
                      <a:txBody>
                        <a:bodyPr/>
                        <a:lstStyle/>
                        <a:p>
                          <a:endParaRPr lang="en-US"/>
                        </a:p>
                      </a:txBody>
                      <a:tcPr>
                        <a:blipFill>
                          <a:blip r:embed="rId2"/>
                          <a:stretch>
                            <a:fillRect l="-100464" t="-8333" r="-201160" b="-228333"/>
                          </a:stretch>
                        </a:blipFill>
                      </a:tcPr>
                    </a:tc>
                    <a:tc>
                      <a:txBody>
                        <a:bodyPr/>
                        <a:lstStyle/>
                        <a:p>
                          <a:endParaRPr lang="en-US"/>
                        </a:p>
                      </a:txBody>
                      <a:tcPr>
                        <a:blipFill>
                          <a:blip r:embed="rId2"/>
                          <a:stretch>
                            <a:fillRect l="-200000" t="-8333" r="-100694" b="-228333"/>
                          </a:stretch>
                        </a:blipFill>
                      </a:tcPr>
                    </a:tc>
                    <a:tc>
                      <a:txBody>
                        <a:bodyPr/>
                        <a:lstStyle/>
                        <a:p>
                          <a:pPr algn="ctr"/>
                          <a:r>
                            <a:rPr lang="en-SG" b="1" dirty="0"/>
                            <a:t>t</a:t>
                          </a:r>
                        </a:p>
                      </a:txBody>
                      <a:tcPr/>
                    </a:tc>
                    <a:extLst>
                      <a:ext uri="{0D108BD9-81ED-4DB2-BD59-A6C34878D82A}">
                        <a16:rowId xmlns:a16="http://schemas.microsoft.com/office/drawing/2014/main" val="1671763183"/>
                      </a:ext>
                    </a:extLst>
                  </a:tr>
                  <a:tr h="370840">
                    <a:tc>
                      <a:txBody>
                        <a:bodyPr/>
                        <a:lstStyle/>
                        <a:p>
                          <a:pPr algn="ctr"/>
                          <a:r>
                            <a:rPr lang="en-SG" dirty="0"/>
                            <a:t>T</a:t>
                          </a:r>
                        </a:p>
                      </a:txBody>
                      <a:tcPr/>
                    </a:tc>
                    <a:tc>
                      <a:txBody>
                        <a:bodyPr/>
                        <a:lstStyle/>
                        <a:p>
                          <a:pPr algn="ctr"/>
                          <a:r>
                            <a:rPr lang="en-SG" dirty="0"/>
                            <a:t>F</a:t>
                          </a:r>
                        </a:p>
                      </a:txBody>
                      <a:tcPr/>
                    </a:tc>
                    <a:tc>
                      <a:txBody>
                        <a:bodyPr/>
                        <a:lstStyle/>
                        <a:p>
                          <a:pPr algn="ctr"/>
                          <a:r>
                            <a:rPr lang="en-SG" b="1" dirty="0"/>
                            <a:t>T</a:t>
                          </a:r>
                        </a:p>
                      </a:txBody>
                      <a:tcPr/>
                    </a:tc>
                    <a:tc>
                      <a:txBody>
                        <a:bodyPr/>
                        <a:lstStyle/>
                        <a:p>
                          <a:pPr algn="ctr"/>
                          <a:r>
                            <a:rPr lang="en-SG" b="1" dirty="0"/>
                            <a:t>T</a:t>
                          </a:r>
                        </a:p>
                      </a:txBody>
                      <a:tcPr/>
                    </a:tc>
                    <a:extLst>
                      <a:ext uri="{0D108BD9-81ED-4DB2-BD59-A6C34878D82A}">
                        <a16:rowId xmlns:a16="http://schemas.microsoft.com/office/drawing/2014/main" val="2034422993"/>
                      </a:ext>
                    </a:extLst>
                  </a:tr>
                  <a:tr h="370840">
                    <a:tc>
                      <a:txBody>
                        <a:bodyPr/>
                        <a:lstStyle/>
                        <a:p>
                          <a:pPr algn="ctr"/>
                          <a:r>
                            <a:rPr lang="en-SG" dirty="0"/>
                            <a:t>F</a:t>
                          </a:r>
                        </a:p>
                      </a:txBody>
                      <a:tcPr/>
                    </a:tc>
                    <a:tc>
                      <a:txBody>
                        <a:bodyPr/>
                        <a:lstStyle/>
                        <a:p>
                          <a:pPr algn="ctr"/>
                          <a:r>
                            <a:rPr lang="en-SG" dirty="0"/>
                            <a:t>T</a:t>
                          </a:r>
                        </a:p>
                      </a:txBody>
                      <a:tcPr/>
                    </a:tc>
                    <a:tc>
                      <a:txBody>
                        <a:bodyPr/>
                        <a:lstStyle/>
                        <a:p>
                          <a:pPr algn="ctr"/>
                          <a:r>
                            <a:rPr lang="en-SG" b="1" dirty="0"/>
                            <a:t>T</a:t>
                          </a:r>
                        </a:p>
                      </a:txBody>
                      <a:tcPr/>
                    </a:tc>
                    <a:tc>
                      <a:txBody>
                        <a:bodyPr/>
                        <a:lstStyle/>
                        <a:p>
                          <a:pPr algn="ctr"/>
                          <a:r>
                            <a:rPr lang="en-SG" b="1" dirty="0"/>
                            <a:t>T</a:t>
                          </a:r>
                        </a:p>
                      </a:txBody>
                      <a:tcPr/>
                    </a:tc>
                    <a:extLst>
                      <a:ext uri="{0D108BD9-81ED-4DB2-BD59-A6C34878D82A}">
                        <a16:rowId xmlns:a16="http://schemas.microsoft.com/office/drawing/2014/main" val="3792184040"/>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B2054E-0301-4A36-97B9-412A020692E8}"/>
                  </a:ext>
                </a:extLst>
              </p:cNvPr>
              <p:cNvSpPr txBox="1"/>
              <p:nvPr/>
            </p:nvSpPr>
            <p:spPr>
              <a:xfrm>
                <a:off x="838201" y="1838228"/>
                <a:ext cx="110301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ea typeface="Cambria Math" panose="02040503050406030204" pitchFamily="18" charset="0"/>
                        </a:rPr>
                        <m:t>p</m:t>
                      </m:r>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𝑡</m:t>
                      </m:r>
                    </m:oMath>
                  </m:oMathPara>
                </a14:m>
                <a:endParaRPr lang="en-SG" dirty="0"/>
              </a:p>
            </p:txBody>
          </p:sp>
        </mc:Choice>
        <mc:Fallback xmlns="">
          <p:sp>
            <p:nvSpPr>
              <p:cNvPr id="5" name="TextBox 4">
                <a:extLst>
                  <a:ext uri="{FF2B5EF4-FFF2-40B4-BE49-F238E27FC236}">
                    <a16:creationId xmlns:a16="http://schemas.microsoft.com/office/drawing/2014/main" id="{96B2054E-0301-4A36-97B9-412A020692E8}"/>
                  </a:ext>
                </a:extLst>
              </p:cNvPr>
              <p:cNvSpPr txBox="1">
                <a:spLocks noRot="1" noChangeAspect="1" noMove="1" noResize="1" noEditPoints="1" noAdjustHandles="1" noChangeArrowheads="1" noChangeShapeType="1" noTextEdit="1"/>
              </p:cNvSpPr>
              <p:nvPr/>
            </p:nvSpPr>
            <p:spPr>
              <a:xfrm>
                <a:off x="838201" y="1838228"/>
                <a:ext cx="11030146" cy="369332"/>
              </a:xfrm>
              <a:prstGeom prst="rect">
                <a:avLst/>
              </a:prstGeom>
              <a:blipFill>
                <a:blip r:embed="rId3"/>
                <a:stretch>
                  <a:fillRect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68E68CB4-BB4E-4897-A848-645F2B3AFF0F}"/>
                  </a:ext>
                </a:extLst>
              </p:cNvPr>
              <p:cNvGraphicFramePr>
                <a:graphicFrameLocks noGrp="1"/>
              </p:cNvGraphicFramePr>
              <p:nvPr>
                <p:extLst>
                  <p:ext uri="{D42A27DB-BD31-4B8C-83A1-F6EECF244321}">
                    <p14:modId xmlns:p14="http://schemas.microsoft.com/office/powerpoint/2010/main" val="1285485882"/>
                  </p:ext>
                </p:extLst>
              </p:nvPr>
            </p:nvGraphicFramePr>
            <p:xfrm>
              <a:off x="2032000" y="410388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36460655"/>
                        </a:ext>
                      </a:extLst>
                    </a:gridCol>
                    <a:gridCol w="2709333">
                      <a:extLst>
                        <a:ext uri="{9D8B030D-6E8A-4147-A177-3AD203B41FA5}">
                          <a16:colId xmlns:a16="http://schemas.microsoft.com/office/drawing/2014/main" val="2849520481"/>
                        </a:ext>
                      </a:extLst>
                    </a:gridCol>
                    <a:gridCol w="2709333">
                      <a:extLst>
                        <a:ext uri="{9D8B030D-6E8A-4147-A177-3AD203B41FA5}">
                          <a16:colId xmlns:a16="http://schemas.microsoft.com/office/drawing/2014/main" val="4033139277"/>
                        </a:ext>
                      </a:extLst>
                    </a:gridCol>
                  </a:tblGrid>
                  <a:tr h="370840">
                    <a:tc>
                      <a:txBody>
                        <a:bodyPr/>
                        <a:lstStyle/>
                        <a:p>
                          <a:pPr algn="ctr"/>
                          <a:r>
                            <a:rPr lang="en-SG" dirty="0"/>
                            <a:t>p</a:t>
                          </a:r>
                        </a:p>
                      </a:txBody>
                      <a:tcPr/>
                    </a:tc>
                    <a:tc>
                      <a:txBody>
                        <a:bodyPr/>
                        <a:lstStyle/>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𝒑</m:t>
                                </m:r>
                              </m:oMath>
                            </m:oMathPara>
                          </a14:m>
                          <a:endParaRPr lang="en-SG" dirty="0"/>
                        </a:p>
                      </a:txBody>
                      <a:tcPr/>
                    </a:tc>
                    <a:tc>
                      <a:txBody>
                        <a:bodyPr/>
                        <a:lstStyle/>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𝑷</m:t>
                                </m:r>
                                <m:r>
                                  <a:rPr lang="en-SG" b="1" i="1" smtClean="0">
                                    <a:latin typeface="Cambria Math" panose="02040503050406030204" pitchFamily="18" charset="0"/>
                                    <a:ea typeface="Cambria Math" panose="02040503050406030204" pitchFamily="18" charset="0"/>
                                  </a:rPr>
                                  <m:t>)</m:t>
                                </m:r>
                              </m:oMath>
                            </m:oMathPara>
                          </a14:m>
                          <a:endParaRPr lang="en-SG" dirty="0"/>
                        </a:p>
                      </a:txBody>
                      <a:tcPr/>
                    </a:tc>
                    <a:extLst>
                      <a:ext uri="{0D108BD9-81ED-4DB2-BD59-A6C34878D82A}">
                        <a16:rowId xmlns:a16="http://schemas.microsoft.com/office/drawing/2014/main" val="4091321656"/>
                      </a:ext>
                    </a:extLst>
                  </a:tr>
                  <a:tr h="370840">
                    <a:tc>
                      <a:txBody>
                        <a:bodyPr/>
                        <a:lstStyle/>
                        <a:p>
                          <a:pPr algn="ctr"/>
                          <a:r>
                            <a:rPr lang="en-SG" dirty="0"/>
                            <a:t>T</a:t>
                          </a:r>
                        </a:p>
                      </a:txBody>
                      <a:tcPr/>
                    </a:tc>
                    <a:tc>
                      <a:txBody>
                        <a:bodyPr/>
                        <a:lstStyle/>
                        <a:p>
                          <a:pPr algn="ctr"/>
                          <a:r>
                            <a:rPr lang="en-SG" dirty="0"/>
                            <a:t>F</a:t>
                          </a:r>
                        </a:p>
                      </a:txBody>
                      <a:tcPr/>
                    </a:tc>
                    <a:tc>
                      <a:txBody>
                        <a:bodyPr/>
                        <a:lstStyle/>
                        <a:p>
                          <a:pPr algn="ctr"/>
                          <a:r>
                            <a:rPr lang="en-SG" dirty="0"/>
                            <a:t>T</a:t>
                          </a:r>
                        </a:p>
                      </a:txBody>
                      <a:tcPr/>
                    </a:tc>
                    <a:extLst>
                      <a:ext uri="{0D108BD9-81ED-4DB2-BD59-A6C34878D82A}">
                        <a16:rowId xmlns:a16="http://schemas.microsoft.com/office/drawing/2014/main" val="197587190"/>
                      </a:ext>
                    </a:extLst>
                  </a:tr>
                  <a:tr h="370840">
                    <a:tc>
                      <a:txBody>
                        <a:bodyPr/>
                        <a:lstStyle/>
                        <a:p>
                          <a:pPr algn="ctr"/>
                          <a:r>
                            <a:rPr lang="en-SG" dirty="0"/>
                            <a:t>F</a:t>
                          </a:r>
                        </a:p>
                      </a:txBody>
                      <a:tcPr/>
                    </a:tc>
                    <a:tc>
                      <a:txBody>
                        <a:bodyPr/>
                        <a:lstStyle/>
                        <a:p>
                          <a:pPr algn="ctr"/>
                          <a:r>
                            <a:rPr lang="en-SG" dirty="0"/>
                            <a:t>T</a:t>
                          </a:r>
                        </a:p>
                      </a:txBody>
                      <a:tcPr/>
                    </a:tc>
                    <a:tc>
                      <a:txBody>
                        <a:bodyPr/>
                        <a:lstStyle/>
                        <a:p>
                          <a:pPr algn="ctr"/>
                          <a:r>
                            <a:rPr lang="en-SG" dirty="0"/>
                            <a:t>F</a:t>
                          </a:r>
                        </a:p>
                      </a:txBody>
                      <a:tcPr/>
                    </a:tc>
                    <a:extLst>
                      <a:ext uri="{0D108BD9-81ED-4DB2-BD59-A6C34878D82A}">
                        <a16:rowId xmlns:a16="http://schemas.microsoft.com/office/drawing/2014/main" val="3792666731"/>
                      </a:ext>
                    </a:extLst>
                  </a:tr>
                </a:tbl>
              </a:graphicData>
            </a:graphic>
          </p:graphicFrame>
        </mc:Choice>
        <mc:Fallback xmlns="">
          <p:graphicFrame>
            <p:nvGraphicFramePr>
              <p:cNvPr id="6" name="Table 6">
                <a:extLst>
                  <a:ext uri="{FF2B5EF4-FFF2-40B4-BE49-F238E27FC236}">
                    <a16:creationId xmlns:a16="http://schemas.microsoft.com/office/drawing/2014/main" id="{68E68CB4-BB4E-4897-A848-645F2B3AFF0F}"/>
                  </a:ext>
                </a:extLst>
              </p:cNvPr>
              <p:cNvGraphicFramePr>
                <a:graphicFrameLocks noGrp="1"/>
              </p:cNvGraphicFramePr>
              <p:nvPr>
                <p:extLst>
                  <p:ext uri="{D42A27DB-BD31-4B8C-83A1-F6EECF244321}">
                    <p14:modId xmlns:p14="http://schemas.microsoft.com/office/powerpoint/2010/main" val="1285485882"/>
                  </p:ext>
                </p:extLst>
              </p:nvPr>
            </p:nvGraphicFramePr>
            <p:xfrm>
              <a:off x="2032000" y="410388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36460655"/>
                        </a:ext>
                      </a:extLst>
                    </a:gridCol>
                    <a:gridCol w="2709333">
                      <a:extLst>
                        <a:ext uri="{9D8B030D-6E8A-4147-A177-3AD203B41FA5}">
                          <a16:colId xmlns:a16="http://schemas.microsoft.com/office/drawing/2014/main" val="2849520481"/>
                        </a:ext>
                      </a:extLst>
                    </a:gridCol>
                    <a:gridCol w="2709333">
                      <a:extLst>
                        <a:ext uri="{9D8B030D-6E8A-4147-A177-3AD203B41FA5}">
                          <a16:colId xmlns:a16="http://schemas.microsoft.com/office/drawing/2014/main" val="4033139277"/>
                        </a:ext>
                      </a:extLst>
                    </a:gridCol>
                  </a:tblGrid>
                  <a:tr h="370840">
                    <a:tc>
                      <a:txBody>
                        <a:bodyPr/>
                        <a:lstStyle/>
                        <a:p>
                          <a:pPr algn="ctr"/>
                          <a:r>
                            <a:rPr lang="en-SG" dirty="0"/>
                            <a:t>p</a:t>
                          </a:r>
                        </a:p>
                      </a:txBody>
                      <a:tcPr/>
                    </a:tc>
                    <a:tc>
                      <a:txBody>
                        <a:bodyPr/>
                        <a:lstStyle/>
                        <a:p>
                          <a:endParaRPr lang="en-US"/>
                        </a:p>
                      </a:txBody>
                      <a:tcPr>
                        <a:blipFill>
                          <a:blip r:embed="rId4"/>
                          <a:stretch>
                            <a:fillRect l="-100450" t="-8197" r="-101126" b="-224590"/>
                          </a:stretch>
                        </a:blipFill>
                      </a:tcPr>
                    </a:tc>
                    <a:tc>
                      <a:txBody>
                        <a:bodyPr/>
                        <a:lstStyle/>
                        <a:p>
                          <a:endParaRPr lang="en-US"/>
                        </a:p>
                      </a:txBody>
                      <a:tcPr>
                        <a:blipFill>
                          <a:blip r:embed="rId4"/>
                          <a:stretch>
                            <a:fillRect l="-200000" t="-8197" r="-899" b="-224590"/>
                          </a:stretch>
                        </a:blipFill>
                      </a:tcPr>
                    </a:tc>
                    <a:extLst>
                      <a:ext uri="{0D108BD9-81ED-4DB2-BD59-A6C34878D82A}">
                        <a16:rowId xmlns:a16="http://schemas.microsoft.com/office/drawing/2014/main" val="4091321656"/>
                      </a:ext>
                    </a:extLst>
                  </a:tr>
                  <a:tr h="370840">
                    <a:tc>
                      <a:txBody>
                        <a:bodyPr/>
                        <a:lstStyle/>
                        <a:p>
                          <a:pPr algn="ctr"/>
                          <a:r>
                            <a:rPr lang="en-SG" dirty="0"/>
                            <a:t>T</a:t>
                          </a:r>
                        </a:p>
                      </a:txBody>
                      <a:tcPr/>
                    </a:tc>
                    <a:tc>
                      <a:txBody>
                        <a:bodyPr/>
                        <a:lstStyle/>
                        <a:p>
                          <a:pPr algn="ctr"/>
                          <a:r>
                            <a:rPr lang="en-SG" dirty="0"/>
                            <a:t>F</a:t>
                          </a:r>
                        </a:p>
                      </a:txBody>
                      <a:tcPr/>
                    </a:tc>
                    <a:tc>
                      <a:txBody>
                        <a:bodyPr/>
                        <a:lstStyle/>
                        <a:p>
                          <a:pPr algn="ctr"/>
                          <a:r>
                            <a:rPr lang="en-SG" dirty="0"/>
                            <a:t>T</a:t>
                          </a:r>
                        </a:p>
                      </a:txBody>
                      <a:tcPr/>
                    </a:tc>
                    <a:extLst>
                      <a:ext uri="{0D108BD9-81ED-4DB2-BD59-A6C34878D82A}">
                        <a16:rowId xmlns:a16="http://schemas.microsoft.com/office/drawing/2014/main" val="197587190"/>
                      </a:ext>
                    </a:extLst>
                  </a:tr>
                  <a:tr h="370840">
                    <a:tc>
                      <a:txBody>
                        <a:bodyPr/>
                        <a:lstStyle/>
                        <a:p>
                          <a:pPr algn="ctr"/>
                          <a:r>
                            <a:rPr lang="en-SG" dirty="0"/>
                            <a:t>F</a:t>
                          </a:r>
                        </a:p>
                      </a:txBody>
                      <a:tcPr/>
                    </a:tc>
                    <a:tc>
                      <a:txBody>
                        <a:bodyPr/>
                        <a:lstStyle/>
                        <a:p>
                          <a:pPr algn="ctr"/>
                          <a:r>
                            <a:rPr lang="en-SG" dirty="0"/>
                            <a:t>T</a:t>
                          </a:r>
                        </a:p>
                      </a:txBody>
                      <a:tcPr/>
                    </a:tc>
                    <a:tc>
                      <a:txBody>
                        <a:bodyPr/>
                        <a:lstStyle/>
                        <a:p>
                          <a:pPr algn="ctr"/>
                          <a:r>
                            <a:rPr lang="en-SG" dirty="0"/>
                            <a:t>F</a:t>
                          </a:r>
                        </a:p>
                      </a:txBody>
                      <a:tcPr/>
                    </a:tc>
                    <a:extLst>
                      <a:ext uri="{0D108BD9-81ED-4DB2-BD59-A6C34878D82A}">
                        <a16:rowId xmlns:a16="http://schemas.microsoft.com/office/drawing/2014/main" val="3792666731"/>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55C263-3C8F-41D9-89F7-732F22E5F36C}"/>
                  </a:ext>
                </a:extLst>
              </p:cNvPr>
              <p:cNvSpPr txBox="1"/>
              <p:nvPr/>
            </p:nvSpPr>
            <p:spPr>
              <a:xfrm>
                <a:off x="5618375" y="3751868"/>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oMath>
                  </m:oMathPara>
                </a14:m>
                <a:endParaRPr lang="en-SG" dirty="0"/>
              </a:p>
            </p:txBody>
          </p:sp>
        </mc:Choice>
        <mc:Fallback xmlns="">
          <p:sp>
            <p:nvSpPr>
              <p:cNvPr id="7" name="TextBox 6">
                <a:extLst>
                  <a:ext uri="{FF2B5EF4-FFF2-40B4-BE49-F238E27FC236}">
                    <a16:creationId xmlns:a16="http://schemas.microsoft.com/office/drawing/2014/main" id="{7A55C263-3C8F-41D9-89F7-732F22E5F36C}"/>
                  </a:ext>
                </a:extLst>
              </p:cNvPr>
              <p:cNvSpPr txBox="1">
                <a:spLocks noRot="1" noChangeAspect="1" noMove="1" noResize="1" noEditPoints="1" noAdjustHandles="1" noChangeArrowheads="1" noChangeShapeType="1" noTextEdit="1"/>
              </p:cNvSpPr>
              <p:nvPr/>
            </p:nvSpPr>
            <p:spPr>
              <a:xfrm>
                <a:off x="5618375" y="3751868"/>
                <a:ext cx="1828800" cy="369332"/>
              </a:xfrm>
              <a:prstGeom prst="rect">
                <a:avLst/>
              </a:prstGeom>
              <a:blipFill>
                <a:blip r:embed="rId5"/>
                <a:stretch>
                  <a:fillRect b="-13115"/>
                </a:stretch>
              </a:blipFill>
            </p:spPr>
            <p:txBody>
              <a:bodyPr/>
              <a:lstStyle/>
              <a:p>
                <a:r>
                  <a:rPr lang="en-SG">
                    <a:noFill/>
                  </a:rPr>
                  <a:t> </a:t>
                </a:r>
              </a:p>
            </p:txBody>
          </p:sp>
        </mc:Fallback>
      </mc:AlternateContent>
    </p:spTree>
    <p:extLst>
      <p:ext uri="{BB962C8B-B14F-4D97-AF65-F5344CB8AC3E}">
        <p14:creationId xmlns:p14="http://schemas.microsoft.com/office/powerpoint/2010/main" val="310875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6971-CAFE-4729-8558-DA0546EA055E}"/>
              </a:ext>
            </a:extLst>
          </p:cNvPr>
          <p:cNvSpPr>
            <a:spLocks noGrp="1"/>
          </p:cNvSpPr>
          <p:nvPr>
            <p:ph type="title"/>
          </p:nvPr>
        </p:nvSpPr>
        <p:spPr/>
        <p:txBody>
          <a:bodyPr/>
          <a:lstStyle/>
          <a:p>
            <a:r>
              <a:rPr lang="en-SG" dirty="0"/>
              <a:t>Question 2: An easy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1E14-8F56-49F8-BBC8-09FDEFDD84BF}"/>
                  </a:ext>
                </a:extLst>
              </p:cNvPr>
              <p:cNvSpPr>
                <a:spLocks noGrp="1"/>
              </p:cNvSpPr>
              <p:nvPr>
                <p:ph idx="1"/>
              </p:nvPr>
            </p:nvSpPr>
            <p:spPr/>
            <p:txBody>
              <a:bodyPr/>
              <a:lstStyle/>
              <a:p>
                <a:pPr marL="0" indent="0">
                  <a:buNone/>
                </a:pPr>
                <a:r>
                  <a:rPr lang="en-SG" dirty="0"/>
                  <a:t>                                                 </a:t>
                </a:r>
                <a14:m>
                  <m:oMath xmlns:m="http://schemas.openxmlformats.org/officeDocument/2006/math">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𝑐</m:t>
                    </m:r>
                  </m:oMath>
                </a14:m>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𝑡</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𝑐</m:t>
                    </m:r>
                  </m:oMath>
                </a14:m>
                <a:endParaRPr lang="en-SG" dirty="0"/>
              </a:p>
            </p:txBody>
          </p:sp>
        </mc:Choice>
        <mc:Fallback xmlns="">
          <p:sp>
            <p:nvSpPr>
              <p:cNvPr id="3" name="Content Placeholder 2">
                <a:extLst>
                  <a:ext uri="{FF2B5EF4-FFF2-40B4-BE49-F238E27FC236}">
                    <a16:creationId xmlns:a16="http://schemas.microsoft.com/office/drawing/2014/main" id="{C7CD1E14-8F56-49F8-BBC8-09FDEFDD84B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CEC1F64-27A1-406A-BCD6-A6E9452E87C8}"/>
                  </a:ext>
                </a:extLst>
              </p:cNvPr>
              <p:cNvGraphicFramePr>
                <a:graphicFrameLocks noGrp="1"/>
              </p:cNvGraphicFramePr>
              <p:nvPr>
                <p:extLst>
                  <p:ext uri="{D42A27DB-BD31-4B8C-83A1-F6EECF244321}">
                    <p14:modId xmlns:p14="http://schemas.microsoft.com/office/powerpoint/2010/main" val="373862952"/>
                  </p:ext>
                </p:extLst>
              </p:nvPr>
            </p:nvGraphicFramePr>
            <p:xfrm>
              <a:off x="1673781" y="2316480"/>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21769173"/>
                        </a:ext>
                      </a:extLst>
                    </a:gridCol>
                    <a:gridCol w="2032000">
                      <a:extLst>
                        <a:ext uri="{9D8B030D-6E8A-4147-A177-3AD203B41FA5}">
                          <a16:colId xmlns:a16="http://schemas.microsoft.com/office/drawing/2014/main" val="614531751"/>
                        </a:ext>
                      </a:extLst>
                    </a:gridCol>
                    <a:gridCol w="2032000">
                      <a:extLst>
                        <a:ext uri="{9D8B030D-6E8A-4147-A177-3AD203B41FA5}">
                          <a16:colId xmlns:a16="http://schemas.microsoft.com/office/drawing/2014/main" val="2741982148"/>
                        </a:ext>
                      </a:extLst>
                    </a:gridCol>
                    <a:gridCol w="2032000">
                      <a:extLst>
                        <a:ext uri="{9D8B030D-6E8A-4147-A177-3AD203B41FA5}">
                          <a16:colId xmlns:a16="http://schemas.microsoft.com/office/drawing/2014/main" val="1996062928"/>
                        </a:ext>
                      </a:extLst>
                    </a:gridCol>
                  </a:tblGrid>
                  <a:tr h="370840">
                    <a:tc>
                      <a:txBody>
                        <a:bodyPr/>
                        <a:lstStyle/>
                        <a:p>
                          <a:pPr algn="ctr"/>
                          <a:r>
                            <a:rPr lang="en-SG" dirty="0"/>
                            <a:t>p</a:t>
                          </a:r>
                        </a:p>
                      </a:txBody>
                      <a:tcPr/>
                    </a:tc>
                    <a:tc>
                      <a:txBody>
                        <a:bodyPr/>
                        <a:lstStyle/>
                        <a:p>
                          <a:pPr algn="ct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p</a:t>
                          </a:r>
                        </a:p>
                      </a:txBody>
                      <a:tcPr/>
                    </a:tc>
                    <a:tc>
                      <a:txBody>
                        <a:bodyPr/>
                        <a:lstStyle/>
                        <a:p>
                          <a:pPr algn="ctr"/>
                          <a:r>
                            <a:rPr lang="en-SG" b="1" dirty="0"/>
                            <a:t>p</a:t>
                          </a:r>
                          <a14:m>
                            <m:oMath xmlns:m="http://schemas.openxmlformats.org/officeDocument/2006/math">
                              <m:r>
                                <a:rPr lang="en-SG" b="1" i="1" smtClean="0">
                                  <a:latin typeface="Cambria Math" panose="02040503050406030204" pitchFamily="18" charset="0"/>
                                  <a:ea typeface="Cambria Math" panose="02040503050406030204" pitchFamily="18" charset="0"/>
                                </a:rPr>
                                <m:t>⋀~</m:t>
                              </m:r>
                            </m:oMath>
                          </a14:m>
                          <a:r>
                            <a:rPr lang="en-SG" b="1" dirty="0"/>
                            <a:t>p</a:t>
                          </a:r>
                        </a:p>
                      </a:txBody>
                      <a:tcPr/>
                    </a:tc>
                    <a:tc>
                      <a:txBody>
                        <a:bodyPr/>
                        <a:lstStyle/>
                        <a:p>
                          <a:pPr algn="ctr"/>
                          <a:r>
                            <a:rPr lang="en-SG" b="1" dirty="0"/>
                            <a:t>c</a:t>
                          </a:r>
                        </a:p>
                      </a:txBody>
                      <a:tcPr/>
                    </a:tc>
                    <a:extLst>
                      <a:ext uri="{0D108BD9-81ED-4DB2-BD59-A6C34878D82A}">
                        <a16:rowId xmlns:a16="http://schemas.microsoft.com/office/drawing/2014/main" val="3357641762"/>
                      </a:ext>
                    </a:extLst>
                  </a:tr>
                  <a:tr h="370840">
                    <a:tc>
                      <a:txBody>
                        <a:bodyPr/>
                        <a:lstStyle/>
                        <a:p>
                          <a:pPr algn="ctr"/>
                          <a:r>
                            <a:rPr lang="en-SG" dirty="0"/>
                            <a:t>T</a:t>
                          </a:r>
                        </a:p>
                      </a:txBody>
                      <a:tcPr/>
                    </a:tc>
                    <a:tc>
                      <a:txBody>
                        <a:bodyPr/>
                        <a:lstStyle/>
                        <a:p>
                          <a:pPr algn="ctr"/>
                          <a:r>
                            <a:rPr lang="en-SG" dirty="0"/>
                            <a:t>F</a:t>
                          </a:r>
                        </a:p>
                      </a:txBody>
                      <a:tcPr/>
                    </a:tc>
                    <a:tc>
                      <a:txBody>
                        <a:bodyPr/>
                        <a:lstStyle/>
                        <a:p>
                          <a:pPr algn="ctr"/>
                          <a:r>
                            <a:rPr lang="en-SG" b="1" dirty="0"/>
                            <a:t>F</a:t>
                          </a:r>
                        </a:p>
                      </a:txBody>
                      <a:tcPr/>
                    </a:tc>
                    <a:tc>
                      <a:txBody>
                        <a:bodyPr/>
                        <a:lstStyle/>
                        <a:p>
                          <a:pPr algn="ctr"/>
                          <a:r>
                            <a:rPr lang="en-SG" b="1" dirty="0"/>
                            <a:t>F</a:t>
                          </a:r>
                        </a:p>
                      </a:txBody>
                      <a:tcPr/>
                    </a:tc>
                    <a:extLst>
                      <a:ext uri="{0D108BD9-81ED-4DB2-BD59-A6C34878D82A}">
                        <a16:rowId xmlns:a16="http://schemas.microsoft.com/office/drawing/2014/main" val="3515212680"/>
                      </a:ext>
                    </a:extLst>
                  </a:tr>
                  <a:tr h="370840">
                    <a:tc>
                      <a:txBody>
                        <a:bodyPr/>
                        <a:lstStyle/>
                        <a:p>
                          <a:pPr algn="ctr"/>
                          <a:r>
                            <a:rPr lang="en-SG" dirty="0"/>
                            <a:t>F</a:t>
                          </a:r>
                        </a:p>
                      </a:txBody>
                      <a:tcPr/>
                    </a:tc>
                    <a:tc>
                      <a:txBody>
                        <a:bodyPr/>
                        <a:lstStyle/>
                        <a:p>
                          <a:pPr algn="ctr"/>
                          <a:r>
                            <a:rPr lang="en-SG" dirty="0"/>
                            <a:t>T</a:t>
                          </a:r>
                        </a:p>
                      </a:txBody>
                      <a:tcPr/>
                    </a:tc>
                    <a:tc>
                      <a:txBody>
                        <a:bodyPr/>
                        <a:lstStyle/>
                        <a:p>
                          <a:pPr algn="ctr"/>
                          <a:r>
                            <a:rPr lang="en-SG" b="1" dirty="0"/>
                            <a:t>F</a:t>
                          </a:r>
                        </a:p>
                      </a:txBody>
                      <a:tcPr/>
                    </a:tc>
                    <a:tc>
                      <a:txBody>
                        <a:bodyPr/>
                        <a:lstStyle/>
                        <a:p>
                          <a:pPr algn="ctr"/>
                          <a:r>
                            <a:rPr lang="en-SG" b="1" dirty="0"/>
                            <a:t>F</a:t>
                          </a:r>
                        </a:p>
                      </a:txBody>
                      <a:tcPr/>
                    </a:tc>
                    <a:extLst>
                      <a:ext uri="{0D108BD9-81ED-4DB2-BD59-A6C34878D82A}">
                        <a16:rowId xmlns:a16="http://schemas.microsoft.com/office/drawing/2014/main" val="2035158532"/>
                      </a:ext>
                    </a:extLst>
                  </a:tr>
                </a:tbl>
              </a:graphicData>
            </a:graphic>
          </p:graphicFrame>
        </mc:Choice>
        <mc:Fallback xmlns="">
          <p:graphicFrame>
            <p:nvGraphicFramePr>
              <p:cNvPr id="4" name="Table 4">
                <a:extLst>
                  <a:ext uri="{FF2B5EF4-FFF2-40B4-BE49-F238E27FC236}">
                    <a16:creationId xmlns:a16="http://schemas.microsoft.com/office/drawing/2014/main" id="{9CEC1F64-27A1-406A-BCD6-A6E9452E87C8}"/>
                  </a:ext>
                </a:extLst>
              </p:cNvPr>
              <p:cNvGraphicFramePr>
                <a:graphicFrameLocks noGrp="1"/>
              </p:cNvGraphicFramePr>
              <p:nvPr>
                <p:extLst>
                  <p:ext uri="{D42A27DB-BD31-4B8C-83A1-F6EECF244321}">
                    <p14:modId xmlns:p14="http://schemas.microsoft.com/office/powerpoint/2010/main" val="373862952"/>
                  </p:ext>
                </p:extLst>
              </p:nvPr>
            </p:nvGraphicFramePr>
            <p:xfrm>
              <a:off x="1673781" y="2316480"/>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21769173"/>
                        </a:ext>
                      </a:extLst>
                    </a:gridCol>
                    <a:gridCol w="2032000">
                      <a:extLst>
                        <a:ext uri="{9D8B030D-6E8A-4147-A177-3AD203B41FA5}">
                          <a16:colId xmlns:a16="http://schemas.microsoft.com/office/drawing/2014/main" val="614531751"/>
                        </a:ext>
                      </a:extLst>
                    </a:gridCol>
                    <a:gridCol w="2032000">
                      <a:extLst>
                        <a:ext uri="{9D8B030D-6E8A-4147-A177-3AD203B41FA5}">
                          <a16:colId xmlns:a16="http://schemas.microsoft.com/office/drawing/2014/main" val="2741982148"/>
                        </a:ext>
                      </a:extLst>
                    </a:gridCol>
                    <a:gridCol w="2032000">
                      <a:extLst>
                        <a:ext uri="{9D8B030D-6E8A-4147-A177-3AD203B41FA5}">
                          <a16:colId xmlns:a16="http://schemas.microsoft.com/office/drawing/2014/main" val="1996062928"/>
                        </a:ext>
                      </a:extLst>
                    </a:gridCol>
                  </a:tblGrid>
                  <a:tr h="370840">
                    <a:tc>
                      <a:txBody>
                        <a:bodyPr/>
                        <a:lstStyle/>
                        <a:p>
                          <a:pPr algn="ctr"/>
                          <a:r>
                            <a:rPr lang="en-SG" dirty="0"/>
                            <a:t>p</a:t>
                          </a:r>
                        </a:p>
                      </a:txBody>
                      <a:tcPr/>
                    </a:tc>
                    <a:tc>
                      <a:txBody>
                        <a:bodyPr/>
                        <a:lstStyle/>
                        <a:p>
                          <a:endParaRPr lang="en-US"/>
                        </a:p>
                      </a:txBody>
                      <a:tcPr>
                        <a:blipFill>
                          <a:blip r:embed="rId3"/>
                          <a:stretch>
                            <a:fillRect l="-100601" t="-8197" r="-201802" b="-224590"/>
                          </a:stretch>
                        </a:blipFill>
                      </a:tcPr>
                    </a:tc>
                    <a:tc>
                      <a:txBody>
                        <a:bodyPr/>
                        <a:lstStyle/>
                        <a:p>
                          <a:endParaRPr lang="en-US"/>
                        </a:p>
                      </a:txBody>
                      <a:tcPr>
                        <a:blipFill>
                          <a:blip r:embed="rId3"/>
                          <a:stretch>
                            <a:fillRect l="-200000" t="-8197" r="-101198" b="-224590"/>
                          </a:stretch>
                        </a:blipFill>
                      </a:tcPr>
                    </a:tc>
                    <a:tc>
                      <a:txBody>
                        <a:bodyPr/>
                        <a:lstStyle/>
                        <a:p>
                          <a:pPr algn="ctr"/>
                          <a:r>
                            <a:rPr lang="en-SG" b="1" dirty="0"/>
                            <a:t>c</a:t>
                          </a:r>
                        </a:p>
                      </a:txBody>
                      <a:tcPr/>
                    </a:tc>
                    <a:extLst>
                      <a:ext uri="{0D108BD9-81ED-4DB2-BD59-A6C34878D82A}">
                        <a16:rowId xmlns:a16="http://schemas.microsoft.com/office/drawing/2014/main" val="3357641762"/>
                      </a:ext>
                    </a:extLst>
                  </a:tr>
                  <a:tr h="370840">
                    <a:tc>
                      <a:txBody>
                        <a:bodyPr/>
                        <a:lstStyle/>
                        <a:p>
                          <a:pPr algn="ctr"/>
                          <a:r>
                            <a:rPr lang="en-SG" dirty="0"/>
                            <a:t>T</a:t>
                          </a:r>
                        </a:p>
                      </a:txBody>
                      <a:tcPr/>
                    </a:tc>
                    <a:tc>
                      <a:txBody>
                        <a:bodyPr/>
                        <a:lstStyle/>
                        <a:p>
                          <a:pPr algn="ctr"/>
                          <a:r>
                            <a:rPr lang="en-SG" dirty="0"/>
                            <a:t>F</a:t>
                          </a:r>
                        </a:p>
                      </a:txBody>
                      <a:tcPr/>
                    </a:tc>
                    <a:tc>
                      <a:txBody>
                        <a:bodyPr/>
                        <a:lstStyle/>
                        <a:p>
                          <a:pPr algn="ctr"/>
                          <a:r>
                            <a:rPr lang="en-SG" b="1" dirty="0"/>
                            <a:t>F</a:t>
                          </a:r>
                        </a:p>
                      </a:txBody>
                      <a:tcPr/>
                    </a:tc>
                    <a:tc>
                      <a:txBody>
                        <a:bodyPr/>
                        <a:lstStyle/>
                        <a:p>
                          <a:pPr algn="ctr"/>
                          <a:r>
                            <a:rPr lang="en-SG" b="1" dirty="0"/>
                            <a:t>F</a:t>
                          </a:r>
                        </a:p>
                      </a:txBody>
                      <a:tcPr/>
                    </a:tc>
                    <a:extLst>
                      <a:ext uri="{0D108BD9-81ED-4DB2-BD59-A6C34878D82A}">
                        <a16:rowId xmlns:a16="http://schemas.microsoft.com/office/drawing/2014/main" val="3515212680"/>
                      </a:ext>
                    </a:extLst>
                  </a:tr>
                  <a:tr h="370840">
                    <a:tc>
                      <a:txBody>
                        <a:bodyPr/>
                        <a:lstStyle/>
                        <a:p>
                          <a:pPr algn="ctr"/>
                          <a:r>
                            <a:rPr lang="en-SG" dirty="0"/>
                            <a:t>F</a:t>
                          </a:r>
                        </a:p>
                      </a:txBody>
                      <a:tcPr/>
                    </a:tc>
                    <a:tc>
                      <a:txBody>
                        <a:bodyPr/>
                        <a:lstStyle/>
                        <a:p>
                          <a:pPr algn="ctr"/>
                          <a:r>
                            <a:rPr lang="en-SG" dirty="0"/>
                            <a:t>T</a:t>
                          </a:r>
                        </a:p>
                      </a:txBody>
                      <a:tcPr/>
                    </a:tc>
                    <a:tc>
                      <a:txBody>
                        <a:bodyPr/>
                        <a:lstStyle/>
                        <a:p>
                          <a:pPr algn="ctr"/>
                          <a:r>
                            <a:rPr lang="en-SG" b="1" dirty="0"/>
                            <a:t>F</a:t>
                          </a:r>
                        </a:p>
                      </a:txBody>
                      <a:tcPr/>
                    </a:tc>
                    <a:tc>
                      <a:txBody>
                        <a:bodyPr/>
                        <a:lstStyle/>
                        <a:p>
                          <a:pPr algn="ctr"/>
                          <a:r>
                            <a:rPr lang="en-SG" b="1" dirty="0"/>
                            <a:t>F</a:t>
                          </a:r>
                        </a:p>
                      </a:txBody>
                      <a:tcPr/>
                    </a:tc>
                    <a:extLst>
                      <a:ext uri="{0D108BD9-81ED-4DB2-BD59-A6C34878D82A}">
                        <a16:rowId xmlns:a16="http://schemas.microsoft.com/office/drawing/2014/main" val="20351585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C5B29B8-D465-475B-BE4B-BF4CD6097658}"/>
                  </a:ext>
                </a:extLst>
              </p:cNvPr>
              <p:cNvGraphicFramePr>
                <a:graphicFrameLocks noGrp="1"/>
              </p:cNvGraphicFramePr>
              <p:nvPr>
                <p:extLst>
                  <p:ext uri="{D42A27DB-BD31-4B8C-83A1-F6EECF244321}">
                    <p14:modId xmlns:p14="http://schemas.microsoft.com/office/powerpoint/2010/main" val="4031034306"/>
                  </p:ext>
                </p:extLst>
              </p:nvPr>
            </p:nvGraphicFramePr>
            <p:xfrm>
              <a:off x="1673782" y="4446467"/>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47460400"/>
                        </a:ext>
                      </a:extLst>
                    </a:gridCol>
                    <a:gridCol w="2709333">
                      <a:extLst>
                        <a:ext uri="{9D8B030D-6E8A-4147-A177-3AD203B41FA5}">
                          <a16:colId xmlns:a16="http://schemas.microsoft.com/office/drawing/2014/main" val="3340888028"/>
                        </a:ext>
                      </a:extLst>
                    </a:gridCol>
                    <a:gridCol w="2709333">
                      <a:extLst>
                        <a:ext uri="{9D8B030D-6E8A-4147-A177-3AD203B41FA5}">
                          <a16:colId xmlns:a16="http://schemas.microsoft.com/office/drawing/2014/main" val="1653871880"/>
                        </a:ext>
                      </a:extLst>
                    </a:gridCol>
                  </a:tblGrid>
                  <a:tr h="0">
                    <a:tc>
                      <a:txBody>
                        <a:bodyPr/>
                        <a:lstStyle/>
                        <a:p>
                          <a:pPr algn="ctr"/>
                          <a:r>
                            <a:rPr lang="en-SG" dirty="0"/>
                            <a:t>t</a:t>
                          </a:r>
                        </a:p>
                      </a:txBody>
                      <a:tcPr/>
                    </a:tc>
                    <a:tc>
                      <a:txBody>
                        <a:bodyPr/>
                        <a:lstStyle/>
                        <a:p>
                          <a:pPr algn="ctr"/>
                          <a14:m>
                            <m:oMath xmlns:m="http://schemas.openxmlformats.org/officeDocument/2006/math">
                              <m:r>
                                <a:rPr lang="en-SG" b="1" i="1" smtClean="0">
                                  <a:latin typeface="Cambria Math" panose="02040503050406030204" pitchFamily="18" charset="0"/>
                                  <a:ea typeface="Cambria Math" panose="02040503050406030204" pitchFamily="18" charset="0"/>
                                </a:rPr>
                                <m:t>~</m:t>
                              </m:r>
                            </m:oMath>
                          </a14:m>
                          <a:r>
                            <a:rPr lang="en-SG" b="1" dirty="0"/>
                            <a:t>t</a:t>
                          </a:r>
                        </a:p>
                      </a:txBody>
                      <a:tcPr/>
                    </a:tc>
                    <a:tc>
                      <a:txBody>
                        <a:bodyPr/>
                        <a:lstStyle/>
                        <a:p>
                          <a:pPr algn="ctr"/>
                          <a:r>
                            <a:rPr lang="en-SG" b="1" dirty="0"/>
                            <a:t>c</a:t>
                          </a:r>
                        </a:p>
                      </a:txBody>
                      <a:tcPr/>
                    </a:tc>
                    <a:extLst>
                      <a:ext uri="{0D108BD9-81ED-4DB2-BD59-A6C34878D82A}">
                        <a16:rowId xmlns:a16="http://schemas.microsoft.com/office/drawing/2014/main" val="2186384100"/>
                      </a:ext>
                    </a:extLst>
                  </a:tr>
                  <a:tr h="370840">
                    <a:tc>
                      <a:txBody>
                        <a:bodyPr/>
                        <a:lstStyle/>
                        <a:p>
                          <a:pPr algn="ctr"/>
                          <a:r>
                            <a:rPr lang="en-SG" dirty="0"/>
                            <a:t>T</a:t>
                          </a:r>
                        </a:p>
                      </a:txBody>
                      <a:tcPr/>
                    </a:tc>
                    <a:tc>
                      <a:txBody>
                        <a:bodyPr/>
                        <a:lstStyle/>
                        <a:p>
                          <a:pPr algn="ctr"/>
                          <a:r>
                            <a:rPr lang="en-SG" b="1" dirty="0"/>
                            <a:t>F</a:t>
                          </a:r>
                        </a:p>
                      </a:txBody>
                      <a:tcPr/>
                    </a:tc>
                    <a:tc>
                      <a:txBody>
                        <a:bodyPr/>
                        <a:lstStyle/>
                        <a:p>
                          <a:pPr algn="ctr"/>
                          <a:r>
                            <a:rPr lang="en-SG" b="1" dirty="0"/>
                            <a:t>F</a:t>
                          </a:r>
                        </a:p>
                      </a:txBody>
                      <a:tcPr/>
                    </a:tc>
                    <a:extLst>
                      <a:ext uri="{0D108BD9-81ED-4DB2-BD59-A6C34878D82A}">
                        <a16:rowId xmlns:a16="http://schemas.microsoft.com/office/drawing/2014/main" val="2935897569"/>
                      </a:ext>
                    </a:extLst>
                  </a:tr>
                </a:tbl>
              </a:graphicData>
            </a:graphic>
          </p:graphicFrame>
        </mc:Choice>
        <mc:Fallback xmlns="">
          <p:graphicFrame>
            <p:nvGraphicFramePr>
              <p:cNvPr id="5" name="Table 5">
                <a:extLst>
                  <a:ext uri="{FF2B5EF4-FFF2-40B4-BE49-F238E27FC236}">
                    <a16:creationId xmlns:a16="http://schemas.microsoft.com/office/drawing/2014/main" id="{3C5B29B8-D465-475B-BE4B-BF4CD6097658}"/>
                  </a:ext>
                </a:extLst>
              </p:cNvPr>
              <p:cNvGraphicFramePr>
                <a:graphicFrameLocks noGrp="1"/>
              </p:cNvGraphicFramePr>
              <p:nvPr>
                <p:extLst>
                  <p:ext uri="{D42A27DB-BD31-4B8C-83A1-F6EECF244321}">
                    <p14:modId xmlns:p14="http://schemas.microsoft.com/office/powerpoint/2010/main" val="4031034306"/>
                  </p:ext>
                </p:extLst>
              </p:nvPr>
            </p:nvGraphicFramePr>
            <p:xfrm>
              <a:off x="1673782" y="4446467"/>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47460400"/>
                        </a:ext>
                      </a:extLst>
                    </a:gridCol>
                    <a:gridCol w="2709333">
                      <a:extLst>
                        <a:ext uri="{9D8B030D-6E8A-4147-A177-3AD203B41FA5}">
                          <a16:colId xmlns:a16="http://schemas.microsoft.com/office/drawing/2014/main" val="3340888028"/>
                        </a:ext>
                      </a:extLst>
                    </a:gridCol>
                    <a:gridCol w="2709333">
                      <a:extLst>
                        <a:ext uri="{9D8B030D-6E8A-4147-A177-3AD203B41FA5}">
                          <a16:colId xmlns:a16="http://schemas.microsoft.com/office/drawing/2014/main" val="1653871880"/>
                        </a:ext>
                      </a:extLst>
                    </a:gridCol>
                  </a:tblGrid>
                  <a:tr h="365760">
                    <a:tc>
                      <a:txBody>
                        <a:bodyPr/>
                        <a:lstStyle/>
                        <a:p>
                          <a:pPr algn="ctr"/>
                          <a:r>
                            <a:rPr lang="en-SG" dirty="0"/>
                            <a:t>t</a:t>
                          </a:r>
                        </a:p>
                      </a:txBody>
                      <a:tcPr/>
                    </a:tc>
                    <a:tc>
                      <a:txBody>
                        <a:bodyPr/>
                        <a:lstStyle/>
                        <a:p>
                          <a:endParaRPr lang="en-US"/>
                        </a:p>
                      </a:txBody>
                      <a:tcPr>
                        <a:blipFill>
                          <a:blip r:embed="rId4"/>
                          <a:stretch>
                            <a:fillRect l="-100450" t="-8197" r="-101351" b="-122951"/>
                          </a:stretch>
                        </a:blipFill>
                      </a:tcPr>
                    </a:tc>
                    <a:tc>
                      <a:txBody>
                        <a:bodyPr/>
                        <a:lstStyle/>
                        <a:p>
                          <a:pPr algn="ctr"/>
                          <a:r>
                            <a:rPr lang="en-SG" b="1" dirty="0"/>
                            <a:t>c</a:t>
                          </a:r>
                        </a:p>
                      </a:txBody>
                      <a:tcPr/>
                    </a:tc>
                    <a:extLst>
                      <a:ext uri="{0D108BD9-81ED-4DB2-BD59-A6C34878D82A}">
                        <a16:rowId xmlns:a16="http://schemas.microsoft.com/office/drawing/2014/main" val="2186384100"/>
                      </a:ext>
                    </a:extLst>
                  </a:tr>
                  <a:tr h="370840">
                    <a:tc>
                      <a:txBody>
                        <a:bodyPr/>
                        <a:lstStyle/>
                        <a:p>
                          <a:pPr algn="ctr"/>
                          <a:r>
                            <a:rPr lang="en-SG" dirty="0"/>
                            <a:t>T</a:t>
                          </a:r>
                        </a:p>
                      </a:txBody>
                      <a:tcPr/>
                    </a:tc>
                    <a:tc>
                      <a:txBody>
                        <a:bodyPr/>
                        <a:lstStyle/>
                        <a:p>
                          <a:pPr algn="ctr"/>
                          <a:r>
                            <a:rPr lang="en-SG" b="1" dirty="0"/>
                            <a:t>F</a:t>
                          </a:r>
                        </a:p>
                      </a:txBody>
                      <a:tcPr/>
                    </a:tc>
                    <a:tc>
                      <a:txBody>
                        <a:bodyPr/>
                        <a:lstStyle/>
                        <a:p>
                          <a:pPr algn="ctr"/>
                          <a:r>
                            <a:rPr lang="en-SG" b="1" dirty="0"/>
                            <a:t>F</a:t>
                          </a:r>
                        </a:p>
                      </a:txBody>
                      <a:tcPr/>
                    </a:tc>
                    <a:extLst>
                      <a:ext uri="{0D108BD9-81ED-4DB2-BD59-A6C34878D82A}">
                        <a16:rowId xmlns:a16="http://schemas.microsoft.com/office/drawing/2014/main" val="2935897569"/>
                      </a:ext>
                    </a:extLst>
                  </a:tr>
                </a:tbl>
              </a:graphicData>
            </a:graphic>
          </p:graphicFrame>
        </mc:Fallback>
      </mc:AlternateContent>
    </p:spTree>
    <p:extLst>
      <p:ext uri="{BB962C8B-B14F-4D97-AF65-F5344CB8AC3E}">
        <p14:creationId xmlns:p14="http://schemas.microsoft.com/office/powerpoint/2010/main" val="361941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0C6B-EB86-41C3-8112-D922C70AFE7B}"/>
              </a:ext>
            </a:extLst>
          </p:cNvPr>
          <p:cNvSpPr>
            <a:spLocks noGrp="1"/>
          </p:cNvSpPr>
          <p:nvPr>
            <p:ph type="title"/>
          </p:nvPr>
        </p:nvSpPr>
        <p:spPr/>
        <p:txBody>
          <a:bodyPr/>
          <a:lstStyle/>
          <a:p>
            <a:r>
              <a:rPr lang="en-SG" dirty="0"/>
              <a:t>Sheet 1: Question 2</a:t>
            </a:r>
          </a:p>
        </p:txBody>
      </p:sp>
      <p:sp>
        <p:nvSpPr>
          <p:cNvPr id="3" name="Content Placeholder 2">
            <a:extLst>
              <a:ext uri="{FF2B5EF4-FFF2-40B4-BE49-F238E27FC236}">
                <a16:creationId xmlns:a16="http://schemas.microsoft.com/office/drawing/2014/main" id="{14E14332-7062-4829-8515-FB8ED47929AE}"/>
              </a:ext>
            </a:extLst>
          </p:cNvPr>
          <p:cNvSpPr>
            <a:spLocks noGrp="1"/>
          </p:cNvSpPr>
          <p:nvPr>
            <p:ph idx="1"/>
          </p:nvPr>
        </p:nvSpPr>
        <p:spPr/>
        <p:txBody>
          <a:bodyPr>
            <a:normAutofit/>
          </a:bodyPr>
          <a:lstStyle/>
          <a:p>
            <a:pPr marL="0" indent="0">
              <a:buNone/>
            </a:pPr>
            <a:r>
              <a:rPr lang="en-SG" dirty="0"/>
              <a:t>The rules governing the logic of compound statements. Memorize them! </a:t>
            </a:r>
          </a:p>
          <a:p>
            <a:r>
              <a:rPr lang="en-SG" dirty="0"/>
              <a:t>Let </a:t>
            </a:r>
            <a:r>
              <a:rPr lang="en-SG" dirty="0" err="1"/>
              <a:t>p,q</a:t>
            </a:r>
            <a:r>
              <a:rPr lang="en-SG" dirty="0"/>
              <a:t> and r be arguments, t a tautology and c a contradiction.</a:t>
            </a:r>
          </a:p>
          <a:p>
            <a:r>
              <a:rPr lang="en-SG" dirty="0"/>
              <a:t>The logical connective refers to conjunctions and disjunctions.</a:t>
            </a:r>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graphicFrame>
        <p:nvGraphicFramePr>
          <p:cNvPr id="5" name="Table 5">
            <a:extLst>
              <a:ext uri="{FF2B5EF4-FFF2-40B4-BE49-F238E27FC236}">
                <a16:creationId xmlns:a16="http://schemas.microsoft.com/office/drawing/2014/main" id="{B0E3AC95-9D96-41F9-83D0-D6781DEEEC0C}"/>
              </a:ext>
            </a:extLst>
          </p:cNvPr>
          <p:cNvGraphicFramePr>
            <a:graphicFrameLocks noGrp="1"/>
          </p:cNvGraphicFramePr>
          <p:nvPr>
            <p:extLst>
              <p:ext uri="{D42A27DB-BD31-4B8C-83A1-F6EECF244321}">
                <p14:modId xmlns:p14="http://schemas.microsoft.com/office/powerpoint/2010/main" val="472298842"/>
              </p:ext>
            </p:extLst>
          </p:nvPr>
        </p:nvGraphicFramePr>
        <p:xfrm>
          <a:off x="-79899" y="3742555"/>
          <a:ext cx="12271899" cy="3114040"/>
        </p:xfrm>
        <a:graphic>
          <a:graphicData uri="http://schemas.openxmlformats.org/drawingml/2006/table">
            <a:tbl>
              <a:tblPr firstRow="1" bandRow="1">
                <a:tableStyleId>{5C22544A-7EE6-4342-B048-85BDC9FD1C3A}</a:tableStyleId>
              </a:tblPr>
              <a:tblGrid>
                <a:gridCol w="3086667">
                  <a:extLst>
                    <a:ext uri="{9D8B030D-6E8A-4147-A177-3AD203B41FA5}">
                      <a16:colId xmlns:a16="http://schemas.microsoft.com/office/drawing/2014/main" val="2999431"/>
                    </a:ext>
                  </a:extLst>
                </a:gridCol>
                <a:gridCol w="3086667">
                  <a:extLst>
                    <a:ext uri="{9D8B030D-6E8A-4147-A177-3AD203B41FA5}">
                      <a16:colId xmlns:a16="http://schemas.microsoft.com/office/drawing/2014/main" val="2513986505"/>
                    </a:ext>
                  </a:extLst>
                </a:gridCol>
                <a:gridCol w="3086667">
                  <a:extLst>
                    <a:ext uri="{9D8B030D-6E8A-4147-A177-3AD203B41FA5}">
                      <a16:colId xmlns:a16="http://schemas.microsoft.com/office/drawing/2014/main" val="4147799690"/>
                    </a:ext>
                  </a:extLst>
                </a:gridCol>
                <a:gridCol w="3011898">
                  <a:extLst>
                    <a:ext uri="{9D8B030D-6E8A-4147-A177-3AD203B41FA5}">
                      <a16:colId xmlns:a16="http://schemas.microsoft.com/office/drawing/2014/main" val="1323456413"/>
                    </a:ext>
                  </a:extLst>
                </a:gridCol>
              </a:tblGrid>
              <a:tr h="370840">
                <a:tc>
                  <a:txBody>
                    <a:bodyPr/>
                    <a:lstStyle/>
                    <a:p>
                      <a:r>
                        <a:rPr lang="en-SG" dirty="0"/>
                        <a:t>Rules set 1 (algebraic)</a:t>
                      </a:r>
                    </a:p>
                  </a:txBody>
                  <a:tcPr/>
                </a:tc>
                <a:tc>
                  <a:txBody>
                    <a:bodyPr/>
                    <a:lstStyle/>
                    <a:p>
                      <a:endParaRPr lang="en-SG" dirty="0"/>
                    </a:p>
                  </a:txBody>
                  <a:tcPr/>
                </a:tc>
                <a:tc>
                  <a:txBody>
                    <a:bodyPr/>
                    <a:lstStyle/>
                    <a:p>
                      <a:endParaRPr lang="en-SG" dirty="0"/>
                    </a:p>
                  </a:txBody>
                  <a:tcPr/>
                </a:tc>
                <a:tc>
                  <a:txBody>
                    <a:bodyPr/>
                    <a:lstStyle/>
                    <a:p>
                      <a:r>
                        <a:rPr lang="en-SG" dirty="0"/>
                        <a:t>Notes</a:t>
                      </a:r>
                    </a:p>
                  </a:txBody>
                  <a:tcPr/>
                </a:tc>
                <a:extLst>
                  <a:ext uri="{0D108BD9-81ED-4DB2-BD59-A6C34878D82A}">
                    <a16:rowId xmlns:a16="http://schemas.microsoft.com/office/drawing/2014/main" val="2451910396"/>
                  </a:ext>
                </a:extLst>
              </a:tr>
              <a:tr h="370840">
                <a:tc>
                  <a:txBody>
                    <a:bodyPr/>
                    <a:lstStyle/>
                    <a:p>
                      <a:r>
                        <a:rPr lang="en-SG" dirty="0"/>
                        <a:t>Commutativity</a:t>
                      </a:r>
                    </a:p>
                  </a:txBody>
                  <a:tcPr/>
                </a:tc>
                <a:tc>
                  <a:txBody>
                    <a:bodyPr/>
                    <a:lstStyle/>
                    <a:p>
                      <a:r>
                        <a:rPr lang="en-SG" dirty="0"/>
                        <a:t>p ∧ q ≡ q ∧ p</a:t>
                      </a:r>
                    </a:p>
                  </a:txBody>
                  <a:tcPr/>
                </a:tc>
                <a:tc>
                  <a:txBody>
                    <a:bodyPr/>
                    <a:lstStyle/>
                    <a:p>
                      <a:r>
                        <a:rPr lang="en-SG" dirty="0"/>
                        <a:t>p ∨ q ≡ q ∨ p</a:t>
                      </a:r>
                    </a:p>
                  </a:txBody>
                  <a:tcPr/>
                </a:tc>
                <a:tc>
                  <a:txBody>
                    <a:bodyPr/>
                    <a:lstStyle/>
                    <a:p>
                      <a:r>
                        <a:rPr lang="en-SG" dirty="0"/>
                        <a:t>You can switch the order of arguments.</a:t>
                      </a:r>
                    </a:p>
                  </a:txBody>
                  <a:tcPr/>
                </a:tc>
                <a:extLst>
                  <a:ext uri="{0D108BD9-81ED-4DB2-BD59-A6C34878D82A}">
                    <a16:rowId xmlns:a16="http://schemas.microsoft.com/office/drawing/2014/main" val="3083738480"/>
                  </a:ext>
                </a:extLst>
              </a:tr>
              <a:tr h="370840">
                <a:tc>
                  <a:txBody>
                    <a:bodyPr/>
                    <a:lstStyle/>
                    <a:p>
                      <a:r>
                        <a:rPr lang="en-SG" dirty="0"/>
                        <a:t>Associativity</a:t>
                      </a:r>
                    </a:p>
                  </a:txBody>
                  <a:tcPr/>
                </a:tc>
                <a:tc>
                  <a:txBody>
                    <a:bodyPr/>
                    <a:lstStyle/>
                    <a:p>
                      <a:r>
                        <a:rPr lang="pt-BR" dirty="0"/>
                        <a:t>(p ∧ q) ∧ r ≡ p ∧ (q ∧ r)</a:t>
                      </a:r>
                      <a:endParaRPr lang="en-SG" dirty="0"/>
                    </a:p>
                  </a:txBody>
                  <a:tcPr/>
                </a:tc>
                <a:tc>
                  <a:txBody>
                    <a:bodyPr/>
                    <a:lstStyle/>
                    <a:p>
                      <a:r>
                        <a:rPr lang="pt-BR" dirty="0"/>
                        <a:t>(p ∨ q) ∨ r ≡ p ∨ (q ∨ r) </a:t>
                      </a:r>
                      <a:endParaRPr lang="en-SG" dirty="0"/>
                    </a:p>
                  </a:txBody>
                  <a:tcPr/>
                </a:tc>
                <a:tc>
                  <a:txBody>
                    <a:bodyPr/>
                    <a:lstStyle/>
                    <a:p>
                      <a:r>
                        <a:rPr lang="en-SG" dirty="0"/>
                        <a:t>If the logical connective is used consecutively you can apply them in any order.</a:t>
                      </a:r>
                    </a:p>
                  </a:txBody>
                  <a:tcPr/>
                </a:tc>
                <a:extLst>
                  <a:ext uri="{0D108BD9-81ED-4DB2-BD59-A6C34878D82A}">
                    <a16:rowId xmlns:a16="http://schemas.microsoft.com/office/drawing/2014/main" val="1908138261"/>
                  </a:ext>
                </a:extLst>
              </a:tr>
              <a:tr h="370840">
                <a:tc>
                  <a:txBody>
                    <a:bodyPr/>
                    <a:lstStyle/>
                    <a:p>
                      <a:r>
                        <a:rPr lang="en-SG" dirty="0"/>
                        <a:t>Distributivity</a:t>
                      </a:r>
                    </a:p>
                  </a:txBody>
                  <a:tcPr/>
                </a:tc>
                <a:tc>
                  <a:txBody>
                    <a:bodyPr/>
                    <a:lstStyle/>
                    <a:p>
                      <a:r>
                        <a:rPr lang="pt-BR" dirty="0"/>
                        <a:t>p ∧ (q ∨ r) ≡ (p ∧ q) ∨ (p ∧ r) </a:t>
                      </a:r>
                      <a:endParaRPr lang="en-SG" dirty="0"/>
                    </a:p>
                  </a:txBody>
                  <a:tcPr/>
                </a:tc>
                <a:tc>
                  <a:txBody>
                    <a:bodyPr/>
                    <a:lstStyle/>
                    <a:p>
                      <a:r>
                        <a:rPr lang="pt-BR" dirty="0"/>
                        <a:t>p ∨ (q ∧ r) ≡ (p ∨ q) ∧ (p ∨ r)</a:t>
                      </a:r>
                      <a:endParaRPr lang="en-SG" dirty="0"/>
                    </a:p>
                  </a:txBody>
                  <a:tcPr/>
                </a:tc>
                <a:tc>
                  <a:txBody>
                    <a:bodyPr/>
                    <a:lstStyle/>
                    <a:p>
                      <a:r>
                        <a:rPr lang="en-SG" dirty="0"/>
                        <a:t>You can “multiply” the argument and logical connective outside the bracket.</a:t>
                      </a:r>
                    </a:p>
                  </a:txBody>
                  <a:tcPr/>
                </a:tc>
                <a:extLst>
                  <a:ext uri="{0D108BD9-81ED-4DB2-BD59-A6C34878D82A}">
                    <a16:rowId xmlns:a16="http://schemas.microsoft.com/office/drawing/2014/main" val="1960330782"/>
                  </a:ext>
                </a:extLst>
              </a:tr>
            </a:tbl>
          </a:graphicData>
        </a:graphic>
      </p:graphicFrame>
    </p:spTree>
    <p:extLst>
      <p:ext uri="{BB962C8B-B14F-4D97-AF65-F5344CB8AC3E}">
        <p14:creationId xmlns:p14="http://schemas.microsoft.com/office/powerpoint/2010/main" val="85255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01D-0DD4-45FE-B08D-D99E82ECCB8A}"/>
              </a:ext>
            </a:extLst>
          </p:cNvPr>
          <p:cNvSpPr>
            <a:spLocks noGrp="1"/>
          </p:cNvSpPr>
          <p:nvPr>
            <p:ph type="title"/>
          </p:nvPr>
        </p:nvSpPr>
        <p:spPr/>
        <p:txBody>
          <a:bodyPr/>
          <a:lstStyle/>
          <a:p>
            <a:r>
              <a:rPr lang="en-SG" dirty="0"/>
              <a:t>Sheet 1: Question 2</a:t>
            </a:r>
          </a:p>
        </p:txBody>
      </p:sp>
      <p:graphicFrame>
        <p:nvGraphicFramePr>
          <p:cNvPr id="4" name="Table 4">
            <a:extLst>
              <a:ext uri="{FF2B5EF4-FFF2-40B4-BE49-F238E27FC236}">
                <a16:creationId xmlns:a16="http://schemas.microsoft.com/office/drawing/2014/main" id="{17319FE0-35AD-4A30-9E7C-7B4D8361ACC2}"/>
              </a:ext>
            </a:extLst>
          </p:cNvPr>
          <p:cNvGraphicFramePr>
            <a:graphicFrameLocks noGrp="1"/>
          </p:cNvGraphicFramePr>
          <p:nvPr>
            <p:ph idx="1"/>
            <p:extLst>
              <p:ext uri="{D42A27DB-BD31-4B8C-83A1-F6EECF244321}">
                <p14:modId xmlns:p14="http://schemas.microsoft.com/office/powerpoint/2010/main" val="566936740"/>
              </p:ext>
            </p:extLst>
          </p:nvPr>
        </p:nvGraphicFramePr>
        <p:xfrm>
          <a:off x="838200" y="1825625"/>
          <a:ext cx="10515600" cy="4942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80318153"/>
                    </a:ext>
                  </a:extLst>
                </a:gridCol>
                <a:gridCol w="2628900">
                  <a:extLst>
                    <a:ext uri="{9D8B030D-6E8A-4147-A177-3AD203B41FA5}">
                      <a16:colId xmlns:a16="http://schemas.microsoft.com/office/drawing/2014/main" val="2784995619"/>
                    </a:ext>
                  </a:extLst>
                </a:gridCol>
                <a:gridCol w="2628900">
                  <a:extLst>
                    <a:ext uri="{9D8B030D-6E8A-4147-A177-3AD203B41FA5}">
                      <a16:colId xmlns:a16="http://schemas.microsoft.com/office/drawing/2014/main" val="3403926070"/>
                    </a:ext>
                  </a:extLst>
                </a:gridCol>
                <a:gridCol w="2628900">
                  <a:extLst>
                    <a:ext uri="{9D8B030D-6E8A-4147-A177-3AD203B41FA5}">
                      <a16:colId xmlns:a16="http://schemas.microsoft.com/office/drawing/2014/main" val="896268109"/>
                    </a:ext>
                  </a:extLst>
                </a:gridCol>
              </a:tblGrid>
              <a:tr h="370840">
                <a:tc>
                  <a:txBody>
                    <a:bodyPr/>
                    <a:lstStyle/>
                    <a:p>
                      <a:r>
                        <a:rPr lang="en-SG" dirty="0"/>
                        <a:t>Rules set 2 </a:t>
                      </a:r>
                    </a:p>
                  </a:txBody>
                  <a:tcPr/>
                </a:tc>
                <a:tc>
                  <a:txBody>
                    <a:bodyPr/>
                    <a:lstStyle/>
                    <a:p>
                      <a:endParaRPr lang="en-SG" dirty="0"/>
                    </a:p>
                  </a:txBody>
                  <a:tcPr/>
                </a:tc>
                <a:tc>
                  <a:txBody>
                    <a:bodyPr/>
                    <a:lstStyle/>
                    <a:p>
                      <a:endParaRPr lang="en-SG" dirty="0"/>
                    </a:p>
                  </a:txBody>
                  <a:tcPr/>
                </a:tc>
                <a:tc>
                  <a:txBody>
                    <a:bodyPr/>
                    <a:lstStyle/>
                    <a:p>
                      <a:r>
                        <a:rPr lang="en-SG" dirty="0"/>
                        <a:t>Notes</a:t>
                      </a:r>
                    </a:p>
                  </a:txBody>
                  <a:tcPr/>
                </a:tc>
                <a:extLst>
                  <a:ext uri="{0D108BD9-81ED-4DB2-BD59-A6C34878D82A}">
                    <a16:rowId xmlns:a16="http://schemas.microsoft.com/office/drawing/2014/main" val="1001575089"/>
                  </a:ext>
                </a:extLst>
              </a:tr>
              <a:tr h="370840">
                <a:tc>
                  <a:txBody>
                    <a:bodyPr/>
                    <a:lstStyle/>
                    <a:p>
                      <a:r>
                        <a:rPr lang="en-SG" dirty="0"/>
                        <a:t>Idempotence</a:t>
                      </a:r>
                    </a:p>
                  </a:txBody>
                  <a:tcPr/>
                </a:tc>
                <a:tc>
                  <a:txBody>
                    <a:bodyPr/>
                    <a:lstStyle/>
                    <a:p>
                      <a:r>
                        <a:rPr lang="en-SG" dirty="0"/>
                        <a:t>p ∧ p ≡ p</a:t>
                      </a:r>
                    </a:p>
                  </a:txBody>
                  <a:tcPr/>
                </a:tc>
                <a:tc>
                  <a:txBody>
                    <a:bodyPr/>
                    <a:lstStyle/>
                    <a:p>
                      <a:r>
                        <a:rPr lang="en-SG" dirty="0"/>
                        <a:t>p ∨ p ≡ p</a:t>
                      </a:r>
                    </a:p>
                  </a:txBody>
                  <a:tcPr/>
                </a:tc>
                <a:tc>
                  <a:txBody>
                    <a:bodyPr/>
                    <a:lstStyle/>
                    <a:p>
                      <a:r>
                        <a:rPr lang="en-SG" dirty="0"/>
                        <a:t>An argument acting on itself gives itself. Idempotence.</a:t>
                      </a:r>
                    </a:p>
                  </a:txBody>
                  <a:tcPr/>
                </a:tc>
                <a:extLst>
                  <a:ext uri="{0D108BD9-81ED-4DB2-BD59-A6C34878D82A}">
                    <a16:rowId xmlns:a16="http://schemas.microsoft.com/office/drawing/2014/main" val="3382884540"/>
                  </a:ext>
                </a:extLst>
              </a:tr>
              <a:tr h="370840">
                <a:tc>
                  <a:txBody>
                    <a:bodyPr/>
                    <a:lstStyle/>
                    <a:p>
                      <a:r>
                        <a:rPr lang="en-SG" dirty="0"/>
                        <a:t>Absorption</a:t>
                      </a:r>
                    </a:p>
                  </a:txBody>
                  <a:tcPr/>
                </a:tc>
                <a:tc>
                  <a:txBody>
                    <a:bodyPr/>
                    <a:lstStyle/>
                    <a:p>
                      <a:r>
                        <a:rPr lang="en-SG" dirty="0"/>
                        <a:t>p ∨ (p ∧ q) ≡ p</a:t>
                      </a:r>
                    </a:p>
                  </a:txBody>
                  <a:tcPr/>
                </a:tc>
                <a:tc>
                  <a:txBody>
                    <a:bodyPr/>
                    <a:lstStyle/>
                    <a:p>
                      <a:r>
                        <a:rPr lang="en-SG" dirty="0"/>
                        <a:t>p ∧ (p ∨ q) ≡ p </a:t>
                      </a:r>
                    </a:p>
                  </a:txBody>
                  <a:tcPr/>
                </a:tc>
                <a:tc>
                  <a:txBody>
                    <a:bodyPr/>
                    <a:lstStyle/>
                    <a:p>
                      <a:r>
                        <a:rPr lang="en-SG" dirty="0"/>
                        <a:t>A conjunction decreases the size of a truth set. </a:t>
                      </a:r>
                    </a:p>
                    <a:p>
                      <a:endParaRPr lang="en-SG" dirty="0"/>
                    </a:p>
                    <a:p>
                      <a:r>
                        <a:rPr lang="en-SG" dirty="0"/>
                        <a:t>A disjunction increases the size of a truth set. </a:t>
                      </a:r>
                    </a:p>
                    <a:p>
                      <a:endParaRPr lang="en-SG" dirty="0"/>
                    </a:p>
                    <a:p>
                      <a:r>
                        <a:rPr lang="en-SG" dirty="0"/>
                        <a:t>We can think of a conjunction of a minimum operator.</a:t>
                      </a:r>
                    </a:p>
                    <a:p>
                      <a:endParaRPr lang="en-SG" dirty="0"/>
                    </a:p>
                    <a:p>
                      <a:r>
                        <a:rPr lang="en-SG" dirty="0"/>
                        <a:t>We can think of a disjunction as a maximum operator.</a:t>
                      </a:r>
                    </a:p>
                  </a:txBody>
                  <a:tcPr/>
                </a:tc>
                <a:extLst>
                  <a:ext uri="{0D108BD9-81ED-4DB2-BD59-A6C34878D82A}">
                    <a16:rowId xmlns:a16="http://schemas.microsoft.com/office/drawing/2014/main" val="2261905909"/>
                  </a:ext>
                </a:extLst>
              </a:tr>
            </a:tbl>
          </a:graphicData>
        </a:graphic>
      </p:graphicFrame>
    </p:spTree>
    <p:extLst>
      <p:ext uri="{BB962C8B-B14F-4D97-AF65-F5344CB8AC3E}">
        <p14:creationId xmlns:p14="http://schemas.microsoft.com/office/powerpoint/2010/main" val="288455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596D-C91E-4288-9CAC-69023DCA00C3}"/>
              </a:ext>
            </a:extLst>
          </p:cNvPr>
          <p:cNvSpPr>
            <a:spLocks noGrp="1"/>
          </p:cNvSpPr>
          <p:nvPr>
            <p:ph type="title"/>
          </p:nvPr>
        </p:nvSpPr>
        <p:spPr>
          <a:xfrm>
            <a:off x="838200" y="347370"/>
            <a:ext cx="10515600" cy="1325563"/>
          </a:xfrm>
        </p:spPr>
        <p:txBody>
          <a:bodyPr/>
          <a:lstStyle/>
          <a:p>
            <a:r>
              <a:rPr lang="en-SG" dirty="0"/>
              <a:t>Sheet 1: Question 2</a:t>
            </a:r>
          </a:p>
        </p:txBody>
      </p:sp>
      <p:graphicFrame>
        <p:nvGraphicFramePr>
          <p:cNvPr id="13" name="Table 13">
            <a:extLst>
              <a:ext uri="{FF2B5EF4-FFF2-40B4-BE49-F238E27FC236}">
                <a16:creationId xmlns:a16="http://schemas.microsoft.com/office/drawing/2014/main" id="{EF90B286-6C3B-45AB-B15F-0F0393B11856}"/>
              </a:ext>
            </a:extLst>
          </p:cNvPr>
          <p:cNvGraphicFramePr>
            <a:graphicFrameLocks noGrp="1"/>
          </p:cNvGraphicFramePr>
          <p:nvPr>
            <p:ph idx="1"/>
            <p:extLst>
              <p:ext uri="{D42A27DB-BD31-4B8C-83A1-F6EECF244321}">
                <p14:modId xmlns:p14="http://schemas.microsoft.com/office/powerpoint/2010/main" val="985444701"/>
              </p:ext>
            </p:extLst>
          </p:nvPr>
        </p:nvGraphicFramePr>
        <p:xfrm>
          <a:off x="71020" y="1825625"/>
          <a:ext cx="12120979" cy="3393440"/>
        </p:xfrm>
        <a:graphic>
          <a:graphicData uri="http://schemas.openxmlformats.org/drawingml/2006/table">
            <a:tbl>
              <a:tblPr firstRow="1" bandRow="1">
                <a:tableStyleId>{5C22544A-7EE6-4342-B048-85BDC9FD1C3A}</a:tableStyleId>
              </a:tblPr>
              <a:tblGrid>
                <a:gridCol w="2020163">
                  <a:extLst>
                    <a:ext uri="{9D8B030D-6E8A-4147-A177-3AD203B41FA5}">
                      <a16:colId xmlns:a16="http://schemas.microsoft.com/office/drawing/2014/main" val="674815786"/>
                    </a:ext>
                  </a:extLst>
                </a:gridCol>
                <a:gridCol w="2480817">
                  <a:extLst>
                    <a:ext uri="{9D8B030D-6E8A-4147-A177-3AD203B41FA5}">
                      <a16:colId xmlns:a16="http://schemas.microsoft.com/office/drawing/2014/main" val="3571187904"/>
                    </a:ext>
                  </a:extLst>
                </a:gridCol>
                <a:gridCol w="2476870">
                  <a:extLst>
                    <a:ext uri="{9D8B030D-6E8A-4147-A177-3AD203B41FA5}">
                      <a16:colId xmlns:a16="http://schemas.microsoft.com/office/drawing/2014/main" val="2024607724"/>
                    </a:ext>
                  </a:extLst>
                </a:gridCol>
                <a:gridCol w="1509204">
                  <a:extLst>
                    <a:ext uri="{9D8B030D-6E8A-4147-A177-3AD203B41FA5}">
                      <a16:colId xmlns:a16="http://schemas.microsoft.com/office/drawing/2014/main" val="308510079"/>
                    </a:ext>
                  </a:extLst>
                </a:gridCol>
                <a:gridCol w="1613762">
                  <a:extLst>
                    <a:ext uri="{9D8B030D-6E8A-4147-A177-3AD203B41FA5}">
                      <a16:colId xmlns:a16="http://schemas.microsoft.com/office/drawing/2014/main" val="1481355891"/>
                    </a:ext>
                  </a:extLst>
                </a:gridCol>
                <a:gridCol w="2020163">
                  <a:extLst>
                    <a:ext uri="{9D8B030D-6E8A-4147-A177-3AD203B41FA5}">
                      <a16:colId xmlns:a16="http://schemas.microsoft.com/office/drawing/2014/main" val="1294658753"/>
                    </a:ext>
                  </a:extLst>
                </a:gridCol>
              </a:tblGrid>
              <a:tr h="370840">
                <a:tc>
                  <a:txBody>
                    <a:bodyPr/>
                    <a:lstStyle/>
                    <a:p>
                      <a:r>
                        <a:rPr lang="en-SG" dirty="0"/>
                        <a:t>Rules set 3</a:t>
                      </a:r>
                    </a:p>
                  </a:txBody>
                  <a:tcPr/>
                </a:tc>
                <a:tc>
                  <a:txBody>
                    <a:bodyPr/>
                    <a:lstStyle/>
                    <a:p>
                      <a:endParaRPr lang="en-SG"/>
                    </a:p>
                  </a:txBody>
                  <a:tcPr/>
                </a:tc>
                <a:tc>
                  <a:txBody>
                    <a:bodyPr/>
                    <a:lstStyle/>
                    <a:p>
                      <a:endParaRPr lang="en-SG"/>
                    </a:p>
                  </a:txBody>
                  <a:tcPr/>
                </a:tc>
                <a:tc>
                  <a:txBody>
                    <a:bodyPr/>
                    <a:lstStyle/>
                    <a:p>
                      <a:endParaRPr lang="en-SG" dirty="0"/>
                    </a:p>
                  </a:txBody>
                  <a:tcPr/>
                </a:tc>
                <a:tc>
                  <a:txBody>
                    <a:bodyPr/>
                    <a:lstStyle/>
                    <a:p>
                      <a:endParaRPr lang="en-SG" dirty="0"/>
                    </a:p>
                  </a:txBody>
                  <a:tcPr/>
                </a:tc>
                <a:tc>
                  <a:txBody>
                    <a:bodyPr/>
                    <a:lstStyle/>
                    <a:p>
                      <a:r>
                        <a:rPr lang="en-SG" dirty="0"/>
                        <a:t>Notes</a:t>
                      </a:r>
                    </a:p>
                  </a:txBody>
                  <a:tcPr/>
                </a:tc>
                <a:extLst>
                  <a:ext uri="{0D108BD9-81ED-4DB2-BD59-A6C34878D82A}">
                    <a16:rowId xmlns:a16="http://schemas.microsoft.com/office/drawing/2014/main" val="3120882271"/>
                  </a:ext>
                </a:extLst>
              </a:tr>
              <a:tr h="370840">
                <a:tc>
                  <a:txBody>
                    <a:bodyPr/>
                    <a:lstStyle/>
                    <a:p>
                      <a:r>
                        <a:rPr lang="en-SG" dirty="0"/>
                        <a:t>De Morgan’s Law</a:t>
                      </a:r>
                    </a:p>
                  </a:txBody>
                  <a:tcPr/>
                </a:tc>
                <a:tc>
                  <a:txBody>
                    <a:bodyPr/>
                    <a:lstStyle/>
                    <a:p>
                      <a:r>
                        <a:rPr lang="en-SG" dirty="0"/>
                        <a:t>∼ (p ∧ q) ≡ (∼ p) ∨ (∼ q) </a:t>
                      </a:r>
                    </a:p>
                  </a:txBody>
                  <a:tcPr/>
                </a:tc>
                <a:tc>
                  <a:txBody>
                    <a:bodyPr/>
                    <a:lstStyle/>
                    <a:p>
                      <a:r>
                        <a:rPr lang="en-SG" dirty="0"/>
                        <a:t>∼ (p ∨ q) ≡ (∼ p) ∧ (∼ q) </a:t>
                      </a:r>
                    </a:p>
                  </a:txBody>
                  <a:tcPr/>
                </a:tc>
                <a:tc>
                  <a:txBody>
                    <a:bodyPr/>
                    <a:lstStyle/>
                    <a:p>
                      <a:endParaRPr lang="en-SG"/>
                    </a:p>
                  </a:txBody>
                  <a:tcPr/>
                </a:tc>
                <a:tc>
                  <a:txBody>
                    <a:bodyPr/>
                    <a:lstStyle/>
                    <a:p>
                      <a:endParaRPr lang="en-SG" dirty="0"/>
                    </a:p>
                  </a:txBody>
                  <a:tcPr/>
                </a:tc>
                <a:tc>
                  <a:txBody>
                    <a:bodyPr/>
                    <a:lstStyle/>
                    <a:p>
                      <a:r>
                        <a:rPr lang="en-SG" dirty="0"/>
                        <a:t>Negations exchange conjunction and disjunctions.</a:t>
                      </a:r>
                    </a:p>
                  </a:txBody>
                  <a:tcPr/>
                </a:tc>
                <a:extLst>
                  <a:ext uri="{0D108BD9-81ED-4DB2-BD59-A6C34878D82A}">
                    <a16:rowId xmlns:a16="http://schemas.microsoft.com/office/drawing/2014/main" val="1869950386"/>
                  </a:ext>
                </a:extLst>
              </a:tr>
              <a:tr h="370840">
                <a:tc>
                  <a:txBody>
                    <a:bodyPr/>
                    <a:lstStyle/>
                    <a:p>
                      <a:r>
                        <a:rPr lang="en-SG" dirty="0"/>
                        <a:t>Identity</a:t>
                      </a:r>
                    </a:p>
                  </a:txBody>
                  <a:tcPr/>
                </a:tc>
                <a:tc>
                  <a:txBody>
                    <a:bodyPr/>
                    <a:lstStyle/>
                    <a:p>
                      <a:r>
                        <a:rPr lang="en-SG" dirty="0"/>
                        <a:t>p ∧ t ≡ p</a:t>
                      </a:r>
                    </a:p>
                  </a:txBody>
                  <a:tcPr/>
                </a:tc>
                <a:tc>
                  <a:txBody>
                    <a:bodyPr/>
                    <a:lstStyle/>
                    <a:p>
                      <a:r>
                        <a:rPr lang="en-SG" dirty="0"/>
                        <a:t>p ∨ t ≡ t</a:t>
                      </a:r>
                    </a:p>
                  </a:txBody>
                  <a:tcPr/>
                </a:tc>
                <a:tc>
                  <a:txBody>
                    <a:bodyPr/>
                    <a:lstStyle/>
                    <a:p>
                      <a:r>
                        <a:rPr lang="en-SG" dirty="0"/>
                        <a:t>p ∨ c ≡ p</a:t>
                      </a:r>
                    </a:p>
                  </a:txBody>
                  <a:tcPr/>
                </a:tc>
                <a:tc>
                  <a:txBody>
                    <a:bodyPr/>
                    <a:lstStyle/>
                    <a:p>
                      <a:r>
                        <a:rPr lang="en-SG" dirty="0"/>
                        <a:t>p ∧ c ≡ c</a:t>
                      </a:r>
                    </a:p>
                  </a:txBody>
                  <a:tcPr/>
                </a:tc>
                <a:tc>
                  <a:txBody>
                    <a:bodyPr/>
                    <a:lstStyle/>
                    <a:p>
                      <a:r>
                        <a:rPr lang="en-SG" dirty="0"/>
                        <a:t>An example of how conjunctions and disjunctions can be seen as max/min operations.</a:t>
                      </a:r>
                    </a:p>
                  </a:txBody>
                  <a:tcPr/>
                </a:tc>
                <a:extLst>
                  <a:ext uri="{0D108BD9-81ED-4DB2-BD59-A6C34878D82A}">
                    <a16:rowId xmlns:a16="http://schemas.microsoft.com/office/drawing/2014/main" val="1741206140"/>
                  </a:ext>
                </a:extLst>
              </a:tr>
              <a:tr h="370840">
                <a:tc>
                  <a:txBody>
                    <a:bodyPr/>
                    <a:lstStyle/>
                    <a:p>
                      <a:r>
                        <a:rPr lang="en-SG" dirty="0"/>
                        <a:t>Negation</a:t>
                      </a:r>
                    </a:p>
                  </a:txBody>
                  <a:tcPr/>
                </a:tc>
                <a:tc>
                  <a:txBody>
                    <a:bodyPr/>
                    <a:lstStyle/>
                    <a:p>
                      <a:r>
                        <a:rPr lang="en-SG" dirty="0"/>
                        <a:t>p∨ ∼ p ≡ t</a:t>
                      </a:r>
                    </a:p>
                  </a:txBody>
                  <a:tcPr/>
                </a:tc>
                <a:tc>
                  <a:txBody>
                    <a:bodyPr/>
                    <a:lstStyle/>
                    <a:p>
                      <a:r>
                        <a:rPr lang="en-SG" dirty="0"/>
                        <a:t>∼ (∼ p) ≡ p</a:t>
                      </a:r>
                    </a:p>
                  </a:txBody>
                  <a:tcPr/>
                </a:tc>
                <a:tc>
                  <a:txBody>
                    <a:bodyPr/>
                    <a:lstStyle/>
                    <a:p>
                      <a:r>
                        <a:rPr lang="en-SG" dirty="0"/>
                        <a:t>p∧ ∼ p ≡ c</a:t>
                      </a:r>
                    </a:p>
                  </a:txBody>
                  <a:tcPr/>
                </a:tc>
                <a:tc>
                  <a:txBody>
                    <a:bodyPr/>
                    <a:lstStyle/>
                    <a:p>
                      <a:r>
                        <a:rPr lang="en-SG" dirty="0"/>
                        <a:t>∼ t ≡ c</a:t>
                      </a:r>
                    </a:p>
                  </a:txBody>
                  <a:tcPr/>
                </a:tc>
                <a:tc>
                  <a:txBody>
                    <a:bodyPr/>
                    <a:lstStyle/>
                    <a:p>
                      <a:endParaRPr lang="en-SG" dirty="0"/>
                    </a:p>
                  </a:txBody>
                  <a:tcPr/>
                </a:tc>
                <a:extLst>
                  <a:ext uri="{0D108BD9-81ED-4DB2-BD59-A6C34878D82A}">
                    <a16:rowId xmlns:a16="http://schemas.microsoft.com/office/drawing/2014/main" val="2520334808"/>
                  </a:ext>
                </a:extLst>
              </a:tr>
            </a:tbl>
          </a:graphicData>
        </a:graphic>
      </p:graphicFrame>
    </p:spTree>
    <p:extLst>
      <p:ext uri="{BB962C8B-B14F-4D97-AF65-F5344CB8AC3E}">
        <p14:creationId xmlns:p14="http://schemas.microsoft.com/office/powerpoint/2010/main" val="4111833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EAE8-3B4A-437F-A9B8-0313B1374777}"/>
              </a:ext>
            </a:extLst>
          </p:cNvPr>
          <p:cNvSpPr>
            <a:spLocks noGrp="1"/>
          </p:cNvSpPr>
          <p:nvPr>
            <p:ph type="title"/>
          </p:nvPr>
        </p:nvSpPr>
        <p:spPr/>
        <p:txBody>
          <a:bodyPr/>
          <a:lstStyle/>
          <a:p>
            <a:r>
              <a:rPr lang="en-SG" dirty="0"/>
              <a:t>Sheet 1: Question 2</a:t>
            </a:r>
          </a:p>
        </p:txBody>
      </p:sp>
      <p:sp>
        <p:nvSpPr>
          <p:cNvPr id="3" name="Content Placeholder 2">
            <a:extLst>
              <a:ext uri="{FF2B5EF4-FFF2-40B4-BE49-F238E27FC236}">
                <a16:creationId xmlns:a16="http://schemas.microsoft.com/office/drawing/2014/main" id="{87764ADA-B384-45A1-8FFE-BAEF7305F55B}"/>
              </a:ext>
            </a:extLst>
          </p:cNvPr>
          <p:cNvSpPr>
            <a:spLocks noGrp="1"/>
          </p:cNvSpPr>
          <p:nvPr>
            <p:ph idx="1"/>
          </p:nvPr>
        </p:nvSpPr>
        <p:spPr/>
        <p:txBody>
          <a:bodyPr/>
          <a:lstStyle/>
          <a:p>
            <a:r>
              <a:rPr lang="en-SG" dirty="0"/>
              <a:t>These rules can be used to prove logical equivalences. </a:t>
            </a:r>
          </a:p>
          <a:p>
            <a:r>
              <a:rPr lang="en-SG" dirty="0"/>
              <a:t>It is a better alternative then using truth tables for proofs for those who are careless. </a:t>
            </a:r>
          </a:p>
          <a:p>
            <a:r>
              <a:rPr lang="en-SG" dirty="0"/>
              <a:t>There are obvious parallels between the rules above and the rules of set theory. </a:t>
            </a:r>
          </a:p>
          <a:p>
            <a:endParaRPr lang="en-SG" dirty="0"/>
          </a:p>
          <a:p>
            <a:pPr marL="0" indent="0">
              <a:buNone/>
            </a:pPr>
            <a:endParaRPr lang="en-SG" dirty="0"/>
          </a:p>
        </p:txBody>
      </p:sp>
    </p:spTree>
    <p:extLst>
      <p:ext uri="{BB962C8B-B14F-4D97-AF65-F5344CB8AC3E}">
        <p14:creationId xmlns:p14="http://schemas.microsoft.com/office/powerpoint/2010/main" val="351912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FDAC-7AB0-43B2-ADB4-ECDD6BE9C134}"/>
              </a:ext>
            </a:extLst>
          </p:cNvPr>
          <p:cNvSpPr>
            <a:spLocks noGrp="1"/>
          </p:cNvSpPr>
          <p:nvPr>
            <p:ph type="title"/>
          </p:nvPr>
        </p:nvSpPr>
        <p:spPr/>
        <p:txBody>
          <a:bodyPr/>
          <a:lstStyle/>
          <a:p>
            <a:r>
              <a:rPr lang="en-SG" dirty="0"/>
              <a:t>Things to do</a:t>
            </a:r>
          </a:p>
        </p:txBody>
      </p:sp>
      <p:sp>
        <p:nvSpPr>
          <p:cNvPr id="3" name="Content Placeholder 2">
            <a:extLst>
              <a:ext uri="{FF2B5EF4-FFF2-40B4-BE49-F238E27FC236}">
                <a16:creationId xmlns:a16="http://schemas.microsoft.com/office/drawing/2014/main" id="{8BAD6549-DA6F-47C9-900A-51E2AE4A8693}"/>
              </a:ext>
            </a:extLst>
          </p:cNvPr>
          <p:cNvSpPr>
            <a:spLocks noGrp="1"/>
          </p:cNvSpPr>
          <p:nvPr>
            <p:ph idx="1"/>
          </p:nvPr>
        </p:nvSpPr>
        <p:spPr/>
        <p:txBody>
          <a:bodyPr>
            <a:normAutofit/>
          </a:bodyPr>
          <a:lstStyle/>
          <a:p>
            <a:r>
              <a:rPr lang="en-SG" dirty="0"/>
              <a:t>What is a tutorial?</a:t>
            </a:r>
          </a:p>
          <a:p>
            <a:r>
              <a:rPr lang="en-SG" dirty="0"/>
              <a:t>How I am going to conduct the tutorial</a:t>
            </a:r>
          </a:p>
          <a:p>
            <a:r>
              <a:rPr lang="en-SG" dirty="0"/>
              <a:t>How to study mathematics at University</a:t>
            </a:r>
          </a:p>
          <a:p>
            <a:r>
              <a:rPr lang="en-SG" dirty="0"/>
              <a:t>Getting to know me. Who am I really?</a:t>
            </a:r>
          </a:p>
          <a:p>
            <a:r>
              <a:rPr lang="en-SG" dirty="0"/>
              <a:t>Sheet 1 (including quiz)</a:t>
            </a:r>
          </a:p>
          <a:p>
            <a:r>
              <a:rPr lang="en-SG" dirty="0"/>
              <a:t>Questions</a:t>
            </a:r>
          </a:p>
          <a:p>
            <a:r>
              <a:rPr lang="en-SG" dirty="0"/>
              <a:t>Conclusion </a:t>
            </a:r>
          </a:p>
          <a:p>
            <a:endParaRPr lang="en-SG" dirty="0"/>
          </a:p>
        </p:txBody>
      </p:sp>
    </p:spTree>
    <p:extLst>
      <p:ext uri="{BB962C8B-B14F-4D97-AF65-F5344CB8AC3E}">
        <p14:creationId xmlns:p14="http://schemas.microsoft.com/office/powerpoint/2010/main" val="386599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8E46-FCAC-4622-9EE4-24DDBBC9B87C}"/>
              </a:ext>
            </a:extLst>
          </p:cNvPr>
          <p:cNvSpPr>
            <a:spLocks noGrp="1"/>
          </p:cNvSpPr>
          <p:nvPr>
            <p:ph type="title"/>
          </p:nvPr>
        </p:nvSpPr>
        <p:spPr/>
        <p:txBody>
          <a:bodyPr/>
          <a:lstStyle/>
          <a:p>
            <a:r>
              <a:rPr lang="en-SG" dirty="0"/>
              <a:t>Sheet 1: Question 2</a:t>
            </a:r>
          </a:p>
        </p:txBody>
      </p:sp>
      <p:sp>
        <p:nvSpPr>
          <p:cNvPr id="3" name="Content Placeholder 2">
            <a:extLst>
              <a:ext uri="{FF2B5EF4-FFF2-40B4-BE49-F238E27FC236}">
                <a16:creationId xmlns:a16="http://schemas.microsoft.com/office/drawing/2014/main" id="{681C97C3-323B-460A-9817-8FC12ED3A7D8}"/>
              </a:ext>
            </a:extLst>
          </p:cNvPr>
          <p:cNvSpPr>
            <a:spLocks noGrp="1"/>
          </p:cNvSpPr>
          <p:nvPr>
            <p:ph idx="1"/>
          </p:nvPr>
        </p:nvSpPr>
        <p:spPr/>
        <p:txBody>
          <a:bodyPr/>
          <a:lstStyle/>
          <a:p>
            <a:r>
              <a:rPr lang="en-SG" dirty="0"/>
              <a:t>Let’s prove these rules. </a:t>
            </a:r>
          </a:p>
          <a:p>
            <a:r>
              <a:rPr lang="en-SG" dirty="0"/>
              <a:t>Commutativity and associativity are easy. </a:t>
            </a:r>
          </a:p>
        </p:txBody>
      </p:sp>
    </p:spTree>
    <p:extLst>
      <p:ext uri="{BB962C8B-B14F-4D97-AF65-F5344CB8AC3E}">
        <p14:creationId xmlns:p14="http://schemas.microsoft.com/office/powerpoint/2010/main" val="392231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AF0E-06C3-41C4-B4F5-58710CB76249}"/>
              </a:ext>
            </a:extLst>
          </p:cNvPr>
          <p:cNvSpPr>
            <a:spLocks noGrp="1"/>
          </p:cNvSpPr>
          <p:nvPr>
            <p:ph type="title"/>
          </p:nvPr>
        </p:nvSpPr>
        <p:spPr/>
        <p:txBody>
          <a:bodyPr/>
          <a:lstStyle/>
          <a:p>
            <a:r>
              <a:rPr lang="en-SG" dirty="0"/>
              <a:t>Sheet 1: Question 2</a:t>
            </a:r>
          </a:p>
        </p:txBody>
      </p:sp>
      <p:sp>
        <p:nvSpPr>
          <p:cNvPr id="3" name="Content Placeholder 2">
            <a:extLst>
              <a:ext uri="{FF2B5EF4-FFF2-40B4-BE49-F238E27FC236}">
                <a16:creationId xmlns:a16="http://schemas.microsoft.com/office/drawing/2014/main" id="{91C9E61B-12B5-4829-BA2E-6B4756E7AF2C}"/>
              </a:ext>
            </a:extLst>
          </p:cNvPr>
          <p:cNvSpPr>
            <a:spLocks noGrp="1"/>
          </p:cNvSpPr>
          <p:nvPr>
            <p:ph idx="1"/>
          </p:nvPr>
        </p:nvSpPr>
        <p:spPr/>
        <p:txBody>
          <a:bodyPr/>
          <a:lstStyle/>
          <a:p>
            <a:r>
              <a:rPr lang="en-SG" dirty="0"/>
              <a:t>Distributivity : </a:t>
            </a:r>
            <a:r>
              <a:rPr lang="pt-BR" dirty="0"/>
              <a:t>p ∨ (q ∧ r) ≡ (p ∨ q) ∧ (p ∨ r) .</a:t>
            </a:r>
            <a:endParaRPr lang="en-SG" dirty="0"/>
          </a:p>
          <a:p>
            <a:pPr marL="0" indent="0">
              <a:buNone/>
            </a:pPr>
            <a:endParaRPr lang="en-SG" dirty="0"/>
          </a:p>
          <a:p>
            <a:endParaRPr lang="en-SG" dirty="0"/>
          </a:p>
        </p:txBody>
      </p:sp>
      <p:graphicFrame>
        <p:nvGraphicFramePr>
          <p:cNvPr id="4" name="Table 4">
            <a:extLst>
              <a:ext uri="{FF2B5EF4-FFF2-40B4-BE49-F238E27FC236}">
                <a16:creationId xmlns:a16="http://schemas.microsoft.com/office/drawing/2014/main" id="{75E389AE-C5E1-44E5-AF16-4906346A3E61}"/>
              </a:ext>
            </a:extLst>
          </p:cNvPr>
          <p:cNvGraphicFramePr>
            <a:graphicFrameLocks noGrp="1"/>
          </p:cNvGraphicFramePr>
          <p:nvPr>
            <p:extLst>
              <p:ext uri="{D42A27DB-BD31-4B8C-83A1-F6EECF244321}">
                <p14:modId xmlns:p14="http://schemas.microsoft.com/office/powerpoint/2010/main" val="531694121"/>
              </p:ext>
            </p:extLst>
          </p:nvPr>
        </p:nvGraphicFramePr>
        <p:xfrm>
          <a:off x="1731146" y="2637242"/>
          <a:ext cx="7332956" cy="3337560"/>
        </p:xfrm>
        <a:graphic>
          <a:graphicData uri="http://schemas.openxmlformats.org/drawingml/2006/table">
            <a:tbl>
              <a:tblPr firstRow="1" bandRow="1">
                <a:tableStyleId>{5C22544A-7EE6-4342-B048-85BDC9FD1C3A}</a:tableStyleId>
              </a:tblPr>
              <a:tblGrid>
                <a:gridCol w="398229">
                  <a:extLst>
                    <a:ext uri="{9D8B030D-6E8A-4147-A177-3AD203B41FA5}">
                      <a16:colId xmlns:a16="http://schemas.microsoft.com/office/drawing/2014/main" val="2759573309"/>
                    </a:ext>
                  </a:extLst>
                </a:gridCol>
                <a:gridCol w="353358">
                  <a:extLst>
                    <a:ext uri="{9D8B030D-6E8A-4147-A177-3AD203B41FA5}">
                      <a16:colId xmlns:a16="http://schemas.microsoft.com/office/drawing/2014/main" val="1591701022"/>
                    </a:ext>
                  </a:extLst>
                </a:gridCol>
                <a:gridCol w="342140">
                  <a:extLst>
                    <a:ext uri="{9D8B030D-6E8A-4147-A177-3AD203B41FA5}">
                      <a16:colId xmlns:a16="http://schemas.microsoft.com/office/drawing/2014/main" val="3799917700"/>
                    </a:ext>
                  </a:extLst>
                </a:gridCol>
                <a:gridCol w="818893">
                  <a:extLst>
                    <a:ext uri="{9D8B030D-6E8A-4147-A177-3AD203B41FA5}">
                      <a16:colId xmlns:a16="http://schemas.microsoft.com/office/drawing/2014/main" val="3862717580"/>
                    </a:ext>
                  </a:extLst>
                </a:gridCol>
                <a:gridCol w="1229012">
                  <a:extLst>
                    <a:ext uri="{9D8B030D-6E8A-4147-A177-3AD203B41FA5}">
                      <a16:colId xmlns:a16="http://schemas.microsoft.com/office/drawing/2014/main" val="2420680418"/>
                    </a:ext>
                  </a:extLst>
                </a:gridCol>
                <a:gridCol w="977606">
                  <a:extLst>
                    <a:ext uri="{9D8B030D-6E8A-4147-A177-3AD203B41FA5}">
                      <a16:colId xmlns:a16="http://schemas.microsoft.com/office/drawing/2014/main" val="3896856612"/>
                    </a:ext>
                  </a:extLst>
                </a:gridCol>
                <a:gridCol w="1074198">
                  <a:extLst>
                    <a:ext uri="{9D8B030D-6E8A-4147-A177-3AD203B41FA5}">
                      <a16:colId xmlns:a16="http://schemas.microsoft.com/office/drawing/2014/main" val="719007163"/>
                    </a:ext>
                  </a:extLst>
                </a:gridCol>
                <a:gridCol w="2139520">
                  <a:extLst>
                    <a:ext uri="{9D8B030D-6E8A-4147-A177-3AD203B41FA5}">
                      <a16:colId xmlns:a16="http://schemas.microsoft.com/office/drawing/2014/main" val="2190864324"/>
                    </a:ext>
                  </a:extLst>
                </a:gridCol>
              </a:tblGrid>
              <a:tr h="370840">
                <a:tc>
                  <a:txBody>
                    <a:bodyPr/>
                    <a:lstStyle/>
                    <a:p>
                      <a:r>
                        <a:rPr lang="en-SG" dirty="0"/>
                        <a:t>p</a:t>
                      </a:r>
                    </a:p>
                  </a:txBody>
                  <a:tcPr/>
                </a:tc>
                <a:tc>
                  <a:txBody>
                    <a:bodyPr/>
                    <a:lstStyle/>
                    <a:p>
                      <a:r>
                        <a:rPr lang="en-SG" dirty="0"/>
                        <a:t>q</a:t>
                      </a:r>
                    </a:p>
                  </a:txBody>
                  <a:tcPr/>
                </a:tc>
                <a:tc>
                  <a:txBody>
                    <a:bodyPr/>
                    <a:lstStyle/>
                    <a:p>
                      <a:r>
                        <a:rPr lang="en-SG" dirty="0"/>
                        <a:t>r</a:t>
                      </a:r>
                    </a:p>
                  </a:txBody>
                  <a:tcPr/>
                </a:tc>
                <a:tc>
                  <a:txBody>
                    <a:bodyPr/>
                    <a:lstStyle/>
                    <a:p>
                      <a:r>
                        <a:rPr lang="en-SG" dirty="0"/>
                        <a:t>q ∧ r</a:t>
                      </a:r>
                    </a:p>
                  </a:txBody>
                  <a:tcPr/>
                </a:tc>
                <a:tc>
                  <a:txBody>
                    <a:bodyPr/>
                    <a:lstStyle/>
                    <a:p>
                      <a:r>
                        <a:rPr lang="en-SG" b="1" dirty="0"/>
                        <a:t>p ∨ (q ∧ r) </a:t>
                      </a:r>
                    </a:p>
                  </a:txBody>
                  <a:tcPr/>
                </a:tc>
                <a:tc>
                  <a:txBody>
                    <a:bodyPr/>
                    <a:lstStyle/>
                    <a:p>
                      <a:r>
                        <a:rPr lang="en-SG" dirty="0"/>
                        <a:t>p ∨ q</a:t>
                      </a:r>
                    </a:p>
                  </a:txBody>
                  <a:tcPr/>
                </a:tc>
                <a:tc>
                  <a:txBody>
                    <a:bodyPr/>
                    <a:lstStyle/>
                    <a:p>
                      <a:r>
                        <a:rPr lang="en-SG" dirty="0"/>
                        <a:t>p ∨ r</a:t>
                      </a:r>
                    </a:p>
                  </a:txBody>
                  <a:tcPr/>
                </a:tc>
                <a:tc>
                  <a:txBody>
                    <a:bodyPr/>
                    <a:lstStyle/>
                    <a:p>
                      <a:r>
                        <a:rPr lang="en-SG" b="1" dirty="0"/>
                        <a:t>(p ∨ q) ∧ (p ∨ r) </a:t>
                      </a:r>
                    </a:p>
                  </a:txBody>
                  <a:tcPr/>
                </a:tc>
                <a:extLst>
                  <a:ext uri="{0D108BD9-81ED-4DB2-BD59-A6C34878D82A}">
                    <a16:rowId xmlns:a16="http://schemas.microsoft.com/office/drawing/2014/main" val="2356154868"/>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extLst>
                  <a:ext uri="{0D108BD9-81ED-4DB2-BD59-A6C34878D82A}">
                    <a16:rowId xmlns:a16="http://schemas.microsoft.com/office/drawing/2014/main" val="1101082076"/>
                  </a:ext>
                </a:extLst>
              </a:tr>
              <a:tr h="370840">
                <a:tc>
                  <a:txBody>
                    <a:bodyPr/>
                    <a:lstStyle/>
                    <a:p>
                      <a:r>
                        <a:rPr lang="en-SG" dirty="0"/>
                        <a:t>T</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b="1"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extLst>
                  <a:ext uri="{0D108BD9-81ED-4DB2-BD59-A6C34878D82A}">
                    <a16:rowId xmlns:a16="http://schemas.microsoft.com/office/drawing/2014/main" val="3079809626"/>
                  </a:ext>
                </a:extLst>
              </a:tr>
              <a:tr h="370840">
                <a:tc>
                  <a:txBody>
                    <a:bodyPr/>
                    <a:lstStyle/>
                    <a:p>
                      <a:r>
                        <a:rPr lang="en-SG" dirty="0"/>
                        <a:t>F</a:t>
                      </a:r>
                    </a:p>
                  </a:txBody>
                  <a:tcPr/>
                </a:tc>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extLst>
                  <a:ext uri="{0D108BD9-81ED-4DB2-BD59-A6C34878D82A}">
                    <a16:rowId xmlns:a16="http://schemas.microsoft.com/office/drawing/2014/main" val="140645693"/>
                  </a:ext>
                </a:extLst>
              </a:tr>
              <a:tr h="370840">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b="1" dirty="0"/>
                        <a:t>F</a:t>
                      </a:r>
                    </a:p>
                  </a:txBody>
                  <a:tcPr/>
                </a:tc>
                <a:tc>
                  <a:txBody>
                    <a:bodyPr/>
                    <a:lstStyle/>
                    <a:p>
                      <a:r>
                        <a:rPr lang="en-SG" dirty="0"/>
                        <a:t>F</a:t>
                      </a:r>
                    </a:p>
                  </a:txBody>
                  <a:tcPr/>
                </a:tc>
                <a:tc>
                  <a:txBody>
                    <a:bodyPr/>
                    <a:lstStyle/>
                    <a:p>
                      <a:r>
                        <a:rPr lang="en-SG" dirty="0"/>
                        <a:t>T</a:t>
                      </a:r>
                    </a:p>
                  </a:txBody>
                  <a:tcPr/>
                </a:tc>
                <a:tc>
                  <a:txBody>
                    <a:bodyPr/>
                    <a:lstStyle/>
                    <a:p>
                      <a:r>
                        <a:rPr lang="en-SG" b="1" dirty="0"/>
                        <a:t>F</a:t>
                      </a:r>
                    </a:p>
                  </a:txBody>
                  <a:tcPr/>
                </a:tc>
                <a:extLst>
                  <a:ext uri="{0D108BD9-81ED-4DB2-BD59-A6C34878D82A}">
                    <a16:rowId xmlns:a16="http://schemas.microsoft.com/office/drawing/2014/main" val="775994837"/>
                  </a:ext>
                </a:extLst>
              </a:tr>
              <a:tr h="370840">
                <a:tc>
                  <a:txBody>
                    <a:bodyPr/>
                    <a:lstStyle/>
                    <a:p>
                      <a:r>
                        <a:rPr lang="en-SG" dirty="0"/>
                        <a:t>T</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b="1"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extLst>
                  <a:ext uri="{0D108BD9-81ED-4DB2-BD59-A6C34878D82A}">
                    <a16:rowId xmlns:a16="http://schemas.microsoft.com/office/drawing/2014/main" val="3334157520"/>
                  </a:ext>
                </a:extLst>
              </a:tr>
              <a:tr h="370840">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b="1" dirty="0"/>
                        <a:t>T</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extLst>
                  <a:ext uri="{0D108BD9-81ED-4DB2-BD59-A6C34878D82A}">
                    <a16:rowId xmlns:a16="http://schemas.microsoft.com/office/drawing/2014/main" val="3435158498"/>
                  </a:ext>
                </a:extLst>
              </a:tr>
              <a:tr h="370840">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b="1" dirty="0"/>
                        <a:t>F</a:t>
                      </a:r>
                    </a:p>
                  </a:txBody>
                  <a:tcPr/>
                </a:tc>
                <a:tc>
                  <a:txBody>
                    <a:bodyPr/>
                    <a:lstStyle/>
                    <a:p>
                      <a:r>
                        <a:rPr lang="en-SG" dirty="0"/>
                        <a:t>T</a:t>
                      </a:r>
                    </a:p>
                  </a:txBody>
                  <a:tcPr/>
                </a:tc>
                <a:tc>
                  <a:txBody>
                    <a:bodyPr/>
                    <a:lstStyle/>
                    <a:p>
                      <a:r>
                        <a:rPr lang="en-SG" dirty="0"/>
                        <a:t>F</a:t>
                      </a:r>
                    </a:p>
                  </a:txBody>
                  <a:tcPr/>
                </a:tc>
                <a:tc>
                  <a:txBody>
                    <a:bodyPr/>
                    <a:lstStyle/>
                    <a:p>
                      <a:r>
                        <a:rPr lang="en-SG" b="1" dirty="0"/>
                        <a:t>F</a:t>
                      </a:r>
                    </a:p>
                  </a:txBody>
                  <a:tcPr/>
                </a:tc>
                <a:extLst>
                  <a:ext uri="{0D108BD9-81ED-4DB2-BD59-A6C34878D82A}">
                    <a16:rowId xmlns:a16="http://schemas.microsoft.com/office/drawing/2014/main" val="296586879"/>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b="1" dirty="0"/>
                        <a:t>F</a:t>
                      </a:r>
                    </a:p>
                  </a:txBody>
                  <a:tcPr/>
                </a:tc>
                <a:tc>
                  <a:txBody>
                    <a:bodyPr/>
                    <a:lstStyle/>
                    <a:p>
                      <a:r>
                        <a:rPr lang="en-SG" dirty="0"/>
                        <a:t>F</a:t>
                      </a:r>
                    </a:p>
                  </a:txBody>
                  <a:tcPr/>
                </a:tc>
                <a:tc>
                  <a:txBody>
                    <a:bodyPr/>
                    <a:lstStyle/>
                    <a:p>
                      <a:r>
                        <a:rPr lang="en-SG" dirty="0"/>
                        <a:t>F</a:t>
                      </a:r>
                    </a:p>
                  </a:txBody>
                  <a:tcPr/>
                </a:tc>
                <a:tc>
                  <a:txBody>
                    <a:bodyPr/>
                    <a:lstStyle/>
                    <a:p>
                      <a:r>
                        <a:rPr lang="en-SG" b="1" dirty="0"/>
                        <a:t>F</a:t>
                      </a:r>
                    </a:p>
                  </a:txBody>
                  <a:tcPr/>
                </a:tc>
                <a:extLst>
                  <a:ext uri="{0D108BD9-81ED-4DB2-BD59-A6C34878D82A}">
                    <a16:rowId xmlns:a16="http://schemas.microsoft.com/office/drawing/2014/main" val="3206776017"/>
                  </a:ext>
                </a:extLst>
              </a:tr>
            </a:tbl>
          </a:graphicData>
        </a:graphic>
      </p:graphicFrame>
    </p:spTree>
    <p:extLst>
      <p:ext uri="{BB962C8B-B14F-4D97-AF65-F5344CB8AC3E}">
        <p14:creationId xmlns:p14="http://schemas.microsoft.com/office/powerpoint/2010/main" val="3273073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4AD7-5D7F-4DEC-980D-2CF50A59AF28}"/>
              </a:ext>
            </a:extLst>
          </p:cNvPr>
          <p:cNvSpPr>
            <a:spLocks noGrp="1"/>
          </p:cNvSpPr>
          <p:nvPr>
            <p:ph type="title"/>
          </p:nvPr>
        </p:nvSpPr>
        <p:spPr/>
        <p:txBody>
          <a:bodyPr/>
          <a:lstStyle/>
          <a:p>
            <a:r>
              <a:rPr lang="en-SG" dirty="0"/>
              <a:t>Sheet 1: Question 2</a:t>
            </a:r>
          </a:p>
        </p:txBody>
      </p:sp>
      <p:sp>
        <p:nvSpPr>
          <p:cNvPr id="3" name="Content Placeholder 2">
            <a:extLst>
              <a:ext uri="{FF2B5EF4-FFF2-40B4-BE49-F238E27FC236}">
                <a16:creationId xmlns:a16="http://schemas.microsoft.com/office/drawing/2014/main" id="{FEB2C2AB-205B-4F69-BD43-8806D6FF3264}"/>
              </a:ext>
            </a:extLst>
          </p:cNvPr>
          <p:cNvSpPr>
            <a:spLocks noGrp="1"/>
          </p:cNvSpPr>
          <p:nvPr>
            <p:ph idx="1"/>
          </p:nvPr>
        </p:nvSpPr>
        <p:spPr/>
        <p:txBody>
          <a:bodyPr/>
          <a:lstStyle/>
          <a:p>
            <a:r>
              <a:rPr lang="en-SG" dirty="0"/>
              <a:t>The absorption and identity rules are easy to show.</a:t>
            </a:r>
          </a:p>
        </p:txBody>
      </p:sp>
    </p:spTree>
    <p:extLst>
      <p:ext uri="{BB962C8B-B14F-4D97-AF65-F5344CB8AC3E}">
        <p14:creationId xmlns:p14="http://schemas.microsoft.com/office/powerpoint/2010/main" val="123009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1378-DC88-4D90-ACCD-55752B0DC4E0}"/>
              </a:ext>
            </a:extLst>
          </p:cNvPr>
          <p:cNvSpPr>
            <a:spLocks noGrp="1"/>
          </p:cNvSpPr>
          <p:nvPr>
            <p:ph type="title"/>
          </p:nvPr>
        </p:nvSpPr>
        <p:spPr/>
        <p:txBody>
          <a:bodyPr/>
          <a:lstStyle/>
          <a:p>
            <a:r>
              <a:rPr lang="en-SG" dirty="0"/>
              <a:t>Sheet 1: Q2</a:t>
            </a:r>
          </a:p>
        </p:txBody>
      </p:sp>
      <p:sp>
        <p:nvSpPr>
          <p:cNvPr id="3" name="Content Placeholder 2">
            <a:extLst>
              <a:ext uri="{FF2B5EF4-FFF2-40B4-BE49-F238E27FC236}">
                <a16:creationId xmlns:a16="http://schemas.microsoft.com/office/drawing/2014/main" id="{571914A0-4FA5-4682-A5EC-56D1F08A9D06}"/>
              </a:ext>
            </a:extLst>
          </p:cNvPr>
          <p:cNvSpPr>
            <a:spLocks noGrp="1"/>
          </p:cNvSpPr>
          <p:nvPr>
            <p:ph idx="1"/>
          </p:nvPr>
        </p:nvSpPr>
        <p:spPr/>
        <p:txBody>
          <a:bodyPr/>
          <a:lstStyle/>
          <a:p>
            <a:r>
              <a:rPr lang="en-SG" dirty="0" err="1"/>
              <a:t>DeMorgan’s</a:t>
            </a:r>
            <a:r>
              <a:rPr lang="en-SG" dirty="0"/>
              <a:t> law: ∼ (p ∧ q) ≡ (∼ p) ∨ (∼ q) </a:t>
            </a:r>
          </a:p>
          <a:p>
            <a:endParaRPr lang="en-SG" dirty="0"/>
          </a:p>
          <a:p>
            <a:pPr marL="0" indent="0">
              <a:buNone/>
            </a:pPr>
            <a:r>
              <a:rPr lang="en-SG" dirty="0"/>
              <a:t> </a:t>
            </a:r>
          </a:p>
        </p:txBody>
      </p:sp>
      <p:graphicFrame>
        <p:nvGraphicFramePr>
          <p:cNvPr id="4" name="Table 4">
            <a:extLst>
              <a:ext uri="{FF2B5EF4-FFF2-40B4-BE49-F238E27FC236}">
                <a16:creationId xmlns:a16="http://schemas.microsoft.com/office/drawing/2014/main" id="{81E3B660-526C-4CF8-990F-A85A964D1B89}"/>
              </a:ext>
            </a:extLst>
          </p:cNvPr>
          <p:cNvGraphicFramePr>
            <a:graphicFrameLocks noGrp="1"/>
          </p:cNvGraphicFramePr>
          <p:nvPr>
            <p:extLst>
              <p:ext uri="{D42A27DB-BD31-4B8C-83A1-F6EECF244321}">
                <p14:modId xmlns:p14="http://schemas.microsoft.com/office/powerpoint/2010/main" val="3471255699"/>
              </p:ext>
            </p:extLst>
          </p:nvPr>
        </p:nvGraphicFramePr>
        <p:xfrm>
          <a:off x="975557" y="2583977"/>
          <a:ext cx="8106301" cy="2123440"/>
        </p:xfrm>
        <a:graphic>
          <a:graphicData uri="http://schemas.openxmlformats.org/drawingml/2006/table">
            <a:tbl>
              <a:tblPr firstRow="1" bandRow="1">
                <a:tableStyleId>{5C22544A-7EE6-4342-B048-85BDC9FD1C3A}</a:tableStyleId>
              </a:tblPr>
              <a:tblGrid>
                <a:gridCol w="702323">
                  <a:extLst>
                    <a:ext uri="{9D8B030D-6E8A-4147-A177-3AD203B41FA5}">
                      <a16:colId xmlns:a16="http://schemas.microsoft.com/office/drawing/2014/main" val="731770237"/>
                    </a:ext>
                  </a:extLst>
                </a:gridCol>
                <a:gridCol w="630314">
                  <a:extLst>
                    <a:ext uri="{9D8B030D-6E8A-4147-A177-3AD203B41FA5}">
                      <a16:colId xmlns:a16="http://schemas.microsoft.com/office/drawing/2014/main" val="2330208220"/>
                    </a:ext>
                  </a:extLst>
                </a:gridCol>
                <a:gridCol w="630315">
                  <a:extLst>
                    <a:ext uri="{9D8B030D-6E8A-4147-A177-3AD203B41FA5}">
                      <a16:colId xmlns:a16="http://schemas.microsoft.com/office/drawing/2014/main" val="3112242551"/>
                    </a:ext>
                  </a:extLst>
                </a:gridCol>
                <a:gridCol w="790112">
                  <a:extLst>
                    <a:ext uri="{9D8B030D-6E8A-4147-A177-3AD203B41FA5}">
                      <a16:colId xmlns:a16="http://schemas.microsoft.com/office/drawing/2014/main" val="3288342872"/>
                    </a:ext>
                  </a:extLst>
                </a:gridCol>
                <a:gridCol w="1970843">
                  <a:extLst>
                    <a:ext uri="{9D8B030D-6E8A-4147-A177-3AD203B41FA5}">
                      <a16:colId xmlns:a16="http://schemas.microsoft.com/office/drawing/2014/main" val="2317322755"/>
                    </a:ext>
                  </a:extLst>
                </a:gridCol>
                <a:gridCol w="1722268">
                  <a:extLst>
                    <a:ext uri="{9D8B030D-6E8A-4147-A177-3AD203B41FA5}">
                      <a16:colId xmlns:a16="http://schemas.microsoft.com/office/drawing/2014/main" val="1013024410"/>
                    </a:ext>
                  </a:extLst>
                </a:gridCol>
                <a:gridCol w="1660126">
                  <a:extLst>
                    <a:ext uri="{9D8B030D-6E8A-4147-A177-3AD203B41FA5}">
                      <a16:colId xmlns:a16="http://schemas.microsoft.com/office/drawing/2014/main" val="2710273187"/>
                    </a:ext>
                  </a:extLst>
                </a:gridCol>
              </a:tblGrid>
              <a:tr h="370840">
                <a:tc>
                  <a:txBody>
                    <a:bodyPr/>
                    <a:lstStyle/>
                    <a:p>
                      <a:r>
                        <a:rPr lang="en-SG" dirty="0"/>
                        <a:t>p</a:t>
                      </a:r>
                    </a:p>
                  </a:txBody>
                  <a:tcPr/>
                </a:tc>
                <a:tc>
                  <a:txBody>
                    <a:bodyPr/>
                    <a:lstStyle/>
                    <a:p>
                      <a:r>
                        <a:rPr lang="en-SG" dirty="0"/>
                        <a:t>q</a:t>
                      </a:r>
                    </a:p>
                  </a:txBody>
                  <a:tcPr/>
                </a:tc>
                <a:tc>
                  <a:txBody>
                    <a:bodyPr/>
                    <a:lstStyle/>
                    <a:p>
                      <a:r>
                        <a:rPr lang="en-SG" dirty="0"/>
                        <a:t>∼ p</a:t>
                      </a:r>
                    </a:p>
                  </a:txBody>
                  <a:tcPr/>
                </a:tc>
                <a:tc>
                  <a:txBody>
                    <a:bodyPr/>
                    <a:lstStyle/>
                    <a:p>
                      <a:r>
                        <a:rPr lang="en-SG" dirty="0"/>
                        <a:t>∼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1" dirty="0"/>
                        <a:t>(∼ p) ∨ (∼ q) </a:t>
                      </a:r>
                    </a:p>
                    <a:p>
                      <a:endParaRPr lang="en-SG" b="1" dirty="0"/>
                    </a:p>
                  </a:txBody>
                  <a:tcPr/>
                </a:tc>
                <a:tc>
                  <a:txBody>
                    <a:bodyPr/>
                    <a:lstStyle/>
                    <a:p>
                      <a:r>
                        <a:rPr lang="en-SG" dirty="0"/>
                        <a:t> (p ∧ q) </a:t>
                      </a:r>
                    </a:p>
                  </a:txBody>
                  <a:tcPr/>
                </a:tc>
                <a:tc>
                  <a:txBody>
                    <a:bodyPr/>
                    <a:lstStyle/>
                    <a:p>
                      <a:r>
                        <a:rPr lang="en-SG" b="1" dirty="0"/>
                        <a:t>∼ (p ∧ q) </a:t>
                      </a:r>
                    </a:p>
                  </a:txBody>
                  <a:tcPr/>
                </a:tc>
                <a:extLst>
                  <a:ext uri="{0D108BD9-81ED-4DB2-BD59-A6C34878D82A}">
                    <a16:rowId xmlns:a16="http://schemas.microsoft.com/office/drawing/2014/main" val="2486149020"/>
                  </a:ext>
                </a:extLst>
              </a:tr>
              <a:tr h="370840">
                <a:tc>
                  <a:txBody>
                    <a:bodyPr/>
                    <a:lstStyle/>
                    <a:p>
                      <a:r>
                        <a:rPr lang="en-SG" dirty="0"/>
                        <a:t>T</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b="1" dirty="0"/>
                        <a:t>F</a:t>
                      </a:r>
                    </a:p>
                  </a:txBody>
                  <a:tcPr/>
                </a:tc>
                <a:tc>
                  <a:txBody>
                    <a:bodyPr/>
                    <a:lstStyle/>
                    <a:p>
                      <a:r>
                        <a:rPr lang="en-SG" dirty="0"/>
                        <a:t>T</a:t>
                      </a:r>
                    </a:p>
                  </a:txBody>
                  <a:tcPr/>
                </a:tc>
                <a:tc>
                  <a:txBody>
                    <a:bodyPr/>
                    <a:lstStyle/>
                    <a:p>
                      <a:r>
                        <a:rPr lang="en-SG" b="1" dirty="0"/>
                        <a:t>F</a:t>
                      </a:r>
                    </a:p>
                  </a:txBody>
                  <a:tcPr/>
                </a:tc>
                <a:extLst>
                  <a:ext uri="{0D108BD9-81ED-4DB2-BD59-A6C34878D82A}">
                    <a16:rowId xmlns:a16="http://schemas.microsoft.com/office/drawing/2014/main" val="1021109965"/>
                  </a:ext>
                </a:extLst>
              </a:tr>
              <a:tr h="370840">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b="1" dirty="0"/>
                        <a:t>T</a:t>
                      </a:r>
                    </a:p>
                  </a:txBody>
                  <a:tcPr/>
                </a:tc>
                <a:tc>
                  <a:txBody>
                    <a:bodyPr/>
                    <a:lstStyle/>
                    <a:p>
                      <a:r>
                        <a:rPr lang="en-SG" dirty="0"/>
                        <a:t>F</a:t>
                      </a:r>
                    </a:p>
                  </a:txBody>
                  <a:tcPr/>
                </a:tc>
                <a:tc>
                  <a:txBody>
                    <a:bodyPr/>
                    <a:lstStyle/>
                    <a:p>
                      <a:r>
                        <a:rPr lang="en-SG" b="1" dirty="0"/>
                        <a:t>T</a:t>
                      </a:r>
                    </a:p>
                  </a:txBody>
                  <a:tcPr/>
                </a:tc>
                <a:extLst>
                  <a:ext uri="{0D108BD9-81ED-4DB2-BD59-A6C34878D82A}">
                    <a16:rowId xmlns:a16="http://schemas.microsoft.com/office/drawing/2014/main" val="3546997683"/>
                  </a:ext>
                </a:extLst>
              </a:tr>
              <a:tr h="370840">
                <a:tc>
                  <a:txBody>
                    <a:bodyPr/>
                    <a:lstStyle/>
                    <a:p>
                      <a:r>
                        <a:rPr lang="en-SG" dirty="0"/>
                        <a:t>F</a:t>
                      </a:r>
                    </a:p>
                  </a:txBody>
                  <a:tcPr/>
                </a:tc>
                <a:tc>
                  <a:txBody>
                    <a:bodyPr/>
                    <a:lstStyle/>
                    <a:p>
                      <a:r>
                        <a:rPr lang="en-SG" dirty="0"/>
                        <a:t>T</a:t>
                      </a:r>
                    </a:p>
                  </a:txBody>
                  <a:tcPr/>
                </a:tc>
                <a:tc>
                  <a:txBody>
                    <a:bodyPr/>
                    <a:lstStyle/>
                    <a:p>
                      <a:r>
                        <a:rPr lang="en-SG" dirty="0"/>
                        <a:t>T</a:t>
                      </a:r>
                    </a:p>
                  </a:txBody>
                  <a:tcPr/>
                </a:tc>
                <a:tc>
                  <a:txBody>
                    <a:bodyPr/>
                    <a:lstStyle/>
                    <a:p>
                      <a:r>
                        <a:rPr lang="en-SG" dirty="0"/>
                        <a:t>F</a:t>
                      </a:r>
                    </a:p>
                  </a:txBody>
                  <a:tcPr/>
                </a:tc>
                <a:tc>
                  <a:txBody>
                    <a:bodyPr/>
                    <a:lstStyle/>
                    <a:p>
                      <a:r>
                        <a:rPr lang="en-SG" b="1" dirty="0"/>
                        <a:t>T</a:t>
                      </a:r>
                    </a:p>
                  </a:txBody>
                  <a:tcPr/>
                </a:tc>
                <a:tc>
                  <a:txBody>
                    <a:bodyPr/>
                    <a:lstStyle/>
                    <a:p>
                      <a:r>
                        <a:rPr lang="en-SG" dirty="0"/>
                        <a:t>F</a:t>
                      </a:r>
                    </a:p>
                  </a:txBody>
                  <a:tcPr/>
                </a:tc>
                <a:tc>
                  <a:txBody>
                    <a:bodyPr/>
                    <a:lstStyle/>
                    <a:p>
                      <a:r>
                        <a:rPr lang="en-SG" b="1" dirty="0"/>
                        <a:t>T</a:t>
                      </a:r>
                    </a:p>
                  </a:txBody>
                  <a:tcPr/>
                </a:tc>
                <a:extLst>
                  <a:ext uri="{0D108BD9-81ED-4DB2-BD59-A6C34878D82A}">
                    <a16:rowId xmlns:a16="http://schemas.microsoft.com/office/drawing/2014/main" val="3777153485"/>
                  </a:ext>
                </a:extLst>
              </a:tr>
              <a:tr h="370840">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dirty="0"/>
                        <a:t>T</a:t>
                      </a:r>
                    </a:p>
                  </a:txBody>
                  <a:tcPr/>
                </a:tc>
                <a:tc>
                  <a:txBody>
                    <a:bodyPr/>
                    <a:lstStyle/>
                    <a:p>
                      <a:r>
                        <a:rPr lang="en-SG" b="1" dirty="0"/>
                        <a:t>T</a:t>
                      </a:r>
                    </a:p>
                  </a:txBody>
                  <a:tcPr/>
                </a:tc>
                <a:tc>
                  <a:txBody>
                    <a:bodyPr/>
                    <a:lstStyle/>
                    <a:p>
                      <a:r>
                        <a:rPr lang="en-SG" dirty="0"/>
                        <a:t>F</a:t>
                      </a:r>
                    </a:p>
                  </a:txBody>
                  <a:tcPr/>
                </a:tc>
                <a:tc>
                  <a:txBody>
                    <a:bodyPr/>
                    <a:lstStyle/>
                    <a:p>
                      <a:r>
                        <a:rPr lang="en-SG" b="1" dirty="0"/>
                        <a:t>T</a:t>
                      </a:r>
                    </a:p>
                  </a:txBody>
                  <a:tcPr/>
                </a:tc>
                <a:extLst>
                  <a:ext uri="{0D108BD9-81ED-4DB2-BD59-A6C34878D82A}">
                    <a16:rowId xmlns:a16="http://schemas.microsoft.com/office/drawing/2014/main" val="2601758686"/>
                  </a:ext>
                </a:extLst>
              </a:tr>
            </a:tbl>
          </a:graphicData>
        </a:graphic>
      </p:graphicFrame>
    </p:spTree>
    <p:extLst>
      <p:ext uri="{BB962C8B-B14F-4D97-AF65-F5344CB8AC3E}">
        <p14:creationId xmlns:p14="http://schemas.microsoft.com/office/powerpoint/2010/main" val="140739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0E8-7CF9-4315-AC68-A7F9A56E6FD2}"/>
              </a:ext>
            </a:extLst>
          </p:cNvPr>
          <p:cNvSpPr>
            <a:spLocks noGrp="1"/>
          </p:cNvSpPr>
          <p:nvPr>
            <p:ph type="title"/>
          </p:nvPr>
        </p:nvSpPr>
        <p:spPr/>
        <p:txBody>
          <a:bodyPr/>
          <a:lstStyle/>
          <a:p>
            <a:r>
              <a:rPr lang="en-SG" dirty="0"/>
              <a:t>Question 3: A bit more thought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C29755-D304-48A7-AD34-DDF8D36E0622}"/>
                  </a:ext>
                </a:extLst>
              </p:cNvPr>
              <p:cNvSpPr>
                <a:spLocks noGrp="1"/>
              </p:cNvSpPr>
              <p:nvPr>
                <p:ph idx="1"/>
              </p:nvPr>
            </p:nvSpPr>
            <p:spPr/>
            <p:txBody>
              <a:bodyPr/>
              <a:lstStyle/>
              <a:p>
                <a:r>
                  <a:rPr lang="en-SG" dirty="0"/>
                  <a:t>How does Q3 help us when writing proofs?</a:t>
                </a:r>
              </a:p>
              <a:p>
                <a:r>
                  <a:rPr lang="en-SG" dirty="0"/>
                  <a:t>(a) p ↔ q ≡ q ↔ p </a:t>
                </a:r>
              </a:p>
              <a:p>
                <a:r>
                  <a:rPr lang="en-SG" dirty="0"/>
                  <a:t>(b) p ↔ q ≡ (∼ p) ↔ (∼ q)</a:t>
                </a:r>
              </a:p>
              <a:p>
                <a:r>
                  <a:rPr lang="en-SG" dirty="0"/>
                  <a:t>(c) p → q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 → p </a:t>
                </a:r>
              </a:p>
              <a:p>
                <a:r>
                  <a:rPr lang="en-SG" dirty="0"/>
                  <a:t>(d) p → q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 p) → (∼ q)</a:t>
                </a:r>
              </a:p>
              <a:p>
                <a:pPr marL="0" indent="0">
                  <a:buNone/>
                </a:pPr>
                <a:r>
                  <a:rPr lang="en-SG" dirty="0"/>
                  <a:t>How would you prove these statements? </a:t>
                </a:r>
              </a:p>
              <a:p>
                <a:endParaRPr lang="en-SG" dirty="0"/>
              </a:p>
            </p:txBody>
          </p:sp>
        </mc:Choice>
        <mc:Fallback xmlns="">
          <p:sp>
            <p:nvSpPr>
              <p:cNvPr id="3" name="Content Placeholder 2">
                <a:extLst>
                  <a:ext uri="{FF2B5EF4-FFF2-40B4-BE49-F238E27FC236}">
                    <a16:creationId xmlns:a16="http://schemas.microsoft.com/office/drawing/2014/main" id="{79C29755-D304-48A7-AD34-DDF8D36E062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2374573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562A-0437-4445-B5BC-D0BCD940C871}"/>
              </a:ext>
            </a:extLst>
          </p:cNvPr>
          <p:cNvSpPr>
            <a:spLocks noGrp="1"/>
          </p:cNvSpPr>
          <p:nvPr>
            <p:ph type="title"/>
          </p:nvPr>
        </p:nvSpPr>
        <p:spPr/>
        <p:txBody>
          <a:bodyPr/>
          <a:lstStyle/>
          <a:p>
            <a:r>
              <a:rPr lang="en-SG" dirty="0"/>
              <a:t>Sheet 1: Question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9165BC-1CB7-437F-8894-1B027722A4D3}"/>
                  </a:ext>
                </a:extLst>
              </p:cNvPr>
              <p:cNvSpPr>
                <a:spLocks noGrp="1"/>
              </p:cNvSpPr>
              <p:nvPr>
                <p:ph idx="1"/>
              </p:nvPr>
            </p:nvSpPr>
            <p:spPr/>
            <p:txBody>
              <a:bodyPr>
                <a:normAutofit/>
              </a:bodyPr>
              <a:lstStyle/>
              <a:p>
                <a:r>
                  <a:rPr lang="en-SG" dirty="0"/>
                  <a:t>(a) p ↔ q ≡ q ↔ p </a:t>
                </a:r>
              </a:p>
              <a:p>
                <a:pPr marL="0" indent="0">
                  <a:buNone/>
                </a:pPr>
                <a:endParaRPr lang="en-SG" dirty="0"/>
              </a:p>
              <a:p>
                <a14:m>
                  <m:oMath xmlns:m="http://schemas.openxmlformats.org/officeDocument/2006/math">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 </m:t>
                    </m:r>
                  </m:oMath>
                </a14:m>
                <a:endParaRPr lang="en-SG"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e>
                    </m:d>
                  </m:oMath>
                </a14:m>
                <a:r>
                  <a:rPr lang="en-SG" b="0" i="1" dirty="0">
                    <a:latin typeface="Cambria Math" panose="02040503050406030204" pitchFamily="18" charset="0"/>
                    <a:ea typeface="Cambria Math" panose="02040503050406030204" pitchFamily="18" charset="0"/>
                  </a:rPr>
                  <a:t> </a:t>
                </a:r>
                <a:r>
                  <a:rPr lang="en-SG" b="0" dirty="0">
                    <a:latin typeface="Cambria Math" panose="02040503050406030204" pitchFamily="18" charset="0"/>
                    <a:ea typeface="Cambria Math" panose="02040503050406030204" pitchFamily="18" charset="0"/>
                  </a:rPr>
                  <a:t>(Definition)</a:t>
                </a:r>
                <a:endParaRPr lang="en-SG"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oMath>
                </a14:m>
                <a:r>
                  <a:rPr lang="en-SG" b="0" i="1" dirty="0">
                    <a:latin typeface="Cambria Math" panose="02040503050406030204" pitchFamily="18" charset="0"/>
                    <a:ea typeface="Cambria Math" panose="02040503050406030204" pitchFamily="18" charset="0"/>
                  </a:rPr>
                  <a:t> </a:t>
                </a:r>
                <a:r>
                  <a:rPr lang="en-SG" b="0" dirty="0">
                    <a:latin typeface="Cambria Math" panose="02040503050406030204" pitchFamily="18" charset="0"/>
                    <a:ea typeface="Cambria Math" panose="02040503050406030204" pitchFamily="18" charset="0"/>
                  </a:rPr>
                  <a:t>(Commutativity)</a:t>
                </a:r>
                <a:endParaRPr lang="en-SG"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oMath>
                </a14:m>
                <a:r>
                  <a:rPr lang="en-SG" b="0" dirty="0">
                    <a:ea typeface="Cambria Math" panose="02040503050406030204" pitchFamily="18" charset="0"/>
                  </a:rPr>
                  <a:t>                      (Definition)</a:t>
                </a:r>
              </a:p>
              <a:p>
                <a:endParaRPr lang="en-SG" dirty="0">
                  <a:ea typeface="Cambria Math" panose="02040503050406030204" pitchFamily="18" charset="0"/>
                </a:endParaRPr>
              </a:p>
              <a:p>
                <a:pPr marL="0" indent="0">
                  <a:buNone/>
                </a:pPr>
                <a:endParaRPr lang="en-SG" b="0" dirty="0">
                  <a:ea typeface="Cambria Math" panose="02040503050406030204" pitchFamily="18" charset="0"/>
                </a:endParaRPr>
              </a:p>
              <a:p>
                <a:pPr marL="0" indent="0">
                  <a:buNone/>
                </a:pPr>
                <a:endParaRPr lang="en-SG" b="0" dirty="0">
                  <a:ea typeface="Cambria Math" panose="02040503050406030204" pitchFamily="18" charset="0"/>
                </a:endParaRPr>
              </a:p>
              <a:p>
                <a:endParaRPr lang="en-SG" dirty="0"/>
              </a:p>
            </p:txBody>
          </p:sp>
        </mc:Choice>
        <mc:Fallback>
          <p:sp>
            <p:nvSpPr>
              <p:cNvPr id="3" name="Content Placeholder 2">
                <a:extLst>
                  <a:ext uri="{FF2B5EF4-FFF2-40B4-BE49-F238E27FC236}">
                    <a16:creationId xmlns:a16="http://schemas.microsoft.com/office/drawing/2014/main" id="{D49165BC-1CB7-437F-8894-1B027722A4D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SG">
                    <a:noFill/>
                  </a:rPr>
                  <a:t> </a:t>
                </a:r>
              </a:p>
            </p:txBody>
          </p:sp>
        </mc:Fallback>
      </mc:AlternateContent>
    </p:spTree>
    <p:extLst>
      <p:ext uri="{BB962C8B-B14F-4D97-AF65-F5344CB8AC3E}">
        <p14:creationId xmlns:p14="http://schemas.microsoft.com/office/powerpoint/2010/main" val="191052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D31B-3FBB-4D8E-A9BE-03693EE3C31D}"/>
              </a:ext>
            </a:extLst>
          </p:cNvPr>
          <p:cNvSpPr>
            <a:spLocks noGrp="1"/>
          </p:cNvSpPr>
          <p:nvPr>
            <p:ph type="title"/>
          </p:nvPr>
        </p:nvSpPr>
        <p:spPr/>
        <p:txBody>
          <a:bodyPr/>
          <a:lstStyle/>
          <a:p>
            <a:r>
              <a:rPr lang="en-SG" dirty="0"/>
              <a:t>Sheet 1: Q3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5ADA56-C2E3-4B6F-B19A-0D1D9AA38BC7}"/>
                  </a:ext>
                </a:extLst>
              </p:cNvPr>
              <p:cNvSpPr>
                <a:spLocks noGrp="1"/>
              </p:cNvSpPr>
              <p:nvPr>
                <p:ph idx="1"/>
              </p:nvPr>
            </p:nvSpPr>
            <p:spPr/>
            <p:txBody>
              <a:bodyPr>
                <a:normAutofit fontScale="92500"/>
              </a:bodyPr>
              <a:lstStyle/>
              <a:p>
                <a:r>
                  <a:rPr lang="en-SG" dirty="0"/>
                  <a:t>(b) p ↔ q ≡ (∼ p) ↔ (∼ q)</a:t>
                </a:r>
              </a:p>
              <a:p>
                <a:endParaRPr lang="en-SG" b="0" i="1" dirty="0">
                  <a:latin typeface="Cambria Math" panose="02040503050406030204" pitchFamily="18" charset="0"/>
                </a:endParaRPr>
              </a:p>
              <a:p>
                <a:pPr marL="0" indent="0">
                  <a:buNone/>
                </a:pPr>
                <a:r>
                  <a:rPr lang="en-SG" i="1" dirty="0">
                    <a:latin typeface="Cambria Math" panose="02040503050406030204" pitchFamily="18" charset="0"/>
                  </a:rPr>
                  <a:t>        </a:t>
                </a:r>
                <a14:m>
                  <m:oMath xmlns:m="http://schemas.openxmlformats.org/officeDocument/2006/math">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e>
                    </m:d>
                  </m:oMath>
                </a14:m>
                <a:r>
                  <a:rPr lang="en-SG" b="0" i="1" dirty="0">
                    <a:latin typeface="Cambria Math" panose="02040503050406030204" pitchFamily="18" charset="0"/>
                    <a:ea typeface="Cambria Math" panose="02040503050406030204" pitchFamily="18" charset="0"/>
                  </a:rPr>
                  <a:t>                              </a:t>
                </a:r>
                <a:r>
                  <a:rPr lang="en-SG" b="0" dirty="0">
                    <a:latin typeface="Cambria body"/>
                    <a:ea typeface="Cambria Math" panose="02040503050406030204" pitchFamily="18" charset="0"/>
                  </a:rPr>
                  <a:t>(Definition)</a:t>
                </a:r>
                <a:endParaRPr lang="en-SG" b="0" i="1" dirty="0">
                  <a:latin typeface="Cambria body"/>
                  <a:ea typeface="Cambria Math" panose="02040503050406030204" pitchFamily="18" charset="0"/>
                </a:endParaRPr>
              </a:p>
              <a:p>
                <a:pPr marL="0" indent="0">
                  <a:buNone/>
                </a:pPr>
                <a:r>
                  <a:rPr lang="en-SG" dirty="0">
                    <a:ea typeface="Cambria Math" panose="02040503050406030204" pitchFamily="18" charset="0"/>
                  </a:rPr>
                  <a:t>    </a:t>
                </a:r>
                <a:r>
                  <a:rPr lang="en-SG" b="0" dirty="0">
                    <a:ea typeface="Cambria Math" panose="02040503050406030204" pitchFamily="18" charset="0"/>
                  </a:rPr>
                  <a:t>                 </a:t>
                </a:r>
                <a14:m>
                  <m:oMath xmlns:m="http://schemas.openxmlformats.org/officeDocument/2006/math">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e>
                    </m:d>
                  </m:oMath>
                </a14:m>
                <a:r>
                  <a:rPr lang="en-SG" b="0" dirty="0">
                    <a:ea typeface="Cambria Math" panose="02040503050406030204" pitchFamily="18" charset="0"/>
                  </a:rPr>
                  <a:t>                              (Definition)</a:t>
                </a:r>
              </a:p>
              <a:p>
                <a:pPr marL="0" indent="0">
                  <a:buNone/>
                </a:pPr>
                <a:r>
                  <a:rPr lang="en-SG" b="0" dirty="0">
                    <a:ea typeface="Cambria Math" panose="02040503050406030204" pitchFamily="18" charset="0"/>
                  </a:rPr>
                  <a:t>                     </a:t>
                </a:r>
                <a14:m>
                  <m:oMath xmlns:m="http://schemas.openxmlformats.org/officeDocument/2006/math">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oMath>
                </a14:m>
                <a:r>
                  <a:rPr lang="en-SG" b="0" dirty="0">
                    <a:ea typeface="Cambria Math" panose="02040503050406030204" pitchFamily="18" charset="0"/>
                  </a:rPr>
                  <a:t>                              (Commutativity)</a:t>
                </a:r>
              </a:p>
              <a:p>
                <a:pPr marL="0" indent="0">
                  <a:buNone/>
                </a:pPr>
                <a:r>
                  <a:rPr lang="en-SG" b="0" dirty="0">
                    <a:ea typeface="Cambria Math" panose="02040503050406030204" pitchFamily="18" charset="0"/>
                  </a:rPr>
                  <a:t>                     </a:t>
                </a:r>
                <a14:m>
                  <m:oMath xmlns:m="http://schemas.openxmlformats.org/officeDocument/2006/math">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oMath>
                </a14:m>
                <a:r>
                  <a:rPr lang="en-SG" b="0" dirty="0">
                    <a:ea typeface="Cambria Math" panose="02040503050406030204" pitchFamily="18" charset="0"/>
                  </a:rPr>
                  <a:t>          (Negation)                       </a:t>
                </a:r>
              </a:p>
              <a:p>
                <a:pPr marL="0" indent="0">
                  <a:buNone/>
                </a:pPr>
                <a:r>
                  <a:rPr lang="en-SG" dirty="0">
                    <a:ea typeface="Cambria Math" panose="02040503050406030204" pitchFamily="18" charset="0"/>
                  </a:rPr>
                  <a:t>                    </a:t>
                </a:r>
                <a:r>
                  <a:rPr lang="en-SG" b="0" dirty="0">
                    <a:ea typeface="Cambria Math" panose="02040503050406030204" pitchFamily="18" charset="0"/>
                  </a:rPr>
                  <a:t> </a:t>
                </a:r>
                <a14:m>
                  <m:oMath xmlns:m="http://schemas.openxmlformats.org/officeDocument/2006/math">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oMath>
                </a14:m>
                <a:r>
                  <a:rPr lang="en-SG" b="0" dirty="0">
                    <a:ea typeface="Cambria Math" panose="02040503050406030204" pitchFamily="18" charset="0"/>
                  </a:rPr>
                  <a:t>                 (Definition)</a:t>
                </a:r>
              </a:p>
              <a:p>
                <a:pPr marL="0" indent="0">
                  <a:buNone/>
                </a:pPr>
                <a:r>
                  <a:rPr lang="en-SG" b="0" dirty="0">
                    <a:ea typeface="Cambria Math" panose="02040503050406030204" pitchFamily="18" charset="0"/>
                  </a:rPr>
                  <a:t>                     </a:t>
                </a:r>
                <a14:m>
                  <m:oMath xmlns:m="http://schemas.openxmlformats.org/officeDocument/2006/math">
                    <m:r>
                      <a:rPr lang="en-SG" b="0" i="1" smtClean="0">
                        <a:latin typeface="Cambria Math" panose="02040503050406030204" pitchFamily="18" charset="0"/>
                        <a:ea typeface="Cambria Math" panose="02040503050406030204" pitchFamily="18" charset="0"/>
                      </a:rPr>
                      <m:t>≡</m:t>
                    </m:r>
                  </m:oMath>
                </a14:m>
                <a:r>
                  <a:rPr lang="en-SG" dirty="0">
                    <a:ea typeface="Cambria Math" panose="02040503050406030204" pitchFamily="18" charset="0"/>
                  </a:rPr>
                  <a:t> </a:t>
                </a:r>
                <a14:m>
                  <m:oMath xmlns:m="http://schemas.openxmlformats.org/officeDocument/2006/math">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i="1">
                        <a:latin typeface="Cambria Math" panose="02040503050406030204" pitchFamily="18" charset="0"/>
                        <a:ea typeface="Cambria Math" panose="02040503050406030204" pitchFamily="18" charset="0"/>
                      </a:rPr>
                      <m:t>)</m:t>
                    </m:r>
                  </m:oMath>
                </a14:m>
                <a:r>
                  <a:rPr lang="en-SG" dirty="0">
                    <a:ea typeface="Cambria Math" panose="02040503050406030204" pitchFamily="18" charset="0"/>
                  </a:rPr>
                  <a:t>                  (Commutativity)</a:t>
                </a:r>
              </a:p>
              <a:p>
                <a:pPr marL="0" indent="0">
                  <a:buNone/>
                </a:pPr>
                <a14:m>
                  <m:oMath xmlns:m="http://schemas.openxmlformats.org/officeDocument/2006/math">
                    <m:r>
                      <a:rPr lang="en-SG" b="0" i="1" smtClean="0">
                        <a:latin typeface="Cambria Math" panose="02040503050406030204" pitchFamily="18" charset="0"/>
                        <a:ea typeface="Cambria Math" panose="02040503050406030204" pitchFamily="18" charset="0"/>
                      </a:rPr>
                      <m:t>                     ≡</m:t>
                    </m:r>
                  </m:oMath>
                </a14:m>
                <a:r>
                  <a:rPr lang="en-SG" dirty="0"/>
                  <a:t> </a:t>
                </a:r>
                <a14:m>
                  <m:oMath xmlns:m="http://schemas.openxmlformats.org/officeDocument/2006/math">
                    <m:r>
                      <a:rPr lang="en-SG" i="1" dirty="0" smtClean="0">
                        <a:latin typeface="Cambria Math" panose="02040503050406030204" pitchFamily="18" charset="0"/>
                        <a:ea typeface="Cambria Math" panose="02040503050406030204" pitchFamily="18" charset="0"/>
                      </a:rPr>
                      <m:t>~</m:t>
                    </m:r>
                    <m:r>
                      <a:rPr lang="en-SG" i="1">
                        <a:latin typeface="Cambria Math" panose="02040503050406030204" pitchFamily="18" charset="0"/>
                      </a:rPr>
                      <m:t>𝑝</m:t>
                    </m:r>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𝑞</m:t>
                    </m:r>
                  </m:oMath>
                </a14:m>
                <a:r>
                  <a:rPr lang="en-SG" b="0" dirty="0">
                    <a:ea typeface="Cambria Math" panose="02040503050406030204" pitchFamily="18" charset="0"/>
                  </a:rPr>
                  <a:t>                                              (Definition)</a:t>
                </a:r>
              </a:p>
              <a:p>
                <a:endParaRPr lang="en-SG" dirty="0"/>
              </a:p>
            </p:txBody>
          </p:sp>
        </mc:Choice>
        <mc:Fallback xmlns="">
          <p:sp>
            <p:nvSpPr>
              <p:cNvPr id="3" name="Content Placeholder 2">
                <a:extLst>
                  <a:ext uri="{FF2B5EF4-FFF2-40B4-BE49-F238E27FC236}">
                    <a16:creationId xmlns:a16="http://schemas.microsoft.com/office/drawing/2014/main" id="{5F5ADA56-C2E3-4B6F-B19A-0D1D9AA38BC7}"/>
                  </a:ext>
                </a:extLst>
              </p:cNvPr>
              <p:cNvSpPr>
                <a:spLocks noGrp="1" noRot="1" noChangeAspect="1" noMove="1" noResize="1" noEditPoints="1" noAdjustHandles="1" noChangeArrowheads="1" noChangeShapeType="1" noTextEdit="1"/>
              </p:cNvSpPr>
              <p:nvPr>
                <p:ph idx="1"/>
              </p:nvPr>
            </p:nvSpPr>
            <p:spPr>
              <a:blipFill>
                <a:blip r:embed="rId2"/>
                <a:stretch>
                  <a:fillRect l="-928" t="-2381" b="-2941"/>
                </a:stretch>
              </a:blipFill>
            </p:spPr>
            <p:txBody>
              <a:bodyPr/>
              <a:lstStyle/>
              <a:p>
                <a:r>
                  <a:rPr lang="en-SG">
                    <a:noFill/>
                  </a:rPr>
                  <a:t> </a:t>
                </a:r>
              </a:p>
            </p:txBody>
          </p:sp>
        </mc:Fallback>
      </mc:AlternateContent>
    </p:spTree>
    <p:extLst>
      <p:ext uri="{BB962C8B-B14F-4D97-AF65-F5344CB8AC3E}">
        <p14:creationId xmlns:p14="http://schemas.microsoft.com/office/powerpoint/2010/main" val="20337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5CE8-F214-41C4-8D1F-8B25EB00CB78}"/>
              </a:ext>
            </a:extLst>
          </p:cNvPr>
          <p:cNvSpPr>
            <a:spLocks noGrp="1"/>
          </p:cNvSpPr>
          <p:nvPr>
            <p:ph type="title"/>
          </p:nvPr>
        </p:nvSpPr>
        <p:spPr/>
        <p:txBody>
          <a:bodyPr/>
          <a:lstStyle/>
          <a:p>
            <a:r>
              <a:rPr lang="en-SG" dirty="0"/>
              <a:t>Sheet 1: Question 3</a:t>
            </a:r>
          </a:p>
        </p:txBody>
      </p:sp>
      <p:sp>
        <p:nvSpPr>
          <p:cNvPr id="3" name="Content Placeholder 2">
            <a:extLst>
              <a:ext uri="{FF2B5EF4-FFF2-40B4-BE49-F238E27FC236}">
                <a16:creationId xmlns:a16="http://schemas.microsoft.com/office/drawing/2014/main" id="{6BE81AF5-9981-4D41-88B9-BC9735211AE2}"/>
              </a:ext>
            </a:extLst>
          </p:cNvPr>
          <p:cNvSpPr>
            <a:spLocks noGrp="1"/>
          </p:cNvSpPr>
          <p:nvPr>
            <p:ph idx="1"/>
          </p:nvPr>
        </p:nvSpPr>
        <p:spPr/>
        <p:txBody>
          <a:bodyPr/>
          <a:lstStyle/>
          <a:p>
            <a:r>
              <a:rPr lang="en-SG" dirty="0"/>
              <a:t>Use truth tables to disprove (c) and (d). </a:t>
            </a:r>
          </a:p>
        </p:txBody>
      </p:sp>
    </p:spTree>
    <p:extLst>
      <p:ext uri="{BB962C8B-B14F-4D97-AF65-F5344CB8AC3E}">
        <p14:creationId xmlns:p14="http://schemas.microsoft.com/office/powerpoint/2010/main" val="267543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629C-DB1C-4710-83E9-414ECAA41111}"/>
              </a:ext>
            </a:extLst>
          </p:cNvPr>
          <p:cNvSpPr>
            <a:spLocks noGrp="1"/>
          </p:cNvSpPr>
          <p:nvPr>
            <p:ph type="title"/>
          </p:nvPr>
        </p:nvSpPr>
        <p:spPr/>
        <p:txBody>
          <a:bodyPr/>
          <a:lstStyle/>
          <a:p>
            <a:r>
              <a:rPr lang="en-SG" dirty="0"/>
              <a:t>Sheet 1: Question 3</a:t>
            </a:r>
          </a:p>
        </p:txBody>
      </p:sp>
      <p:sp>
        <p:nvSpPr>
          <p:cNvPr id="3" name="Content Placeholder 2">
            <a:extLst>
              <a:ext uri="{FF2B5EF4-FFF2-40B4-BE49-F238E27FC236}">
                <a16:creationId xmlns:a16="http://schemas.microsoft.com/office/drawing/2014/main" id="{85508845-4C98-4FA2-B08D-30652002DACB}"/>
              </a:ext>
            </a:extLst>
          </p:cNvPr>
          <p:cNvSpPr>
            <a:spLocks noGrp="1"/>
          </p:cNvSpPr>
          <p:nvPr>
            <p:ph idx="1"/>
          </p:nvPr>
        </p:nvSpPr>
        <p:spPr/>
        <p:txBody>
          <a:bodyPr/>
          <a:lstStyle/>
          <a:p>
            <a:r>
              <a:rPr lang="en-SG" dirty="0"/>
              <a:t>To show that two statements are logically equivalent we can either use truth tables or the rules of logic we proved earlier (usually easier).</a:t>
            </a:r>
          </a:p>
          <a:p>
            <a:r>
              <a:rPr lang="en-SG" dirty="0"/>
              <a:t>To show that two statements are </a:t>
            </a:r>
            <a:r>
              <a:rPr lang="en-SG" b="1" dirty="0"/>
              <a:t>not</a:t>
            </a:r>
            <a:r>
              <a:rPr lang="en-SG" dirty="0"/>
              <a:t> logically equivalent we use truth tables. </a:t>
            </a:r>
          </a:p>
        </p:txBody>
      </p:sp>
    </p:spTree>
    <p:extLst>
      <p:ext uri="{BB962C8B-B14F-4D97-AF65-F5344CB8AC3E}">
        <p14:creationId xmlns:p14="http://schemas.microsoft.com/office/powerpoint/2010/main" val="1146979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EFEC-2D93-4386-A060-E62CE25678D4}"/>
              </a:ext>
            </a:extLst>
          </p:cNvPr>
          <p:cNvSpPr>
            <a:spLocks noGrp="1"/>
          </p:cNvSpPr>
          <p:nvPr>
            <p:ph type="title"/>
          </p:nvPr>
        </p:nvSpPr>
        <p:spPr/>
        <p:txBody>
          <a:bodyPr/>
          <a:lstStyle/>
          <a:p>
            <a:r>
              <a:rPr lang="en-SG" dirty="0"/>
              <a:t>Sheet 1: Question 4</a:t>
            </a:r>
          </a:p>
        </p:txBody>
      </p:sp>
      <p:sp>
        <p:nvSpPr>
          <p:cNvPr id="3" name="Content Placeholder 2">
            <a:extLst>
              <a:ext uri="{FF2B5EF4-FFF2-40B4-BE49-F238E27FC236}">
                <a16:creationId xmlns:a16="http://schemas.microsoft.com/office/drawing/2014/main" id="{2A80C842-B790-4EEF-B8C8-F850138E6F70}"/>
              </a:ext>
            </a:extLst>
          </p:cNvPr>
          <p:cNvSpPr>
            <a:spLocks noGrp="1"/>
          </p:cNvSpPr>
          <p:nvPr>
            <p:ph idx="1"/>
          </p:nvPr>
        </p:nvSpPr>
        <p:spPr/>
        <p:txBody>
          <a:bodyPr/>
          <a:lstStyle/>
          <a:p>
            <a:pPr marL="0" indent="0">
              <a:buNone/>
            </a:pPr>
            <a:r>
              <a:rPr lang="en-SG" dirty="0"/>
              <a:t>Which of the following pairs are equivalent?</a:t>
            </a:r>
          </a:p>
          <a:p>
            <a:pPr marL="0" indent="0">
              <a:buNone/>
            </a:pPr>
            <a:r>
              <a:rPr lang="en-SG" dirty="0"/>
              <a:t>(</a:t>
            </a:r>
            <a:r>
              <a:rPr lang="en-SG" dirty="0" err="1"/>
              <a:t>i</a:t>
            </a:r>
            <a:r>
              <a:rPr lang="en-SG" dirty="0"/>
              <a:t>) p ∨ (q → r) and (p ∨ q) → (p ∨ r) </a:t>
            </a:r>
          </a:p>
          <a:p>
            <a:pPr marL="0" indent="0">
              <a:buNone/>
            </a:pPr>
            <a:r>
              <a:rPr lang="en-SG" dirty="0"/>
              <a:t>(ii)(p ∧ q) → r and (p → r) ∧ (q → r)</a:t>
            </a:r>
          </a:p>
        </p:txBody>
      </p:sp>
    </p:spTree>
    <p:extLst>
      <p:ext uri="{BB962C8B-B14F-4D97-AF65-F5344CB8AC3E}">
        <p14:creationId xmlns:p14="http://schemas.microsoft.com/office/powerpoint/2010/main" val="106706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3BA3-254D-4658-8595-725A1B8D6E58}"/>
              </a:ext>
            </a:extLst>
          </p:cNvPr>
          <p:cNvSpPr>
            <a:spLocks noGrp="1"/>
          </p:cNvSpPr>
          <p:nvPr>
            <p:ph type="title"/>
          </p:nvPr>
        </p:nvSpPr>
        <p:spPr/>
        <p:txBody>
          <a:bodyPr/>
          <a:lstStyle/>
          <a:p>
            <a:r>
              <a:rPr lang="en-SG" dirty="0"/>
              <a:t>What is a tutorial?</a:t>
            </a:r>
          </a:p>
        </p:txBody>
      </p:sp>
      <p:sp>
        <p:nvSpPr>
          <p:cNvPr id="3" name="Content Placeholder 2">
            <a:extLst>
              <a:ext uri="{FF2B5EF4-FFF2-40B4-BE49-F238E27FC236}">
                <a16:creationId xmlns:a16="http://schemas.microsoft.com/office/drawing/2014/main" id="{53B9ED85-085C-4079-B9D3-68FF4F2950E4}"/>
              </a:ext>
            </a:extLst>
          </p:cNvPr>
          <p:cNvSpPr>
            <a:spLocks noGrp="1"/>
          </p:cNvSpPr>
          <p:nvPr>
            <p:ph idx="1"/>
          </p:nvPr>
        </p:nvSpPr>
        <p:spPr/>
        <p:txBody>
          <a:bodyPr>
            <a:normAutofit lnSpcReduction="10000"/>
          </a:bodyPr>
          <a:lstStyle/>
          <a:p>
            <a:r>
              <a:rPr lang="en-SG" dirty="0"/>
              <a:t>It is two hour weekly session to help evaluate and consolidate your understanding of the course material. </a:t>
            </a:r>
          </a:p>
          <a:p>
            <a:r>
              <a:rPr lang="en-SG" dirty="0"/>
              <a:t>It is a time to highlight important bits of the course, how to remember them, how to answer problems as well as a discussion of exam strategy.</a:t>
            </a:r>
          </a:p>
          <a:p>
            <a:r>
              <a:rPr lang="en-SG" dirty="0"/>
              <a:t>It is an exchange. I encourage participation. Ask questions. If something works or doesn’t work for you. Tell me why!</a:t>
            </a:r>
          </a:p>
          <a:p>
            <a:r>
              <a:rPr lang="en-SG" dirty="0"/>
              <a:t>It is </a:t>
            </a:r>
            <a:r>
              <a:rPr lang="en-SG" b="1" dirty="0"/>
              <a:t>not</a:t>
            </a:r>
            <a:r>
              <a:rPr lang="en-SG" dirty="0"/>
              <a:t> simply a time for me to give you answers. Answers to problems sheets will be uploaded on </a:t>
            </a:r>
            <a:r>
              <a:rPr lang="en-SG" dirty="0" err="1"/>
              <a:t>luminus</a:t>
            </a:r>
            <a:r>
              <a:rPr lang="en-SG" dirty="0"/>
              <a:t>. </a:t>
            </a:r>
          </a:p>
          <a:p>
            <a:r>
              <a:rPr lang="en-SG" dirty="0"/>
              <a:t>It does </a:t>
            </a:r>
            <a:r>
              <a:rPr lang="en-SG" b="1" dirty="0"/>
              <a:t>not</a:t>
            </a:r>
            <a:r>
              <a:rPr lang="en-SG" dirty="0"/>
              <a:t> substitute the need to do your homework or revise. </a:t>
            </a:r>
          </a:p>
          <a:p>
            <a:endParaRPr lang="en-SG" dirty="0"/>
          </a:p>
          <a:p>
            <a:endParaRPr lang="en-SG" dirty="0"/>
          </a:p>
          <a:p>
            <a:endParaRPr lang="en-SG" dirty="0"/>
          </a:p>
          <a:p>
            <a:endParaRPr lang="en-SG" dirty="0"/>
          </a:p>
        </p:txBody>
      </p:sp>
    </p:spTree>
    <p:extLst>
      <p:ext uri="{BB962C8B-B14F-4D97-AF65-F5344CB8AC3E}">
        <p14:creationId xmlns:p14="http://schemas.microsoft.com/office/powerpoint/2010/main" val="182673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D26B-358B-417D-A94C-3516EA1F3281}"/>
              </a:ext>
            </a:extLst>
          </p:cNvPr>
          <p:cNvSpPr>
            <a:spLocks noGrp="1"/>
          </p:cNvSpPr>
          <p:nvPr>
            <p:ph type="title"/>
          </p:nvPr>
        </p:nvSpPr>
        <p:spPr/>
        <p:txBody>
          <a:bodyPr/>
          <a:lstStyle/>
          <a:p>
            <a:r>
              <a:rPr lang="en-SG" dirty="0"/>
              <a:t>Sheet 1: Question 4</a:t>
            </a:r>
          </a:p>
        </p:txBody>
      </p:sp>
      <p:sp>
        <p:nvSpPr>
          <p:cNvPr id="3" name="Content Placeholder 2">
            <a:extLst>
              <a:ext uri="{FF2B5EF4-FFF2-40B4-BE49-F238E27FC236}">
                <a16:creationId xmlns:a16="http://schemas.microsoft.com/office/drawing/2014/main" id="{A59AD7AF-918D-432F-9119-FC200D256D0F}"/>
              </a:ext>
            </a:extLst>
          </p:cNvPr>
          <p:cNvSpPr>
            <a:spLocks noGrp="1"/>
          </p:cNvSpPr>
          <p:nvPr>
            <p:ph idx="1"/>
          </p:nvPr>
        </p:nvSpPr>
        <p:spPr/>
        <p:txBody>
          <a:bodyPr/>
          <a:lstStyle/>
          <a:p>
            <a:r>
              <a:rPr lang="en-SG" dirty="0"/>
              <a:t>To tackle what is essentially a true or false questions first start with test cases. </a:t>
            </a:r>
          </a:p>
        </p:txBody>
      </p:sp>
    </p:spTree>
    <p:extLst>
      <p:ext uri="{BB962C8B-B14F-4D97-AF65-F5344CB8AC3E}">
        <p14:creationId xmlns:p14="http://schemas.microsoft.com/office/powerpoint/2010/main" val="838805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ED68-39AA-4756-8D41-CFF47C8260CE}"/>
              </a:ext>
            </a:extLst>
          </p:cNvPr>
          <p:cNvSpPr>
            <a:spLocks noGrp="1"/>
          </p:cNvSpPr>
          <p:nvPr>
            <p:ph type="title"/>
          </p:nvPr>
        </p:nvSpPr>
        <p:spPr/>
        <p:txBody>
          <a:bodyPr/>
          <a:lstStyle/>
          <a:p>
            <a:r>
              <a:rPr lang="en-SG" dirty="0"/>
              <a:t>Sheet 1: Question 4</a:t>
            </a:r>
          </a:p>
        </p:txBody>
      </p:sp>
      <p:sp>
        <p:nvSpPr>
          <p:cNvPr id="3" name="Content Placeholder 2">
            <a:extLst>
              <a:ext uri="{FF2B5EF4-FFF2-40B4-BE49-F238E27FC236}">
                <a16:creationId xmlns:a16="http://schemas.microsoft.com/office/drawing/2014/main" id="{5BEEBF0F-D476-4755-9D82-0484E46F7D5F}"/>
              </a:ext>
            </a:extLst>
          </p:cNvPr>
          <p:cNvSpPr>
            <a:spLocks noGrp="1"/>
          </p:cNvSpPr>
          <p:nvPr>
            <p:ph idx="1"/>
          </p:nvPr>
        </p:nvSpPr>
        <p:spPr/>
        <p:txBody>
          <a:bodyPr>
            <a:normAutofit fontScale="92500" lnSpcReduction="20000"/>
          </a:bodyPr>
          <a:lstStyle/>
          <a:p>
            <a:pPr marL="571500" indent="-571500">
              <a:buAutoNum type="romanLcParenBoth"/>
            </a:pPr>
            <a:r>
              <a:rPr lang="en-SG" b="1" dirty="0"/>
              <a:t>p ∨ (q → r) and (p ∨ q) → (p ∨ r) </a:t>
            </a:r>
            <a:endParaRPr lang="en-SG" dirty="0"/>
          </a:p>
          <a:p>
            <a:pPr marL="0" indent="0">
              <a:buNone/>
            </a:pPr>
            <a:r>
              <a:rPr lang="en-SG" dirty="0"/>
              <a:t>Lets try a test case.</a:t>
            </a:r>
          </a:p>
          <a:p>
            <a:pPr marL="0" indent="0">
              <a:buNone/>
            </a:pPr>
            <a:endParaRPr lang="en-SG" dirty="0"/>
          </a:p>
          <a:p>
            <a:pPr marL="0" indent="0">
              <a:buNone/>
            </a:pPr>
            <a:r>
              <a:rPr lang="en-SG" dirty="0"/>
              <a:t>p: It is raining</a:t>
            </a:r>
          </a:p>
          <a:p>
            <a:pPr marL="0" indent="0">
              <a:buNone/>
            </a:pPr>
            <a:r>
              <a:rPr lang="en-SG" dirty="0"/>
              <a:t>q: You like it</a:t>
            </a:r>
          </a:p>
          <a:p>
            <a:pPr marL="0" indent="0">
              <a:buNone/>
            </a:pPr>
            <a:r>
              <a:rPr lang="en-SG" dirty="0"/>
              <a:t>r: You should put a ring on it</a:t>
            </a:r>
          </a:p>
          <a:p>
            <a:pPr marL="0" indent="0">
              <a:buNone/>
            </a:pPr>
            <a:endParaRPr lang="en-SG" dirty="0"/>
          </a:p>
          <a:p>
            <a:pPr marL="0" indent="0">
              <a:buNone/>
            </a:pPr>
            <a:r>
              <a:rPr lang="en-SG" b="1" dirty="0"/>
              <a:t>p ∨ (q → r): </a:t>
            </a:r>
            <a:r>
              <a:rPr lang="en-SG" dirty="0"/>
              <a:t>It’s raining or if you like it then you should put a ring on it.</a:t>
            </a:r>
          </a:p>
          <a:p>
            <a:pPr marL="0" indent="0">
              <a:buNone/>
            </a:pPr>
            <a:endParaRPr lang="en-SG" dirty="0"/>
          </a:p>
          <a:p>
            <a:pPr marL="0" indent="0">
              <a:buNone/>
            </a:pPr>
            <a:r>
              <a:rPr lang="en-SG" b="1" dirty="0"/>
              <a:t>(p ∨ q) → (p ∨ r): </a:t>
            </a:r>
            <a:r>
              <a:rPr lang="en-SG" dirty="0"/>
              <a:t>If it’s raining or you like it then it’s raining or you should put a ring on it. </a:t>
            </a:r>
          </a:p>
        </p:txBody>
      </p:sp>
    </p:spTree>
    <p:extLst>
      <p:ext uri="{BB962C8B-B14F-4D97-AF65-F5344CB8AC3E}">
        <p14:creationId xmlns:p14="http://schemas.microsoft.com/office/powerpoint/2010/main" val="4272129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8D7B-D29E-4677-99CB-87A6623B5D33}"/>
              </a:ext>
            </a:extLst>
          </p:cNvPr>
          <p:cNvSpPr>
            <a:spLocks noGrp="1"/>
          </p:cNvSpPr>
          <p:nvPr>
            <p:ph type="title"/>
          </p:nvPr>
        </p:nvSpPr>
        <p:spPr/>
        <p:txBody>
          <a:bodyPr/>
          <a:lstStyle/>
          <a:p>
            <a:r>
              <a:rPr lang="en-SG" dirty="0"/>
              <a:t>Sheet 1: Question 4</a:t>
            </a:r>
          </a:p>
        </p:txBody>
      </p:sp>
      <p:sp>
        <p:nvSpPr>
          <p:cNvPr id="3" name="Content Placeholder 2">
            <a:extLst>
              <a:ext uri="{FF2B5EF4-FFF2-40B4-BE49-F238E27FC236}">
                <a16:creationId xmlns:a16="http://schemas.microsoft.com/office/drawing/2014/main" id="{DA9D2ACA-9BED-47BA-B4B3-D92F868A2592}"/>
              </a:ext>
            </a:extLst>
          </p:cNvPr>
          <p:cNvSpPr>
            <a:spLocks noGrp="1"/>
          </p:cNvSpPr>
          <p:nvPr>
            <p:ph idx="1"/>
          </p:nvPr>
        </p:nvSpPr>
        <p:spPr/>
        <p:txBody>
          <a:bodyPr/>
          <a:lstStyle/>
          <a:p>
            <a:pPr marL="0" indent="0">
              <a:buNone/>
            </a:pPr>
            <a:r>
              <a:rPr lang="en-SG" dirty="0"/>
              <a:t>True. </a:t>
            </a:r>
          </a:p>
          <a:p>
            <a:pPr marL="0" indent="0">
              <a:buNone/>
            </a:pPr>
            <a:r>
              <a:rPr lang="en-SG" dirty="0"/>
              <a:t>(p ∨ q) → (p ∨ r) ≡ (∼ (p ∨ q)) ∨ (p ∨ r)                    (Definition)</a:t>
            </a:r>
          </a:p>
          <a:p>
            <a:pPr marL="0" indent="0">
              <a:buNone/>
            </a:pPr>
            <a:r>
              <a:rPr lang="en-SG" dirty="0"/>
              <a:t>≡ ((∼ p) ∧ (∼ q)) ∨ (p ∨ r)                                            (</a:t>
            </a:r>
            <a:r>
              <a:rPr lang="en-SG" dirty="0" err="1"/>
              <a:t>DeMorgan’s</a:t>
            </a:r>
            <a:r>
              <a:rPr lang="en-SG" dirty="0"/>
              <a:t> Law)</a:t>
            </a:r>
          </a:p>
          <a:p>
            <a:pPr marL="0" indent="0">
              <a:buNone/>
            </a:pPr>
            <a:r>
              <a:rPr lang="en-SG" dirty="0"/>
              <a:t>≡ ((∼ p) ∨ (p ∨ r)) ∧ ((∼ q) ∨ (p ∨ r))                          (Distribution Law)</a:t>
            </a:r>
          </a:p>
          <a:p>
            <a:pPr marL="0" indent="0">
              <a:buNone/>
            </a:pPr>
            <a:r>
              <a:rPr lang="en-SG" dirty="0"/>
              <a:t>≡ T∧ ((∼ q) ∨ (p ∨ r))                                                     (Negation Law)</a:t>
            </a:r>
          </a:p>
          <a:p>
            <a:pPr marL="0" indent="0">
              <a:buNone/>
            </a:pPr>
            <a:r>
              <a:rPr lang="en-SG" dirty="0"/>
              <a:t>≡ (∼ q) ∨ (p ∨ r)                                                             (Identity Law)</a:t>
            </a:r>
          </a:p>
          <a:p>
            <a:pPr marL="0" indent="0">
              <a:buNone/>
            </a:pPr>
            <a:r>
              <a:rPr lang="en-SG" dirty="0"/>
              <a:t>≡ p ∨ (∼ q ∨ r)                                                                (Associativity Law)</a:t>
            </a:r>
          </a:p>
          <a:p>
            <a:pPr marL="0" indent="0">
              <a:buNone/>
            </a:pPr>
            <a:r>
              <a:rPr lang="en-SG" dirty="0"/>
              <a:t>≡ p ∨ (q → r)                                                                   (Definition)</a:t>
            </a:r>
          </a:p>
        </p:txBody>
      </p:sp>
    </p:spTree>
    <p:extLst>
      <p:ext uri="{BB962C8B-B14F-4D97-AF65-F5344CB8AC3E}">
        <p14:creationId xmlns:p14="http://schemas.microsoft.com/office/powerpoint/2010/main" val="8512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3746-DC70-42E1-8F1F-7ABD20F4264E}"/>
              </a:ext>
            </a:extLst>
          </p:cNvPr>
          <p:cNvSpPr>
            <a:spLocks noGrp="1"/>
          </p:cNvSpPr>
          <p:nvPr>
            <p:ph type="title"/>
          </p:nvPr>
        </p:nvSpPr>
        <p:spPr/>
        <p:txBody>
          <a:bodyPr/>
          <a:lstStyle/>
          <a:p>
            <a:r>
              <a:rPr lang="en-SG" dirty="0"/>
              <a:t>Sheet 1: Question 4 (Participation)</a:t>
            </a:r>
          </a:p>
        </p:txBody>
      </p:sp>
      <p:sp>
        <p:nvSpPr>
          <p:cNvPr id="3" name="Content Placeholder 2">
            <a:extLst>
              <a:ext uri="{FF2B5EF4-FFF2-40B4-BE49-F238E27FC236}">
                <a16:creationId xmlns:a16="http://schemas.microsoft.com/office/drawing/2014/main" id="{889E29C8-06FF-4F90-89B5-8D038DD4CE37}"/>
              </a:ext>
            </a:extLst>
          </p:cNvPr>
          <p:cNvSpPr>
            <a:spLocks noGrp="1"/>
          </p:cNvSpPr>
          <p:nvPr>
            <p:ph idx="1"/>
          </p:nvPr>
        </p:nvSpPr>
        <p:spPr/>
        <p:txBody>
          <a:bodyPr/>
          <a:lstStyle/>
          <a:p>
            <a:pPr marL="0" indent="0">
              <a:buNone/>
            </a:pPr>
            <a:r>
              <a:rPr lang="en-SG" dirty="0"/>
              <a:t>(b) </a:t>
            </a:r>
            <a:r>
              <a:rPr lang="en-SG" b="1" dirty="0"/>
              <a:t>(ii)(p ∧ q) → r and (p → r) ∧ (q → r)</a:t>
            </a:r>
            <a:endParaRPr lang="en-SG" dirty="0"/>
          </a:p>
          <a:p>
            <a:pPr marL="0" indent="0">
              <a:buNone/>
            </a:pPr>
            <a:r>
              <a:rPr lang="en-SG" dirty="0"/>
              <a:t>False.</a:t>
            </a:r>
          </a:p>
          <a:p>
            <a:pPr marL="0" indent="0">
              <a:buNone/>
            </a:pPr>
            <a:r>
              <a:rPr lang="en-SG" dirty="0"/>
              <a:t>Can somebody give me a test case? </a:t>
            </a:r>
          </a:p>
          <a:p>
            <a:pPr marL="0" indent="0">
              <a:buNone/>
            </a:pPr>
            <a:r>
              <a:rPr lang="en-SG" dirty="0"/>
              <a:t>Use truth tables to prove this.</a:t>
            </a:r>
          </a:p>
          <a:p>
            <a:pPr marL="0" indent="0">
              <a:buNone/>
            </a:pPr>
            <a:endParaRPr lang="en-SG" dirty="0"/>
          </a:p>
          <a:p>
            <a:pPr marL="0" indent="0">
              <a:buNone/>
            </a:pPr>
            <a:endParaRPr lang="en-SG" dirty="0"/>
          </a:p>
        </p:txBody>
      </p:sp>
    </p:spTree>
    <p:extLst>
      <p:ext uri="{BB962C8B-B14F-4D97-AF65-F5344CB8AC3E}">
        <p14:creationId xmlns:p14="http://schemas.microsoft.com/office/powerpoint/2010/main" val="3409907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C9FC-6A7D-4EBC-AC6C-2EEC876F72D5}"/>
              </a:ext>
            </a:extLst>
          </p:cNvPr>
          <p:cNvSpPr>
            <a:spLocks noGrp="1"/>
          </p:cNvSpPr>
          <p:nvPr>
            <p:ph type="title"/>
          </p:nvPr>
        </p:nvSpPr>
        <p:spPr/>
        <p:txBody>
          <a:bodyPr/>
          <a:lstStyle/>
          <a:p>
            <a:r>
              <a:rPr lang="en-SG" dirty="0"/>
              <a:t>Sheet 1: Question 5</a:t>
            </a:r>
          </a:p>
        </p:txBody>
      </p:sp>
      <p:sp>
        <p:nvSpPr>
          <p:cNvPr id="3" name="Content Placeholder 2">
            <a:extLst>
              <a:ext uri="{FF2B5EF4-FFF2-40B4-BE49-F238E27FC236}">
                <a16:creationId xmlns:a16="http://schemas.microsoft.com/office/drawing/2014/main" id="{052E3E47-2BAF-4E40-B034-033BC88CB6CD}"/>
              </a:ext>
            </a:extLst>
          </p:cNvPr>
          <p:cNvSpPr>
            <a:spLocks noGrp="1"/>
          </p:cNvSpPr>
          <p:nvPr>
            <p:ph idx="1"/>
          </p:nvPr>
        </p:nvSpPr>
        <p:spPr/>
        <p:txBody>
          <a:bodyPr/>
          <a:lstStyle/>
          <a:p>
            <a:pPr marL="0" indent="0">
              <a:buNone/>
            </a:pPr>
            <a:r>
              <a:rPr lang="en-SG" dirty="0"/>
              <a:t>Prove that the following are tautologies</a:t>
            </a:r>
          </a:p>
          <a:p>
            <a:pPr marL="0" indent="0">
              <a:buNone/>
            </a:pPr>
            <a:r>
              <a:rPr lang="en-SG" dirty="0"/>
              <a:t>(a)(p ∧ q) → p                                              (Specialization)</a:t>
            </a:r>
          </a:p>
          <a:p>
            <a:pPr marL="0" indent="0">
              <a:buNone/>
            </a:pPr>
            <a:r>
              <a:rPr lang="en-SG" dirty="0"/>
              <a:t>(b)((p ∨ q)∧ ∼ p) → q                                  (Elimination)</a:t>
            </a:r>
          </a:p>
          <a:p>
            <a:pPr marL="0" indent="0">
              <a:buNone/>
            </a:pPr>
            <a:r>
              <a:rPr lang="en-SG" dirty="0"/>
              <a:t>(c) ((p → q) ∧ p) → q                                   (Modus ponens)</a:t>
            </a:r>
          </a:p>
          <a:p>
            <a:pPr marL="0" indent="0">
              <a:buNone/>
            </a:pPr>
            <a:r>
              <a:rPr lang="en-SG" dirty="0"/>
              <a:t>(d) ((p → q)∧ ∼ q) →∼ p                            (Modus tollens)</a:t>
            </a:r>
          </a:p>
          <a:p>
            <a:pPr marL="0" indent="0">
              <a:buNone/>
            </a:pPr>
            <a:r>
              <a:rPr lang="en-SG" dirty="0"/>
              <a:t>(e) (∼ p → (q∧ ∼ q)) → p                           (Contradiction rule)</a:t>
            </a:r>
          </a:p>
          <a:p>
            <a:pPr marL="0" indent="0">
              <a:buNone/>
            </a:pPr>
            <a:r>
              <a:rPr lang="en-SG" dirty="0"/>
              <a:t>(f) ((p → q) ∧ (q → r)) → (p → r)               (Transitivity)</a:t>
            </a:r>
          </a:p>
        </p:txBody>
      </p:sp>
    </p:spTree>
    <p:extLst>
      <p:ext uri="{BB962C8B-B14F-4D97-AF65-F5344CB8AC3E}">
        <p14:creationId xmlns:p14="http://schemas.microsoft.com/office/powerpoint/2010/main" val="193488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A44A-8A9A-4DD7-A22B-221D426D4969}"/>
              </a:ext>
            </a:extLst>
          </p:cNvPr>
          <p:cNvSpPr>
            <a:spLocks noGrp="1"/>
          </p:cNvSpPr>
          <p:nvPr>
            <p:ph type="title"/>
          </p:nvPr>
        </p:nvSpPr>
        <p:spPr/>
        <p:txBody>
          <a:bodyPr/>
          <a:lstStyle/>
          <a:p>
            <a:r>
              <a:rPr lang="en-SG" dirty="0"/>
              <a:t>Sheet 1: Question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35298C-6B78-4643-9127-D3A2E31FF87C}"/>
                  </a:ext>
                </a:extLst>
              </p:cNvPr>
              <p:cNvSpPr>
                <a:spLocks noGrp="1"/>
              </p:cNvSpPr>
              <p:nvPr>
                <p:ph idx="1"/>
              </p:nvPr>
            </p:nvSpPr>
            <p:spPr/>
            <p:txBody>
              <a:bodyPr/>
              <a:lstStyle/>
              <a:p>
                <a:pPr marL="0" indent="0">
                  <a:buNone/>
                </a:pPr>
                <a:r>
                  <a:rPr lang="en-SG" dirty="0"/>
                  <a:t>There are other common tautologies. Not given in the problem sheet. </a:t>
                </a:r>
              </a:p>
              <a:p>
                <a:pPr marL="0" indent="0">
                  <a:buNone/>
                </a:pPr>
                <a:endParaRPr lang="en-SG" dirty="0"/>
              </a:p>
              <a:p>
                <a:pPr marL="0" indent="0">
                  <a:buNone/>
                </a:pPr>
                <a:r>
                  <a:rPr lang="en-SG" dirty="0"/>
                  <a:t>(g) </a:t>
                </a:r>
                <a14:m>
                  <m:oMath xmlns:m="http://schemas.openxmlformats.org/officeDocument/2006/math">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oMath>
                </a14:m>
                <a:r>
                  <a:rPr lang="en-SG" dirty="0"/>
                  <a:t>                                                     (Generalization)</a:t>
                </a:r>
              </a:p>
              <a:p>
                <a:pPr marL="0" indent="0">
                  <a:buNone/>
                </a:pPr>
                <a:r>
                  <a:rPr lang="en-SG" dirty="0"/>
                  <a:t>(h) </a:t>
                </a:r>
                <a14:m>
                  <m:oMath xmlns:m="http://schemas.openxmlformats.org/officeDocument/2006/math">
                    <m:r>
                      <a:rPr lang="en-SG" b="0" i="0"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rPr>
                          <m:t>𝑟</m:t>
                        </m:r>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rPr>
                          <m:t>𝑟</m:t>
                        </m:r>
                      </m:e>
                    </m:d>
                    <m:r>
                      <a:rPr lang="en-SG" b="0" i="1" smtClean="0">
                        <a:latin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rPr>
                      <m:t>𝑞</m:t>
                    </m:r>
                    <m:r>
                      <a:rPr lang="en-SG" b="0" i="1" smtClean="0">
                        <a:latin typeface="Cambria Math" panose="02040503050406030204" pitchFamily="18" charset="0"/>
                      </a:rPr>
                      <m:t>)→</m:t>
                    </m:r>
                    <m:r>
                      <a:rPr lang="en-SG" b="0" i="1" smtClean="0">
                        <a:latin typeface="Cambria Math" panose="02040503050406030204" pitchFamily="18" charset="0"/>
                      </a:rPr>
                      <m:t>𝑟</m:t>
                    </m:r>
                    <m:r>
                      <a:rPr lang="en-SG" b="0" i="1" smtClean="0">
                        <a:latin typeface="Cambria Math" panose="02040503050406030204" pitchFamily="18" charset="0"/>
                      </a:rPr>
                      <m:t>)</m:t>
                    </m:r>
                  </m:oMath>
                </a14:m>
                <a:r>
                  <a:rPr lang="en-SG" dirty="0"/>
                  <a:t>         (Proof by cases)</a:t>
                </a:r>
              </a:p>
              <a:p>
                <a:pPr marL="0" indent="0">
                  <a:buNone/>
                </a:pPr>
                <a:r>
                  <a:rPr lang="en-SG" dirty="0"/>
                  <a:t>(</a:t>
                </a:r>
                <a:r>
                  <a:rPr lang="en-SG" dirty="0" err="1"/>
                  <a:t>i</a:t>
                </a:r>
                <a:r>
                  <a:rPr lang="en-SG" dirty="0"/>
                  <a:t>)   </a:t>
                </a:r>
                <a14:m>
                  <m:oMath xmlns:m="http://schemas.openxmlformats.org/officeDocument/2006/math">
                    <m:r>
                      <a:rPr lang="en-SG" b="0" i="0" smtClean="0">
                        <a:latin typeface="Cambria Math" panose="02040503050406030204" pitchFamily="18" charset="0"/>
                      </a:rPr>
                      <m:t>(</m:t>
                    </m:r>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oMath>
                </a14:m>
                <a:r>
                  <a:rPr lang="en-SG" dirty="0"/>
                  <a:t>                                          (Conjunction)</a:t>
                </a:r>
              </a:p>
            </p:txBody>
          </p:sp>
        </mc:Choice>
        <mc:Fallback xmlns="">
          <p:sp>
            <p:nvSpPr>
              <p:cNvPr id="3" name="Content Placeholder 2">
                <a:extLst>
                  <a:ext uri="{FF2B5EF4-FFF2-40B4-BE49-F238E27FC236}">
                    <a16:creationId xmlns:a16="http://schemas.microsoft.com/office/drawing/2014/main" id="{D835298C-6B78-4643-9127-D3A2E31FF87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235947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E9E2-936E-4B24-B26B-A072801E9E71}"/>
              </a:ext>
            </a:extLst>
          </p:cNvPr>
          <p:cNvSpPr>
            <a:spLocks noGrp="1"/>
          </p:cNvSpPr>
          <p:nvPr>
            <p:ph type="title"/>
          </p:nvPr>
        </p:nvSpPr>
        <p:spPr/>
        <p:txBody>
          <a:bodyPr/>
          <a:lstStyle/>
          <a:p>
            <a:r>
              <a:rPr lang="en-SG" dirty="0"/>
              <a:t>Sheet 1: Question 5</a:t>
            </a:r>
          </a:p>
        </p:txBody>
      </p:sp>
      <p:sp>
        <p:nvSpPr>
          <p:cNvPr id="3" name="Content Placeholder 2">
            <a:extLst>
              <a:ext uri="{FF2B5EF4-FFF2-40B4-BE49-F238E27FC236}">
                <a16:creationId xmlns:a16="http://schemas.microsoft.com/office/drawing/2014/main" id="{FB1DFB2C-214B-438B-9217-776F42915FE4}"/>
              </a:ext>
            </a:extLst>
          </p:cNvPr>
          <p:cNvSpPr>
            <a:spLocks noGrp="1"/>
          </p:cNvSpPr>
          <p:nvPr>
            <p:ph idx="1"/>
          </p:nvPr>
        </p:nvSpPr>
        <p:spPr/>
        <p:txBody>
          <a:bodyPr/>
          <a:lstStyle/>
          <a:p>
            <a:r>
              <a:rPr lang="en-SG" dirty="0"/>
              <a:t>These are 6 examples of logical arguments.</a:t>
            </a:r>
          </a:p>
          <a:p>
            <a:r>
              <a:rPr lang="en-SG" dirty="0"/>
              <a:t>You may employ any of these 6 arguments to prove results. </a:t>
            </a:r>
          </a:p>
          <a:p>
            <a:r>
              <a:rPr lang="en-SG" dirty="0"/>
              <a:t>I don’t recommend memorising these arguments. They will come to you naturally after writing many proofs. </a:t>
            </a:r>
          </a:p>
        </p:txBody>
      </p:sp>
    </p:spTree>
    <p:extLst>
      <p:ext uri="{BB962C8B-B14F-4D97-AF65-F5344CB8AC3E}">
        <p14:creationId xmlns:p14="http://schemas.microsoft.com/office/powerpoint/2010/main" val="3759794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857E-44E4-4068-8628-E77AB9235C57}"/>
              </a:ext>
            </a:extLst>
          </p:cNvPr>
          <p:cNvSpPr>
            <a:spLocks noGrp="1"/>
          </p:cNvSpPr>
          <p:nvPr>
            <p:ph type="title"/>
          </p:nvPr>
        </p:nvSpPr>
        <p:spPr/>
        <p:txBody>
          <a:bodyPr/>
          <a:lstStyle/>
          <a:p>
            <a:r>
              <a:rPr lang="en-SG" dirty="0"/>
              <a:t>Question 5: A harder question </a:t>
            </a:r>
          </a:p>
        </p:txBody>
      </p:sp>
      <p:sp>
        <p:nvSpPr>
          <p:cNvPr id="3" name="Content Placeholder 2">
            <a:extLst>
              <a:ext uri="{FF2B5EF4-FFF2-40B4-BE49-F238E27FC236}">
                <a16:creationId xmlns:a16="http://schemas.microsoft.com/office/drawing/2014/main" id="{BA166FD7-65ED-49F5-9A24-084576F91D9B}"/>
              </a:ext>
            </a:extLst>
          </p:cNvPr>
          <p:cNvSpPr>
            <a:spLocks noGrp="1"/>
          </p:cNvSpPr>
          <p:nvPr>
            <p:ph idx="1"/>
          </p:nvPr>
        </p:nvSpPr>
        <p:spPr/>
        <p:txBody>
          <a:bodyPr/>
          <a:lstStyle/>
          <a:p>
            <a:r>
              <a:rPr lang="en-SG" dirty="0"/>
              <a:t>Using the laws of logic from Q2 of the problem sheet, prove that the following statements are tautologies. </a:t>
            </a:r>
          </a:p>
          <a:p>
            <a:pPr marL="0" indent="0">
              <a:buNone/>
            </a:pPr>
            <a:endParaRPr lang="en-SG" dirty="0"/>
          </a:p>
          <a:p>
            <a:pPr marL="0" indent="0">
              <a:buNone/>
            </a:pPr>
            <a:r>
              <a:rPr lang="en-SG" dirty="0"/>
              <a:t>(b) ((p ∨ q)∧ ∼ p) → q                              </a:t>
            </a:r>
            <a:endParaRPr lang="pt-BR" dirty="0"/>
          </a:p>
          <a:p>
            <a:pPr marL="0" indent="0">
              <a:buNone/>
            </a:pPr>
            <a:r>
              <a:rPr lang="pt-BR" dirty="0"/>
              <a:t>(f) ((p → q) ∧ (q → r)) → (p → r)            </a:t>
            </a:r>
          </a:p>
          <a:p>
            <a:pPr marL="0" indent="0">
              <a:buNone/>
            </a:pPr>
            <a:endParaRPr lang="en-SG" dirty="0"/>
          </a:p>
          <a:p>
            <a:r>
              <a:rPr lang="en-SG" dirty="0"/>
              <a:t>You’ll need state which law you’ve used whenever you’ve done so.</a:t>
            </a:r>
          </a:p>
          <a:p>
            <a:pPr marL="0" indent="0">
              <a:buNone/>
            </a:pPr>
            <a:endParaRPr lang="en-SG" dirty="0"/>
          </a:p>
          <a:p>
            <a:endParaRPr lang="en-SG" dirty="0"/>
          </a:p>
        </p:txBody>
      </p:sp>
    </p:spTree>
    <p:extLst>
      <p:ext uri="{BB962C8B-B14F-4D97-AF65-F5344CB8AC3E}">
        <p14:creationId xmlns:p14="http://schemas.microsoft.com/office/powerpoint/2010/main" val="109133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A85C-5720-479A-A875-E050E1A56E50}"/>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DDB10A27-FA24-484D-BCC7-CD4C57738E68}"/>
              </a:ext>
            </a:extLst>
          </p:cNvPr>
          <p:cNvSpPr>
            <a:spLocks noGrp="1"/>
          </p:cNvSpPr>
          <p:nvPr>
            <p:ph idx="1"/>
          </p:nvPr>
        </p:nvSpPr>
        <p:spPr/>
        <p:txBody>
          <a:bodyPr/>
          <a:lstStyle/>
          <a:p>
            <a:pPr marL="0" indent="0">
              <a:buNone/>
            </a:pPr>
            <a:r>
              <a:rPr lang="en-SG" dirty="0"/>
              <a:t>(b) ((p ∨ q)∧ ∼ p) → q </a:t>
            </a:r>
          </a:p>
        </p:txBody>
      </p:sp>
    </p:spTree>
    <p:extLst>
      <p:ext uri="{BB962C8B-B14F-4D97-AF65-F5344CB8AC3E}">
        <p14:creationId xmlns:p14="http://schemas.microsoft.com/office/powerpoint/2010/main" val="3209218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4AA1-0AEB-4BA7-8984-F4FBB1A4DD89}"/>
              </a:ext>
            </a:extLst>
          </p:cNvPr>
          <p:cNvSpPr>
            <a:spLocks noGrp="1"/>
          </p:cNvSpPr>
          <p:nvPr>
            <p:ph type="title"/>
          </p:nvPr>
        </p:nvSpPr>
        <p:spPr/>
        <p:txBody>
          <a:bodyPr/>
          <a:lstStyle/>
          <a:p>
            <a:r>
              <a:rPr lang="en-SG" dirty="0"/>
              <a:t>Sheet 1: Question 5</a:t>
            </a:r>
          </a:p>
        </p:txBody>
      </p:sp>
      <p:sp>
        <p:nvSpPr>
          <p:cNvPr id="3" name="Content Placeholder 2">
            <a:extLst>
              <a:ext uri="{FF2B5EF4-FFF2-40B4-BE49-F238E27FC236}">
                <a16:creationId xmlns:a16="http://schemas.microsoft.com/office/drawing/2014/main" id="{D2F6AED5-536B-4F9F-A724-B002A84C7EE4}"/>
              </a:ext>
            </a:extLst>
          </p:cNvPr>
          <p:cNvSpPr>
            <a:spLocks noGrp="1"/>
          </p:cNvSpPr>
          <p:nvPr>
            <p:ph idx="1"/>
          </p:nvPr>
        </p:nvSpPr>
        <p:spPr/>
        <p:txBody>
          <a:bodyPr>
            <a:normAutofit/>
          </a:bodyPr>
          <a:lstStyle/>
          <a:p>
            <a:pPr marL="0" indent="0">
              <a:buNone/>
            </a:pPr>
            <a:r>
              <a:rPr lang="en-SG" dirty="0"/>
              <a:t>                                              </a:t>
            </a:r>
          </a:p>
          <a:p>
            <a:r>
              <a:rPr lang="en-SG" dirty="0"/>
              <a:t> (b)((p ∨ q)∧ ∼ p) → q                                             (Elimination)</a:t>
            </a:r>
          </a:p>
          <a:p>
            <a:endParaRPr lang="en-SG" dirty="0"/>
          </a:p>
          <a:p>
            <a:pPr marL="0" indent="0">
              <a:buNone/>
            </a:pPr>
            <a:r>
              <a:rPr lang="en-SG" dirty="0"/>
              <a:t> ((p ∨ q)∧ ∼ p) → q ≡∼ ((p ∨ q)∧ ∼ p) ∨ q                      (Definition)</a:t>
            </a:r>
          </a:p>
          <a:p>
            <a:pPr marL="0" indent="0">
              <a:buNone/>
            </a:pPr>
            <a:r>
              <a:rPr lang="en-SG" dirty="0"/>
              <a:t>≡ (∼ (p ∨ q)) ∨ (p ∨ q)                                                         (</a:t>
            </a:r>
            <a:r>
              <a:rPr lang="en-SG" dirty="0" err="1"/>
              <a:t>DeMorgan’s</a:t>
            </a:r>
            <a:r>
              <a:rPr lang="en-SG" dirty="0"/>
              <a:t> law)</a:t>
            </a:r>
          </a:p>
          <a:p>
            <a:pPr marL="0" indent="0">
              <a:buNone/>
            </a:pPr>
            <a:r>
              <a:rPr lang="en-SG" dirty="0"/>
              <a:t>≡ T.                                                                                          (Negation law)</a:t>
            </a:r>
          </a:p>
          <a:p>
            <a:pPr marL="0" indent="0">
              <a:buNone/>
            </a:pPr>
            <a:endParaRPr lang="en-SG" dirty="0"/>
          </a:p>
        </p:txBody>
      </p:sp>
    </p:spTree>
    <p:extLst>
      <p:ext uri="{BB962C8B-B14F-4D97-AF65-F5344CB8AC3E}">
        <p14:creationId xmlns:p14="http://schemas.microsoft.com/office/powerpoint/2010/main" val="11899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F271-9BAD-41BA-801C-056F44CF9334}"/>
              </a:ext>
            </a:extLst>
          </p:cNvPr>
          <p:cNvSpPr>
            <a:spLocks noGrp="1"/>
          </p:cNvSpPr>
          <p:nvPr>
            <p:ph type="title"/>
          </p:nvPr>
        </p:nvSpPr>
        <p:spPr/>
        <p:txBody>
          <a:bodyPr/>
          <a:lstStyle/>
          <a:p>
            <a:r>
              <a:rPr lang="en-SG" dirty="0"/>
              <a:t>How I am going to conduct a tutorial</a:t>
            </a:r>
          </a:p>
        </p:txBody>
      </p:sp>
      <p:sp>
        <p:nvSpPr>
          <p:cNvPr id="3" name="Content Placeholder 2">
            <a:extLst>
              <a:ext uri="{FF2B5EF4-FFF2-40B4-BE49-F238E27FC236}">
                <a16:creationId xmlns:a16="http://schemas.microsoft.com/office/drawing/2014/main" id="{6A858A44-9C5B-43BE-9CF5-39F50E444287}"/>
              </a:ext>
            </a:extLst>
          </p:cNvPr>
          <p:cNvSpPr>
            <a:spLocks noGrp="1"/>
          </p:cNvSpPr>
          <p:nvPr>
            <p:ph idx="1"/>
          </p:nvPr>
        </p:nvSpPr>
        <p:spPr>
          <a:xfrm>
            <a:off x="838200" y="1690688"/>
            <a:ext cx="10515600" cy="4351338"/>
          </a:xfrm>
        </p:spPr>
        <p:txBody>
          <a:bodyPr>
            <a:normAutofit/>
          </a:bodyPr>
          <a:lstStyle/>
          <a:p>
            <a:r>
              <a:rPr lang="en-SG" dirty="0"/>
              <a:t>We will start the tutorial 5 mins after the scheduled time. </a:t>
            </a:r>
          </a:p>
          <a:p>
            <a:r>
              <a:rPr lang="en-SG" dirty="0"/>
              <a:t>I will begin with a list of things to do. It will begin with administrative matters.</a:t>
            </a:r>
          </a:p>
          <a:p>
            <a:r>
              <a:rPr lang="en-SG" dirty="0"/>
              <a:t>We will then proceed to discuss the problem sheet in two parts. </a:t>
            </a:r>
          </a:p>
          <a:p>
            <a:r>
              <a:rPr lang="en-SG" dirty="0"/>
              <a:t>The first part will be in the form of a quiz. There is a written template for you to fill in your answers digitally. </a:t>
            </a:r>
          </a:p>
          <a:p>
            <a:r>
              <a:rPr lang="en-SG" dirty="0"/>
              <a:t>Don’t worry if you don’t have time to finish questions on the quiz or if you get them wrong! It is not graded. I’m just trying to help you cut down your revision time while getting you to push yourselves a little. </a:t>
            </a:r>
          </a:p>
          <a:p>
            <a:pPr marL="0" indent="0">
              <a:buNone/>
            </a:pPr>
            <a:endParaRPr lang="en-SG" dirty="0"/>
          </a:p>
        </p:txBody>
      </p:sp>
    </p:spTree>
    <p:extLst>
      <p:ext uri="{BB962C8B-B14F-4D97-AF65-F5344CB8AC3E}">
        <p14:creationId xmlns:p14="http://schemas.microsoft.com/office/powerpoint/2010/main" val="384693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2F2F-1423-4A6B-BC8E-1E9F05A37CC5}"/>
              </a:ext>
            </a:extLst>
          </p:cNvPr>
          <p:cNvSpPr>
            <a:spLocks noGrp="1"/>
          </p:cNvSpPr>
          <p:nvPr>
            <p:ph type="title"/>
          </p:nvPr>
        </p:nvSpPr>
        <p:spPr/>
        <p:txBody>
          <a:bodyPr/>
          <a:lstStyle/>
          <a:p>
            <a:r>
              <a:rPr lang="en-SG" dirty="0"/>
              <a:t>Question 5</a:t>
            </a:r>
          </a:p>
        </p:txBody>
      </p:sp>
      <p:sp>
        <p:nvSpPr>
          <p:cNvPr id="3" name="Content Placeholder 2">
            <a:extLst>
              <a:ext uri="{FF2B5EF4-FFF2-40B4-BE49-F238E27FC236}">
                <a16:creationId xmlns:a16="http://schemas.microsoft.com/office/drawing/2014/main" id="{3FC0FB7B-4059-4F58-9A29-29B3025AE10C}"/>
              </a:ext>
            </a:extLst>
          </p:cNvPr>
          <p:cNvSpPr>
            <a:spLocks noGrp="1"/>
          </p:cNvSpPr>
          <p:nvPr>
            <p:ph idx="1"/>
          </p:nvPr>
        </p:nvSpPr>
        <p:spPr/>
        <p:txBody>
          <a:bodyPr/>
          <a:lstStyle/>
          <a:p>
            <a:pPr marL="0" indent="0">
              <a:buNone/>
            </a:pPr>
            <a:r>
              <a:rPr lang="en-SG" dirty="0"/>
              <a:t>(f)</a:t>
            </a:r>
            <a:r>
              <a:rPr lang="pt-BR" dirty="0"/>
              <a:t> ((p → q) ∧ (q → r)) → (p → r) </a:t>
            </a:r>
            <a:endParaRPr lang="en-SG" dirty="0"/>
          </a:p>
        </p:txBody>
      </p:sp>
    </p:spTree>
    <p:extLst>
      <p:ext uri="{BB962C8B-B14F-4D97-AF65-F5344CB8AC3E}">
        <p14:creationId xmlns:p14="http://schemas.microsoft.com/office/powerpoint/2010/main" val="1097756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A017-352A-4D46-9320-67043AF2F8F2}"/>
              </a:ext>
            </a:extLst>
          </p:cNvPr>
          <p:cNvSpPr>
            <a:spLocks noGrp="1"/>
          </p:cNvSpPr>
          <p:nvPr>
            <p:ph type="title"/>
          </p:nvPr>
        </p:nvSpPr>
        <p:spPr/>
        <p:txBody>
          <a:bodyPr/>
          <a:lstStyle/>
          <a:p>
            <a:r>
              <a:rPr lang="en-SG" dirty="0"/>
              <a:t>Sheet 1: Question 5</a:t>
            </a:r>
          </a:p>
        </p:txBody>
      </p:sp>
      <p:sp>
        <p:nvSpPr>
          <p:cNvPr id="3" name="Content Placeholder 2">
            <a:extLst>
              <a:ext uri="{FF2B5EF4-FFF2-40B4-BE49-F238E27FC236}">
                <a16:creationId xmlns:a16="http://schemas.microsoft.com/office/drawing/2014/main" id="{16AA7E77-A85B-41AE-9D98-AEF67D7CD7A1}"/>
              </a:ext>
            </a:extLst>
          </p:cNvPr>
          <p:cNvSpPr>
            <a:spLocks noGrp="1"/>
          </p:cNvSpPr>
          <p:nvPr>
            <p:ph idx="1"/>
          </p:nvPr>
        </p:nvSpPr>
        <p:spPr/>
        <p:txBody>
          <a:bodyPr>
            <a:normAutofit fontScale="62500" lnSpcReduction="20000"/>
          </a:bodyPr>
          <a:lstStyle/>
          <a:p>
            <a:r>
              <a:rPr lang="en-SG" dirty="0"/>
              <a:t>(f) ((p → q) ∧ (q → r)) → (p → r) ≡ T                                (Transitivity)</a:t>
            </a:r>
          </a:p>
          <a:p>
            <a:pPr marL="0" indent="0">
              <a:buNone/>
            </a:pPr>
            <a:endParaRPr lang="en-SG" dirty="0"/>
          </a:p>
          <a:p>
            <a:pPr marL="0" indent="0">
              <a:buNone/>
            </a:pPr>
            <a:r>
              <a:rPr lang="en-SG" dirty="0"/>
              <a:t>((p → q) ∧ (q → r)) → (p → r) </a:t>
            </a:r>
          </a:p>
          <a:p>
            <a:pPr marL="0" indent="0">
              <a:buNone/>
            </a:pPr>
            <a:r>
              <a:rPr lang="en-SG" dirty="0"/>
              <a:t>≡∼ ((p → q) ∧ (q → r)) ∨ (p → r)                                          (Definition)</a:t>
            </a:r>
          </a:p>
          <a:p>
            <a:pPr marL="0" indent="0">
              <a:buNone/>
            </a:pPr>
            <a:r>
              <a:rPr lang="en-SG" dirty="0"/>
              <a:t>≡ (∼ (p → q) ∨ (∼ (q → r)) ∨ (p → r)                                    (</a:t>
            </a:r>
            <a:r>
              <a:rPr lang="en-SG" dirty="0" err="1"/>
              <a:t>DeMorgan’s</a:t>
            </a:r>
            <a:r>
              <a:rPr lang="en-SG" dirty="0"/>
              <a:t> Law)</a:t>
            </a:r>
          </a:p>
          <a:p>
            <a:pPr marL="0" indent="0">
              <a:buNone/>
            </a:pPr>
            <a:r>
              <a:rPr lang="en-SG" dirty="0"/>
              <a:t>≡ (∼ (∼ p ∨ q)) ∨ (∼ (∼ q ∨ r)) ∨ (∼ p ∨ r)                           (Definition)</a:t>
            </a:r>
          </a:p>
          <a:p>
            <a:pPr marL="0" indent="0">
              <a:buNone/>
            </a:pPr>
            <a:r>
              <a:rPr lang="en-SG" dirty="0"/>
              <a:t>≡ (p∧ ∼ q) ∨ (q∧ ∼ r) ∨ (∼ p) ∨ r                                           (</a:t>
            </a:r>
            <a:r>
              <a:rPr lang="en-SG" dirty="0" err="1"/>
              <a:t>DeMorgan’s</a:t>
            </a:r>
            <a:r>
              <a:rPr lang="en-SG" dirty="0"/>
              <a:t> Law)</a:t>
            </a:r>
          </a:p>
          <a:p>
            <a:pPr marL="0" indent="0">
              <a:buNone/>
            </a:pPr>
            <a:r>
              <a:rPr lang="en-SG" dirty="0"/>
              <a:t>≡ (((p∧ ∼ q) ∨ (∼ p)) ∨ ((q∧ ∼ r) ∨ r)                                    (Commutativity Law)</a:t>
            </a:r>
          </a:p>
          <a:p>
            <a:pPr marL="0" indent="0">
              <a:buNone/>
            </a:pPr>
            <a:r>
              <a:rPr lang="en-SG" dirty="0"/>
              <a:t>≡ ((p∨ ∼ p) ∧ ((∼ q) ∨ (∼ p))) ∨ ((q ∨ r) ∧ ((∼ r) ∨ r)          (Distributivity Law)</a:t>
            </a:r>
          </a:p>
          <a:p>
            <a:pPr marL="0" indent="0">
              <a:buNone/>
            </a:pPr>
            <a:r>
              <a:rPr lang="en-SG" dirty="0"/>
              <a:t>≡ (∼ q) ∨ (∼ p) ∨ q ∨ r                                                             (Negation Law)</a:t>
            </a:r>
          </a:p>
          <a:p>
            <a:pPr marL="0" indent="0">
              <a:buNone/>
            </a:pPr>
            <a:r>
              <a:rPr lang="en-SG" dirty="0"/>
              <a:t>≡ ((∼ q) ∨ q) ∨ (∼ p) ∨ r                                                           (Commutativity Law)</a:t>
            </a:r>
          </a:p>
          <a:p>
            <a:pPr marL="0" indent="0">
              <a:buNone/>
            </a:pPr>
            <a:r>
              <a:rPr lang="en-SG" dirty="0"/>
              <a:t>≡ T ∨ (∼ p) ∨ r                                                                            (Negation Law)</a:t>
            </a:r>
          </a:p>
          <a:p>
            <a:pPr marL="0" indent="0">
              <a:buNone/>
            </a:pPr>
            <a:r>
              <a:rPr lang="en-SG" dirty="0"/>
              <a:t>≡ T.                                                                                               (Identity Law)</a:t>
            </a:r>
          </a:p>
        </p:txBody>
      </p:sp>
    </p:spTree>
    <p:extLst>
      <p:ext uri="{BB962C8B-B14F-4D97-AF65-F5344CB8AC3E}">
        <p14:creationId xmlns:p14="http://schemas.microsoft.com/office/powerpoint/2010/main" val="282676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5BF0-D8F2-45D2-BF14-23C87C2324B9}"/>
              </a:ext>
            </a:extLst>
          </p:cNvPr>
          <p:cNvSpPr>
            <a:spLocks noGrp="1"/>
          </p:cNvSpPr>
          <p:nvPr>
            <p:ph type="title"/>
          </p:nvPr>
        </p:nvSpPr>
        <p:spPr/>
        <p:txBody>
          <a:bodyPr/>
          <a:lstStyle/>
          <a:p>
            <a:r>
              <a:rPr lang="en-SG" dirty="0"/>
              <a:t>Sheet 1: Question 5</a:t>
            </a:r>
          </a:p>
        </p:txBody>
      </p:sp>
      <p:sp>
        <p:nvSpPr>
          <p:cNvPr id="3" name="Content Placeholder 2">
            <a:extLst>
              <a:ext uri="{FF2B5EF4-FFF2-40B4-BE49-F238E27FC236}">
                <a16:creationId xmlns:a16="http://schemas.microsoft.com/office/drawing/2014/main" id="{3F9B1A0C-67FE-4A96-A591-F62431C86F38}"/>
              </a:ext>
            </a:extLst>
          </p:cNvPr>
          <p:cNvSpPr>
            <a:spLocks noGrp="1"/>
          </p:cNvSpPr>
          <p:nvPr>
            <p:ph idx="1"/>
          </p:nvPr>
        </p:nvSpPr>
        <p:spPr/>
        <p:txBody>
          <a:bodyPr/>
          <a:lstStyle/>
          <a:p>
            <a:r>
              <a:rPr lang="en-SG" dirty="0"/>
              <a:t>(a) (a)(p ∧ q) → p ≡ T                                                      (Specialization)</a:t>
            </a:r>
          </a:p>
          <a:p>
            <a:pPr marL="0" indent="0">
              <a:buNone/>
            </a:pPr>
            <a:endParaRPr lang="en-SG" dirty="0"/>
          </a:p>
          <a:p>
            <a:pPr marL="0" indent="0">
              <a:buNone/>
            </a:pPr>
            <a:r>
              <a:rPr lang="en-SG" dirty="0"/>
              <a:t>(p ∧ q) → p ≡∼ (p ∧ q) ∨ p                                                 (Definition)</a:t>
            </a:r>
          </a:p>
          <a:p>
            <a:pPr marL="0" indent="0">
              <a:buNone/>
            </a:pPr>
            <a:r>
              <a:rPr lang="en-SG" dirty="0"/>
              <a:t>≡ ((∼ p) ∨ (∼ q) )∨ p                                                            (</a:t>
            </a:r>
            <a:r>
              <a:rPr lang="en-SG" dirty="0" err="1"/>
              <a:t>DeMorgan’s</a:t>
            </a:r>
            <a:r>
              <a:rPr lang="en-SG" dirty="0"/>
              <a:t> law)</a:t>
            </a:r>
          </a:p>
          <a:p>
            <a:pPr marL="0" indent="0">
              <a:buNone/>
            </a:pPr>
            <a:r>
              <a:rPr lang="en-SG" dirty="0"/>
              <a:t>≡ ((∼ p) ∨ p) ∨ (∼ q)                                                            (Distribution law)</a:t>
            </a:r>
          </a:p>
          <a:p>
            <a:pPr marL="0" indent="0">
              <a:buNone/>
            </a:pPr>
            <a:r>
              <a:rPr lang="en-SG" dirty="0"/>
              <a:t>≡ T ∨ (∼ q)                                                                             (Negation law)        </a:t>
            </a:r>
          </a:p>
          <a:p>
            <a:pPr marL="0" indent="0">
              <a:buNone/>
            </a:pPr>
            <a:r>
              <a:rPr lang="en-SG" dirty="0"/>
              <a:t>≡ T.                                                                                          (Identity law)</a:t>
            </a:r>
          </a:p>
          <a:p>
            <a:endParaRPr lang="en-SG" dirty="0"/>
          </a:p>
        </p:txBody>
      </p:sp>
    </p:spTree>
    <p:extLst>
      <p:ext uri="{BB962C8B-B14F-4D97-AF65-F5344CB8AC3E}">
        <p14:creationId xmlns:p14="http://schemas.microsoft.com/office/powerpoint/2010/main" val="256047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8FF5-20DC-428D-9B01-DE121BE894E8}"/>
              </a:ext>
            </a:extLst>
          </p:cNvPr>
          <p:cNvSpPr>
            <a:spLocks noGrp="1"/>
          </p:cNvSpPr>
          <p:nvPr>
            <p:ph type="title"/>
          </p:nvPr>
        </p:nvSpPr>
        <p:spPr/>
        <p:txBody>
          <a:bodyPr/>
          <a:lstStyle/>
          <a:p>
            <a:r>
              <a:rPr lang="en-SG" dirty="0"/>
              <a:t>Sheet 1: Question 5</a:t>
            </a:r>
          </a:p>
        </p:txBody>
      </p:sp>
      <p:sp>
        <p:nvSpPr>
          <p:cNvPr id="3" name="Content Placeholder 2">
            <a:extLst>
              <a:ext uri="{FF2B5EF4-FFF2-40B4-BE49-F238E27FC236}">
                <a16:creationId xmlns:a16="http://schemas.microsoft.com/office/drawing/2014/main" id="{E15A1FC0-FD87-4F2D-824F-D7373A0FDCD7}"/>
              </a:ext>
            </a:extLst>
          </p:cNvPr>
          <p:cNvSpPr>
            <a:spLocks noGrp="1"/>
          </p:cNvSpPr>
          <p:nvPr>
            <p:ph idx="1"/>
          </p:nvPr>
        </p:nvSpPr>
        <p:spPr>
          <a:xfrm>
            <a:off x="838200" y="1938746"/>
            <a:ext cx="10515600" cy="4351338"/>
          </a:xfrm>
        </p:spPr>
        <p:txBody>
          <a:bodyPr/>
          <a:lstStyle/>
          <a:p>
            <a:r>
              <a:rPr lang="en-SG" dirty="0"/>
              <a:t> (c) ((p → q)∧p) → q ≡T                                                 (Modus Ponens)</a:t>
            </a:r>
          </a:p>
          <a:p>
            <a:endParaRPr lang="en-SG" dirty="0"/>
          </a:p>
          <a:p>
            <a:r>
              <a:rPr lang="en-SG" dirty="0"/>
              <a:t>((p → q)∧p) → q ≡∼ ((p → q)∧p)∨q                            (Definition)</a:t>
            </a:r>
          </a:p>
          <a:p>
            <a:pPr marL="0" indent="0">
              <a:buNone/>
            </a:pPr>
            <a:r>
              <a:rPr lang="en-SG" dirty="0"/>
              <a:t>≡ (∼ (p → q))∨((∼ p)∨q)                                                   (Associativity law)</a:t>
            </a:r>
          </a:p>
          <a:p>
            <a:pPr marL="0" indent="0">
              <a:buNone/>
            </a:pPr>
            <a:r>
              <a:rPr lang="en-SG" dirty="0"/>
              <a:t>≡ (∼ (p → q))∨(p → q)                                                      (Definition)</a:t>
            </a:r>
          </a:p>
          <a:p>
            <a:pPr marL="0" indent="0">
              <a:buNone/>
            </a:pPr>
            <a:r>
              <a:rPr lang="en-SG" dirty="0"/>
              <a:t> ≡ T.                                                                                       (Negation law)</a:t>
            </a:r>
          </a:p>
        </p:txBody>
      </p:sp>
    </p:spTree>
    <p:extLst>
      <p:ext uri="{BB962C8B-B14F-4D97-AF65-F5344CB8AC3E}">
        <p14:creationId xmlns:p14="http://schemas.microsoft.com/office/powerpoint/2010/main" val="14860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E0D6-EB09-40D5-AB98-1FF3FBF89B0D}"/>
              </a:ext>
            </a:extLst>
          </p:cNvPr>
          <p:cNvSpPr>
            <a:spLocks noGrp="1"/>
          </p:cNvSpPr>
          <p:nvPr>
            <p:ph type="title"/>
          </p:nvPr>
        </p:nvSpPr>
        <p:spPr/>
        <p:txBody>
          <a:bodyPr/>
          <a:lstStyle/>
          <a:p>
            <a:r>
              <a:rPr lang="en-SG" dirty="0"/>
              <a:t>Sheet 1: Question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768945-E38D-42E9-A1B0-BB82D6DCB5C4}"/>
                  </a:ext>
                </a:extLst>
              </p:cNvPr>
              <p:cNvSpPr>
                <a:spLocks noGrp="1"/>
              </p:cNvSpPr>
              <p:nvPr>
                <p:ph idx="1"/>
              </p:nvPr>
            </p:nvSpPr>
            <p:spPr/>
            <p:txBody>
              <a:bodyPr>
                <a:normAutofit fontScale="55000" lnSpcReduction="20000"/>
              </a:bodyPr>
              <a:lstStyle/>
              <a:p>
                <a:r>
                  <a:rPr lang="en-SG" dirty="0"/>
                  <a:t>(d) ((p → q)∧ ∼ q)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p →T                                                            (Modus Tollens)</a:t>
                </a:r>
              </a:p>
              <a:p>
                <a:pPr marL="0" indent="0">
                  <a:buNone/>
                </a:pPr>
                <a:endParaRPr lang="en-SG" dirty="0"/>
              </a:p>
              <a:p>
                <a:pPr marL="0" indent="0">
                  <a:buNone/>
                </a:pPr>
                <a:r>
                  <a:rPr lang="en-SG" dirty="0"/>
                  <a:t> ((p → q)∧ ∼ q) →∼ p≡∼ ((p → q)∧ ∼ q)∨ ∼ p                      (Definition)</a:t>
                </a:r>
              </a:p>
              <a:p>
                <a:pPr marL="0" indent="0">
                  <a:buNone/>
                </a:pPr>
                <a:r>
                  <a:rPr lang="en-SG" dirty="0"/>
                  <a:t>≡ (∼ (p → q)) ∨ q)∨ ∼ p                                                               (</a:t>
                </a:r>
                <a:r>
                  <a:rPr lang="en-SG" dirty="0" err="1"/>
                  <a:t>DeMorgan’s</a:t>
                </a:r>
                <a:r>
                  <a:rPr lang="en-SG" dirty="0"/>
                  <a:t> Law)</a:t>
                </a:r>
              </a:p>
              <a:p>
                <a:pPr marL="0" indent="0">
                  <a:buNone/>
                </a:pPr>
                <a:r>
                  <a:rPr lang="en-SG" dirty="0"/>
                  <a:t>≡ (∼ (p → q)) ∨ (∼ p ∨ q)                                                             (Associativity Law)</a:t>
                </a:r>
              </a:p>
              <a:p>
                <a:pPr marL="0" indent="0">
                  <a:buNone/>
                </a:pPr>
                <a:r>
                  <a:rPr lang="en-SG" dirty="0"/>
                  <a:t>≡ (∼ (p → q)) ∨ (p → q)                                                                (Definition)</a:t>
                </a:r>
              </a:p>
              <a:p>
                <a:pPr marL="0" indent="0">
                  <a:buNone/>
                </a:pPr>
                <a:r>
                  <a:rPr lang="en-SG" dirty="0"/>
                  <a:t>≡ T.                                                                                                   (Negation Law)</a:t>
                </a:r>
              </a:p>
              <a:p>
                <a:pPr marL="0" indent="0">
                  <a:buNone/>
                </a:pPr>
                <a:endParaRPr lang="en-SG" dirty="0"/>
              </a:p>
              <a:p>
                <a:r>
                  <a:rPr lang="en-SG" dirty="0"/>
                  <a:t>(e) (∼ p → (q∧ ∼ q)) → p ≡ T                                                  (Contradiction)</a:t>
                </a:r>
              </a:p>
              <a:p>
                <a:endParaRPr lang="en-SG" dirty="0"/>
              </a:p>
              <a:p>
                <a:pPr marL="0" indent="0">
                  <a:buNone/>
                </a:pPr>
                <a:r>
                  <a:rPr lang="en-SG" dirty="0"/>
                  <a:t>(∼ p → (q∧ ∼ q)) → p ≡ (∼ (∼ p → (q∧ ∼ q)))∨p                     (Definition)</a:t>
                </a:r>
              </a:p>
              <a:p>
                <a:pPr marL="0" indent="0">
                  <a:buNone/>
                </a:pPr>
                <a:r>
                  <a:rPr lang="en-SG" dirty="0"/>
                  <a:t>≡ (∼ (p∨(q∧ ∼ q))∨p                                                                      (Definition)</a:t>
                </a:r>
              </a:p>
              <a:p>
                <a:pPr marL="0" indent="0">
                  <a:buNone/>
                </a:pPr>
                <a:r>
                  <a:rPr lang="en-SG" dirty="0"/>
                  <a:t>≡ (∼</a:t>
                </a:r>
                <a:r>
                  <a:rPr lang="en-SG" dirty="0" err="1"/>
                  <a:t>p∨C</a:t>
                </a:r>
                <a:r>
                  <a:rPr lang="en-SG" dirty="0"/>
                  <a:t>)∨p                                                                                     (Negation Law)                                                          </a:t>
                </a:r>
              </a:p>
              <a:p>
                <a:pPr marL="0" indent="0">
                  <a:buNone/>
                </a:pPr>
                <a:r>
                  <a:rPr lang="en-SG" dirty="0"/>
                  <a:t>≡ (∼ p)∨p                                                                                          (Identity Law)</a:t>
                </a:r>
              </a:p>
              <a:p>
                <a:pPr marL="0" indent="0">
                  <a:buNone/>
                </a:pPr>
                <a:r>
                  <a:rPr lang="en-SG" dirty="0"/>
                  <a:t>≡ T.                                                                                                      (Negation Law)</a:t>
                </a:r>
              </a:p>
            </p:txBody>
          </p:sp>
        </mc:Choice>
        <mc:Fallback>
          <p:sp>
            <p:nvSpPr>
              <p:cNvPr id="3" name="Content Placeholder 2">
                <a:extLst>
                  <a:ext uri="{FF2B5EF4-FFF2-40B4-BE49-F238E27FC236}">
                    <a16:creationId xmlns:a16="http://schemas.microsoft.com/office/drawing/2014/main" id="{2F768945-E38D-42E9-A1B0-BB82D6DCB5C4}"/>
                  </a:ext>
                </a:extLst>
              </p:cNvPr>
              <p:cNvSpPr>
                <a:spLocks noGrp="1" noRot="1" noChangeAspect="1" noMove="1" noResize="1" noEditPoints="1" noAdjustHandles="1" noChangeArrowheads="1" noChangeShapeType="1" noTextEdit="1"/>
              </p:cNvSpPr>
              <p:nvPr>
                <p:ph idx="1"/>
              </p:nvPr>
            </p:nvSpPr>
            <p:spPr>
              <a:blipFill>
                <a:blip r:embed="rId2"/>
                <a:stretch>
                  <a:fillRect l="-232" t="-1681"/>
                </a:stretch>
              </a:blipFill>
            </p:spPr>
            <p:txBody>
              <a:bodyPr/>
              <a:lstStyle/>
              <a:p>
                <a:r>
                  <a:rPr lang="en-SG">
                    <a:noFill/>
                  </a:rPr>
                  <a:t> </a:t>
                </a:r>
              </a:p>
            </p:txBody>
          </p:sp>
        </mc:Fallback>
      </mc:AlternateContent>
    </p:spTree>
    <p:extLst>
      <p:ext uri="{BB962C8B-B14F-4D97-AF65-F5344CB8AC3E}">
        <p14:creationId xmlns:p14="http://schemas.microsoft.com/office/powerpoint/2010/main" val="36300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1000"/>
                                        <p:tgtEl>
                                          <p:spTgt spid="3">
                                            <p:txEl>
                                              <p:pRg st="12" end="12"/>
                                            </p:txEl>
                                          </p:spTgt>
                                        </p:tgtEl>
                                      </p:cBhvr>
                                    </p:animEffect>
                                    <p:anim calcmode="lin" valueType="num">
                                      <p:cBhvr>
                                        <p:cTn id="7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1000"/>
                                        <p:tgtEl>
                                          <p:spTgt spid="3">
                                            <p:txEl>
                                              <p:pRg st="13" end="13"/>
                                            </p:txEl>
                                          </p:spTgt>
                                        </p:tgtEl>
                                      </p:cBhvr>
                                    </p:animEffect>
                                    <p:anim calcmode="lin" valueType="num">
                                      <p:cBhvr>
                                        <p:cTn id="7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4" end="14"/>
                                            </p:txEl>
                                          </p:spTgt>
                                        </p:tgtEl>
                                        <p:attrNameLst>
                                          <p:attrName>style.visibility</p:attrName>
                                        </p:attrNameLst>
                                      </p:cBhvr>
                                      <p:to>
                                        <p:strVal val="visible"/>
                                      </p:to>
                                    </p:set>
                                    <p:animEffect transition="in" filter="fade">
                                      <p:cBhvr>
                                        <p:cTn id="84" dur="1000"/>
                                        <p:tgtEl>
                                          <p:spTgt spid="3">
                                            <p:txEl>
                                              <p:pRg st="14" end="14"/>
                                            </p:txEl>
                                          </p:spTgt>
                                        </p:tgtEl>
                                      </p:cBhvr>
                                    </p:animEffect>
                                    <p:anim calcmode="lin" valueType="num">
                                      <p:cBhvr>
                                        <p:cTn id="8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4760-9A2A-4F40-8FC5-1D08D23E9175}"/>
              </a:ext>
            </a:extLst>
          </p:cNvPr>
          <p:cNvSpPr>
            <a:spLocks noGrp="1"/>
          </p:cNvSpPr>
          <p:nvPr>
            <p:ph type="title"/>
          </p:nvPr>
        </p:nvSpPr>
        <p:spPr/>
        <p:txBody>
          <a:bodyPr/>
          <a:lstStyle/>
          <a:p>
            <a:r>
              <a:rPr lang="en-SG" dirty="0"/>
              <a:t>Sheet 1: Question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744B16-591A-46F0-8229-F316860135C7}"/>
                  </a:ext>
                </a:extLst>
              </p:cNvPr>
              <p:cNvSpPr>
                <a:spLocks noGrp="1"/>
              </p:cNvSpPr>
              <p:nvPr>
                <p:ph idx="1"/>
              </p:nvPr>
            </p:nvSpPr>
            <p:spPr/>
            <p:txBody>
              <a:bodyPr/>
              <a:lstStyle/>
              <a:p>
                <a:pPr marL="0" indent="0">
                  <a:buNone/>
                </a:pPr>
                <a:r>
                  <a:rPr lang="en-US" dirty="0"/>
                  <a:t>(</a:t>
                </a:r>
                <a:r>
                  <a:rPr lang="en-US" dirty="0" err="1"/>
                  <a:t>i</a:t>
                </a:r>
                <a:r>
                  <a:rPr lang="en-US" dirty="0"/>
                  <a:t>) P ↔ Q is a tautology if and only if P ≡ Q.</a:t>
                </a:r>
                <a:endParaRPr lang="en-US" b="0" i="1" dirty="0">
                  <a:latin typeface="Cambria Math" panose="02040503050406030204" pitchFamily="18" charset="0"/>
                </a:endParaRPr>
              </a:p>
              <a:p>
                <a:pPr marL="0" indent="0">
                  <a:buNone/>
                </a:pPr>
                <a:endParaRPr lang="en-SG" b="0" i="1" dirty="0">
                  <a:latin typeface="Cambria Math" panose="02040503050406030204" pitchFamily="18" charset="0"/>
                </a:endParaRPr>
              </a:p>
              <a:p>
                <a:pPr marL="0" indent="0">
                  <a:buNone/>
                </a:pPr>
                <a14:m>
                  <m:oMath xmlns:m="http://schemas.openxmlformats.org/officeDocument/2006/math">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oMath>
                </a14:m>
                <a:r>
                  <a:rPr lang="en-SG" dirty="0"/>
                  <a:t>.</a:t>
                </a:r>
              </a:p>
              <a:p>
                <a:pPr marL="0" indent="0">
                  <a:buNone/>
                </a:pPr>
                <a:r>
                  <a:rPr lang="en-SG" dirty="0"/>
                  <a:t>So </a:t>
                </a:r>
                <a14:m>
                  <m:oMath xmlns:m="http://schemas.openxmlformats.org/officeDocument/2006/math">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oMath>
                </a14:m>
                <a:r>
                  <a:rPr lang="en-SG" dirty="0"/>
                  <a:t> is a tautology </a:t>
                </a:r>
              </a:p>
              <a:p>
                <a:pPr marL="0" indent="0">
                  <a:buNone/>
                </a:pPr>
                <a:r>
                  <a:rPr lang="en-SG" dirty="0" err="1"/>
                  <a:t>iff</a:t>
                </a:r>
                <a:r>
                  <a:rPr lang="en-SG" dirty="0"/>
                  <a:t> we always have “either p and q are both true” or “p and q are both false”</a:t>
                </a:r>
              </a:p>
              <a:p>
                <a:pPr marL="0" indent="0">
                  <a:buNone/>
                </a:pPr>
                <a:r>
                  <a:rPr lang="en-SG" dirty="0" err="1"/>
                  <a:t>iff</a:t>
                </a:r>
                <a:r>
                  <a:rPr lang="en-SG" dirty="0"/>
                  <a:t> p and q have the same truth table</a:t>
                </a:r>
              </a:p>
              <a:p>
                <a:pPr marL="0" indent="0">
                  <a:buNone/>
                </a:pPr>
                <a:r>
                  <a:rPr lang="en-SG" dirty="0" err="1"/>
                  <a:t>Iff</a:t>
                </a:r>
                <a:r>
                  <a:rPr lang="en-SG" dirty="0"/>
                  <a:t> p and q are logically equivalent. </a:t>
                </a:r>
                <a:br>
                  <a:rPr lang="en-SG" dirty="0"/>
                </a:br>
                <a:r>
                  <a:rPr lang="en-SG" dirty="0"/>
                  <a:t> </a:t>
                </a:r>
              </a:p>
            </p:txBody>
          </p:sp>
        </mc:Choice>
        <mc:Fallback xmlns="">
          <p:sp>
            <p:nvSpPr>
              <p:cNvPr id="3" name="Content Placeholder 2">
                <a:extLst>
                  <a:ext uri="{FF2B5EF4-FFF2-40B4-BE49-F238E27FC236}">
                    <a16:creationId xmlns:a16="http://schemas.microsoft.com/office/drawing/2014/main" id="{64744B16-591A-46F0-8229-F316860135C7}"/>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2329922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DA3D-47CE-47A8-97FD-4053E525A1CA}"/>
              </a:ext>
            </a:extLst>
          </p:cNvPr>
          <p:cNvSpPr>
            <a:spLocks noGrp="1"/>
          </p:cNvSpPr>
          <p:nvPr>
            <p:ph type="title"/>
          </p:nvPr>
        </p:nvSpPr>
        <p:spPr/>
        <p:txBody>
          <a:bodyPr/>
          <a:lstStyle/>
          <a:p>
            <a:r>
              <a:rPr lang="en-SG" dirty="0"/>
              <a:t>Sheet 1: Question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264019-AD6A-4AE8-83ED-1C8087B1B005}"/>
                  </a:ext>
                </a:extLst>
              </p:cNvPr>
              <p:cNvSpPr>
                <a:spLocks noGrp="1"/>
              </p:cNvSpPr>
              <p:nvPr>
                <p:ph idx="1"/>
              </p:nvPr>
            </p:nvSpPr>
            <p:spPr/>
            <p:txBody>
              <a:bodyPr/>
              <a:lstStyle/>
              <a:p>
                <a:pPr marL="0" indent="0">
                  <a:buNone/>
                </a:pPr>
                <a:r>
                  <a:rPr lang="en-SG" dirty="0"/>
                  <a:t>(ii) If P</a:t>
                </a:r>
                <a14:m>
                  <m:oMath xmlns:m="http://schemas.openxmlformats.org/officeDocument/2006/math">
                    <m:r>
                      <a:rPr lang="en-SG" i="1" smtClean="0">
                        <a:latin typeface="Cambria Math" panose="02040503050406030204" pitchFamily="18" charset="0"/>
                        <a:ea typeface="Cambria Math" panose="02040503050406030204" pitchFamily="18" charset="0"/>
                      </a:rPr>
                      <m:t>≡</m:t>
                    </m:r>
                    <m:r>
                      <m:rPr>
                        <m:sty m:val="p"/>
                      </m:rPr>
                      <a:rPr lang="en-SG" b="0" i="0" smtClean="0">
                        <a:latin typeface="Cambria Math" panose="02040503050406030204" pitchFamily="18" charset="0"/>
                        <a:ea typeface="Cambria Math" panose="02040503050406030204" pitchFamily="18" charset="0"/>
                      </a:rPr>
                      <m:t>Q</m:t>
                    </m:r>
                  </m:oMath>
                </a14:m>
                <a:r>
                  <a:rPr lang="en-SG" dirty="0"/>
                  <a:t> then </a:t>
                </a:r>
                <a14:m>
                  <m:oMath xmlns:m="http://schemas.openxmlformats.org/officeDocument/2006/math">
                    <m:r>
                      <a:rPr lang="en-SG" i="1">
                        <a:latin typeface="Cambria Math" panose="02040503050406030204" pitchFamily="18" charset="0"/>
                        <a:ea typeface="Cambria Math" panose="02040503050406030204" pitchFamily="18" charset="0"/>
                      </a:rPr>
                      <m:t>~</m:t>
                    </m:r>
                  </m:oMath>
                </a14:m>
                <a:r>
                  <a:rPr lang="en-SG" dirty="0"/>
                  <a:t>P</a:t>
                </a:r>
                <a14:m>
                  <m:oMath xmlns:m="http://schemas.openxmlformats.org/officeDocument/2006/math">
                    <m:r>
                      <a:rPr lang="en-SG" i="1" dirty="0">
                        <a:latin typeface="Cambria Math" panose="02040503050406030204" pitchFamily="18" charset="0"/>
                        <a:ea typeface="Cambria Math" panose="02040503050406030204" pitchFamily="18" charset="0"/>
                      </a:rPr>
                      <m:t>≡~</m:t>
                    </m:r>
                  </m:oMath>
                </a14:m>
                <a:r>
                  <a:rPr lang="en-SG" dirty="0"/>
                  <a:t>Q. </a:t>
                </a:r>
              </a:p>
              <a:p>
                <a:pPr marL="0" indent="0">
                  <a:buNone/>
                </a:pPr>
                <a:endParaRPr lang="en-SG" dirty="0"/>
              </a:p>
              <a:p>
                <a:pPr marL="0" indent="0">
                  <a:buNone/>
                </a:pPr>
                <a:r>
                  <a:rPr lang="en-SG" dirty="0"/>
                  <a:t>P</a:t>
                </a:r>
                <a14:m>
                  <m:oMath xmlns:m="http://schemas.openxmlformats.org/officeDocument/2006/math">
                    <m:r>
                      <a:rPr lang="en-SG" i="1" smtClean="0">
                        <a:latin typeface="Cambria Math" panose="02040503050406030204" pitchFamily="18" charset="0"/>
                        <a:ea typeface="Cambria Math" panose="02040503050406030204" pitchFamily="18" charset="0"/>
                      </a:rPr>
                      <m:t>≡</m:t>
                    </m:r>
                    <m:r>
                      <m:rPr>
                        <m:sty m:val="p"/>
                      </m:rPr>
                      <a:rPr lang="en-SG" b="0" i="0" smtClean="0">
                        <a:latin typeface="Cambria Math" panose="02040503050406030204" pitchFamily="18" charset="0"/>
                        <a:ea typeface="Cambria Math" panose="02040503050406030204" pitchFamily="18" charset="0"/>
                      </a:rPr>
                      <m:t>Q</m:t>
                    </m:r>
                  </m:oMath>
                </a14:m>
                <a:r>
                  <a:rPr lang="en-SG" dirty="0"/>
                  <a:t> </a:t>
                </a:r>
              </a:p>
              <a:p>
                <a:pPr marL="0" indent="0">
                  <a:buNone/>
                </a:pPr>
                <a:r>
                  <a:rPr lang="en-SG" dirty="0" err="1"/>
                  <a:t>iff</a:t>
                </a:r>
                <a:r>
                  <a:rPr lang="en-SG" dirty="0"/>
                  <a:t> (P is true </a:t>
                </a:r>
                <a:r>
                  <a:rPr lang="en-SG" dirty="0" err="1"/>
                  <a:t>iff</a:t>
                </a:r>
                <a:r>
                  <a:rPr lang="en-SG" dirty="0"/>
                  <a:t> Q is true)</a:t>
                </a:r>
              </a:p>
              <a:p>
                <a:pPr marL="0" indent="0">
                  <a:buNone/>
                </a:pPr>
                <a:r>
                  <a:rPr lang="en-SG" dirty="0" err="1"/>
                  <a:t>iff</a:t>
                </a:r>
                <a:r>
                  <a:rPr lang="en-SG" dirty="0"/>
                  <a:t> (P is false </a:t>
                </a:r>
                <a:r>
                  <a:rPr lang="en-SG" dirty="0" err="1"/>
                  <a:t>iff</a:t>
                </a:r>
                <a:r>
                  <a:rPr lang="en-SG" dirty="0"/>
                  <a:t> Q is false)</a:t>
                </a:r>
              </a:p>
              <a:p>
                <a:pPr marL="0" indent="0">
                  <a:buNone/>
                </a:pPr>
                <a:r>
                  <a:rPr lang="en-SG" dirty="0" err="1"/>
                  <a:t>iff</a:t>
                </a: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P is true </a:t>
                </a:r>
                <a:r>
                  <a:rPr lang="en-SG" dirty="0" err="1"/>
                  <a:t>iff</a:t>
                </a: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 is true)</a:t>
                </a:r>
              </a:p>
              <a:p>
                <a:pPr marL="0" indent="0">
                  <a:buNone/>
                </a:pPr>
                <a:r>
                  <a:rPr lang="en-SG" dirty="0">
                    <a:ea typeface="Cambria Math" panose="02040503050406030204" pitchFamily="18" charset="0"/>
                  </a:rPr>
                  <a:t>So,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P</a:t>
                </a:r>
                <a14:m>
                  <m:oMath xmlns:m="http://schemas.openxmlformats.org/officeDocument/2006/math">
                    <m:r>
                      <a:rPr lang="en-SG" i="1" dirty="0" smtClean="0">
                        <a:latin typeface="Cambria Math" panose="02040503050406030204" pitchFamily="18" charset="0"/>
                        <a:ea typeface="Cambria Math" panose="02040503050406030204" pitchFamily="18" charset="0"/>
                      </a:rPr>
                      <m:t>≡~</m:t>
                    </m:r>
                  </m:oMath>
                </a14:m>
                <a:r>
                  <a:rPr lang="en-SG" dirty="0"/>
                  <a:t>Q. </a:t>
                </a:r>
              </a:p>
              <a:p>
                <a:pPr marL="0" indent="0">
                  <a:buNone/>
                </a:pP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C5264019-AD6A-4AE8-83ED-1C8087B1B00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3699812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AC1-2D90-4EC6-8C0D-C04CD596DB63}"/>
              </a:ext>
            </a:extLst>
          </p:cNvPr>
          <p:cNvSpPr>
            <a:spLocks noGrp="1"/>
          </p:cNvSpPr>
          <p:nvPr>
            <p:ph type="title"/>
          </p:nvPr>
        </p:nvSpPr>
        <p:spPr/>
        <p:txBody>
          <a:bodyPr/>
          <a:lstStyle/>
          <a:p>
            <a:r>
              <a:rPr lang="en-SG" dirty="0"/>
              <a:t>Sheet 1: Question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2CA7A3-9768-4D18-B858-8D5A279F1907}"/>
                  </a:ext>
                </a:extLst>
              </p:cNvPr>
              <p:cNvSpPr>
                <a:spLocks noGrp="1"/>
              </p:cNvSpPr>
              <p:nvPr>
                <p:ph idx="1"/>
              </p:nvPr>
            </p:nvSpPr>
            <p:spPr/>
            <p:txBody>
              <a:bodyPr/>
              <a:lstStyle/>
              <a:p>
                <a:pPr marL="0" indent="0">
                  <a:buNone/>
                </a:pPr>
                <a:r>
                  <a:rPr lang="en-SG" dirty="0"/>
                  <a:t>(iii) If  P</a:t>
                </a:r>
                <a14:m>
                  <m:oMath xmlns:m="http://schemas.openxmlformats.org/officeDocument/2006/math">
                    <m:r>
                      <a:rPr lang="en-SG" i="1" smtClean="0">
                        <a:latin typeface="Cambria Math" panose="02040503050406030204" pitchFamily="18" charset="0"/>
                        <a:ea typeface="Cambria Math" panose="02040503050406030204" pitchFamily="18" charset="0"/>
                      </a:rPr>
                      <m:t>≡</m:t>
                    </m:r>
                    <m:r>
                      <m:rPr>
                        <m:sty m:val="p"/>
                      </m:rPr>
                      <a:rPr lang="en-SG" b="0" i="0" smtClean="0">
                        <a:latin typeface="Cambria Math" panose="02040503050406030204" pitchFamily="18" charset="0"/>
                        <a:ea typeface="Cambria Math" panose="02040503050406030204" pitchFamily="18" charset="0"/>
                      </a:rPr>
                      <m:t>Q</m:t>
                    </m:r>
                  </m:oMath>
                </a14:m>
                <a:r>
                  <a:rPr lang="en-SG" dirty="0"/>
                  <a:t>  then </a:t>
                </a:r>
                <a14:m>
                  <m:oMath xmlns:m="http://schemas.openxmlformats.org/officeDocument/2006/math">
                    <m:r>
                      <m:rPr>
                        <m:sty m:val="p"/>
                      </m:rPr>
                      <a:rPr lang="en-SG">
                        <a:latin typeface="Cambria Math" panose="02040503050406030204" pitchFamily="18" charset="0"/>
                        <a:ea typeface="Cambria Math" panose="02040503050406030204" pitchFamily="18" charset="0"/>
                      </a:rPr>
                      <m:t>P</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𝑅</m:t>
                    </m:r>
                    <m:r>
                      <a:rPr lang="en-SG" i="1">
                        <a:latin typeface="Cambria Math" panose="02040503050406030204" pitchFamily="18" charset="0"/>
                        <a:ea typeface="Cambria Math" panose="02040503050406030204" pitchFamily="18" charset="0"/>
                      </a:rPr>
                      <m:t>≡</m:t>
                    </m:r>
                    <m:r>
                      <m:rPr>
                        <m:sty m:val="p"/>
                      </m:rPr>
                      <a:rPr lang="en-SG">
                        <a:latin typeface="Cambria Math" panose="02040503050406030204" pitchFamily="18" charset="0"/>
                        <a:ea typeface="Cambria Math" panose="02040503050406030204" pitchFamily="18" charset="0"/>
                      </a:rPr>
                      <m:t>Q</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𝑅</m:t>
                    </m:r>
                  </m:oMath>
                </a14:m>
                <a:r>
                  <a:rPr lang="en-SG" dirty="0"/>
                  <a:t> .</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C62CA7A3-9768-4D18-B858-8D5A279F190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3C21EBDD-2A14-470B-9EC6-A512902EFB5D}"/>
                  </a:ext>
                </a:extLst>
              </p:cNvPr>
              <p:cNvGraphicFramePr>
                <a:graphicFrameLocks noGrp="1"/>
              </p:cNvGraphicFramePr>
              <p:nvPr>
                <p:extLst>
                  <p:ext uri="{D42A27DB-BD31-4B8C-83A1-F6EECF244321}">
                    <p14:modId xmlns:p14="http://schemas.microsoft.com/office/powerpoint/2010/main" val="3730693777"/>
                  </p:ext>
                </p:extLst>
              </p:nvPr>
            </p:nvGraphicFramePr>
            <p:xfrm>
              <a:off x="1362698" y="2605027"/>
              <a:ext cx="7470220" cy="2123440"/>
            </p:xfrm>
            <a:graphic>
              <a:graphicData uri="http://schemas.openxmlformats.org/drawingml/2006/table">
                <a:tbl>
                  <a:tblPr firstRow="1" bandRow="1">
                    <a:tableStyleId>{5C22544A-7EE6-4342-B048-85BDC9FD1C3A}</a:tableStyleId>
                  </a:tblPr>
                  <a:tblGrid>
                    <a:gridCol w="1494044">
                      <a:extLst>
                        <a:ext uri="{9D8B030D-6E8A-4147-A177-3AD203B41FA5}">
                          <a16:colId xmlns:a16="http://schemas.microsoft.com/office/drawing/2014/main" val="702894620"/>
                        </a:ext>
                      </a:extLst>
                    </a:gridCol>
                    <a:gridCol w="1494044">
                      <a:extLst>
                        <a:ext uri="{9D8B030D-6E8A-4147-A177-3AD203B41FA5}">
                          <a16:colId xmlns:a16="http://schemas.microsoft.com/office/drawing/2014/main" val="3429737898"/>
                        </a:ext>
                      </a:extLst>
                    </a:gridCol>
                    <a:gridCol w="1494044">
                      <a:extLst>
                        <a:ext uri="{9D8B030D-6E8A-4147-A177-3AD203B41FA5}">
                          <a16:colId xmlns:a16="http://schemas.microsoft.com/office/drawing/2014/main" val="1918763107"/>
                        </a:ext>
                      </a:extLst>
                    </a:gridCol>
                    <a:gridCol w="1494044">
                      <a:extLst>
                        <a:ext uri="{9D8B030D-6E8A-4147-A177-3AD203B41FA5}">
                          <a16:colId xmlns:a16="http://schemas.microsoft.com/office/drawing/2014/main" val="4076184163"/>
                        </a:ext>
                      </a:extLst>
                    </a:gridCol>
                    <a:gridCol w="1494044">
                      <a:extLst>
                        <a:ext uri="{9D8B030D-6E8A-4147-A177-3AD203B41FA5}">
                          <a16:colId xmlns:a16="http://schemas.microsoft.com/office/drawing/2014/main" val="2323689689"/>
                        </a:ext>
                      </a:extLst>
                    </a:gridCol>
                  </a:tblGrid>
                  <a:tr h="370840">
                    <a:tc>
                      <a:txBody>
                        <a:bodyPr/>
                        <a:lstStyle/>
                        <a:p>
                          <a:r>
                            <a:rPr lang="en-SG" dirty="0"/>
                            <a:t>P</a:t>
                          </a:r>
                        </a:p>
                      </a:txBody>
                      <a:tcPr/>
                    </a:tc>
                    <a:tc>
                      <a:txBody>
                        <a:bodyPr/>
                        <a:lstStyle/>
                        <a:p>
                          <a:r>
                            <a:rPr lang="en-SG" dirty="0"/>
                            <a:t>Q</a:t>
                          </a:r>
                        </a:p>
                      </a:txBody>
                      <a:tcPr/>
                    </a:tc>
                    <a:tc>
                      <a:txBody>
                        <a:bodyPr/>
                        <a:lstStyle/>
                        <a:p>
                          <a:r>
                            <a:rPr lang="en-SG" dirty="0"/>
                            <a:t>R</a:t>
                          </a:r>
                        </a:p>
                      </a:txBody>
                      <a:tcPr/>
                    </a:tc>
                    <a:tc>
                      <a:txBody>
                        <a:bodyPr/>
                        <a:lstStyle/>
                        <a:p>
                          <a:r>
                            <a:rPr lang="en-SG" dirty="0"/>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i="0" dirty="0">
                              <a:latin typeface="+mn-lt"/>
                              <a:ea typeface="+mn-ea"/>
                            </a:rPr>
                            <a:t>Q</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p>
                        <a:p>
                          <a:endParaRPr lang="en-SG" dirty="0"/>
                        </a:p>
                      </a:txBody>
                      <a:tcPr/>
                    </a:tc>
                    <a:extLst>
                      <a:ext uri="{0D108BD9-81ED-4DB2-BD59-A6C34878D82A}">
                        <a16:rowId xmlns:a16="http://schemas.microsoft.com/office/drawing/2014/main" val="4063108279"/>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888646807"/>
                      </a:ext>
                    </a:extLst>
                  </a:tr>
                  <a:tr h="370840">
                    <a:tc>
                      <a:txBody>
                        <a:bodyPr/>
                        <a:lstStyle/>
                        <a:p>
                          <a:r>
                            <a:rPr lang="en-SG" dirty="0"/>
                            <a:t>T</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184143575"/>
                      </a:ext>
                    </a:extLst>
                  </a:tr>
                  <a:tr h="370840">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2571547841"/>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4201266125"/>
                      </a:ext>
                    </a:extLst>
                  </a:tr>
                </a:tbl>
              </a:graphicData>
            </a:graphic>
          </p:graphicFrame>
        </mc:Choice>
        <mc:Fallback xmlns="">
          <p:graphicFrame>
            <p:nvGraphicFramePr>
              <p:cNvPr id="4" name="Table 4">
                <a:extLst>
                  <a:ext uri="{FF2B5EF4-FFF2-40B4-BE49-F238E27FC236}">
                    <a16:creationId xmlns:a16="http://schemas.microsoft.com/office/drawing/2014/main" id="{3C21EBDD-2A14-470B-9EC6-A512902EFB5D}"/>
                  </a:ext>
                </a:extLst>
              </p:cNvPr>
              <p:cNvGraphicFramePr>
                <a:graphicFrameLocks noGrp="1"/>
              </p:cNvGraphicFramePr>
              <p:nvPr>
                <p:extLst>
                  <p:ext uri="{D42A27DB-BD31-4B8C-83A1-F6EECF244321}">
                    <p14:modId xmlns:p14="http://schemas.microsoft.com/office/powerpoint/2010/main" val="3730693777"/>
                  </p:ext>
                </p:extLst>
              </p:nvPr>
            </p:nvGraphicFramePr>
            <p:xfrm>
              <a:off x="1362698" y="2605027"/>
              <a:ext cx="7470220" cy="2123440"/>
            </p:xfrm>
            <a:graphic>
              <a:graphicData uri="http://schemas.openxmlformats.org/drawingml/2006/table">
                <a:tbl>
                  <a:tblPr firstRow="1" bandRow="1">
                    <a:tableStyleId>{5C22544A-7EE6-4342-B048-85BDC9FD1C3A}</a:tableStyleId>
                  </a:tblPr>
                  <a:tblGrid>
                    <a:gridCol w="1494044">
                      <a:extLst>
                        <a:ext uri="{9D8B030D-6E8A-4147-A177-3AD203B41FA5}">
                          <a16:colId xmlns:a16="http://schemas.microsoft.com/office/drawing/2014/main" val="702894620"/>
                        </a:ext>
                      </a:extLst>
                    </a:gridCol>
                    <a:gridCol w="1494044">
                      <a:extLst>
                        <a:ext uri="{9D8B030D-6E8A-4147-A177-3AD203B41FA5}">
                          <a16:colId xmlns:a16="http://schemas.microsoft.com/office/drawing/2014/main" val="3429737898"/>
                        </a:ext>
                      </a:extLst>
                    </a:gridCol>
                    <a:gridCol w="1494044">
                      <a:extLst>
                        <a:ext uri="{9D8B030D-6E8A-4147-A177-3AD203B41FA5}">
                          <a16:colId xmlns:a16="http://schemas.microsoft.com/office/drawing/2014/main" val="1918763107"/>
                        </a:ext>
                      </a:extLst>
                    </a:gridCol>
                    <a:gridCol w="1494044">
                      <a:extLst>
                        <a:ext uri="{9D8B030D-6E8A-4147-A177-3AD203B41FA5}">
                          <a16:colId xmlns:a16="http://schemas.microsoft.com/office/drawing/2014/main" val="4076184163"/>
                        </a:ext>
                      </a:extLst>
                    </a:gridCol>
                    <a:gridCol w="1494044">
                      <a:extLst>
                        <a:ext uri="{9D8B030D-6E8A-4147-A177-3AD203B41FA5}">
                          <a16:colId xmlns:a16="http://schemas.microsoft.com/office/drawing/2014/main" val="2323689689"/>
                        </a:ext>
                      </a:extLst>
                    </a:gridCol>
                  </a:tblGrid>
                  <a:tr h="640080">
                    <a:tc>
                      <a:txBody>
                        <a:bodyPr/>
                        <a:lstStyle/>
                        <a:p>
                          <a:r>
                            <a:rPr lang="en-SG" dirty="0"/>
                            <a:t>P</a:t>
                          </a:r>
                        </a:p>
                      </a:txBody>
                      <a:tcPr/>
                    </a:tc>
                    <a:tc>
                      <a:txBody>
                        <a:bodyPr/>
                        <a:lstStyle/>
                        <a:p>
                          <a:r>
                            <a:rPr lang="en-SG" dirty="0"/>
                            <a:t>Q</a:t>
                          </a:r>
                        </a:p>
                      </a:txBody>
                      <a:tcPr/>
                    </a:tc>
                    <a:tc>
                      <a:txBody>
                        <a:bodyPr/>
                        <a:lstStyle/>
                        <a:p>
                          <a:r>
                            <a:rPr lang="en-SG" dirty="0"/>
                            <a:t>R</a:t>
                          </a:r>
                        </a:p>
                      </a:txBody>
                      <a:tcPr/>
                    </a:tc>
                    <a:tc>
                      <a:txBody>
                        <a:bodyPr/>
                        <a:lstStyle/>
                        <a:p>
                          <a:endParaRPr lang="en-US"/>
                        </a:p>
                      </a:txBody>
                      <a:tcPr>
                        <a:blipFill>
                          <a:blip r:embed="rId3"/>
                          <a:stretch>
                            <a:fillRect l="-300816" t="-4762" r="-102041" b="-246667"/>
                          </a:stretch>
                        </a:blipFill>
                      </a:tcPr>
                    </a:tc>
                    <a:tc>
                      <a:txBody>
                        <a:bodyPr/>
                        <a:lstStyle/>
                        <a:p>
                          <a:endParaRPr lang="en-US"/>
                        </a:p>
                      </a:txBody>
                      <a:tcPr>
                        <a:blipFill>
                          <a:blip r:embed="rId3"/>
                          <a:stretch>
                            <a:fillRect l="-400816" t="-4762" r="-2041" b="-246667"/>
                          </a:stretch>
                        </a:blipFill>
                      </a:tcPr>
                    </a:tc>
                    <a:extLst>
                      <a:ext uri="{0D108BD9-81ED-4DB2-BD59-A6C34878D82A}">
                        <a16:rowId xmlns:a16="http://schemas.microsoft.com/office/drawing/2014/main" val="4063108279"/>
                      </a:ext>
                    </a:extLst>
                  </a:tr>
                  <a:tr h="370840">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dirty="0"/>
                            <a:t>T</a:t>
                          </a:r>
                        </a:p>
                      </a:txBody>
                      <a:tcPr/>
                    </a:tc>
                    <a:tc>
                      <a:txBody>
                        <a:bodyPr/>
                        <a:lstStyle/>
                        <a:p>
                          <a:r>
                            <a:rPr lang="en-SG" dirty="0"/>
                            <a:t>T</a:t>
                          </a:r>
                        </a:p>
                      </a:txBody>
                      <a:tcPr/>
                    </a:tc>
                    <a:extLst>
                      <a:ext uri="{0D108BD9-81ED-4DB2-BD59-A6C34878D82A}">
                        <a16:rowId xmlns:a16="http://schemas.microsoft.com/office/drawing/2014/main" val="888646807"/>
                      </a:ext>
                    </a:extLst>
                  </a:tr>
                  <a:tr h="370840">
                    <a:tc>
                      <a:txBody>
                        <a:bodyPr/>
                        <a:lstStyle/>
                        <a:p>
                          <a:r>
                            <a:rPr lang="en-SG" dirty="0"/>
                            <a:t>T</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3184143575"/>
                      </a:ext>
                    </a:extLst>
                  </a:tr>
                  <a:tr h="370840">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2571547841"/>
                      </a:ext>
                    </a:extLst>
                  </a:tr>
                  <a:tr h="370840">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4201266125"/>
                      </a:ext>
                    </a:extLst>
                  </a:tr>
                </a:tbl>
              </a:graphicData>
            </a:graphic>
          </p:graphicFrame>
        </mc:Fallback>
      </mc:AlternateContent>
    </p:spTree>
    <p:extLst>
      <p:ext uri="{BB962C8B-B14F-4D97-AF65-F5344CB8AC3E}">
        <p14:creationId xmlns:p14="http://schemas.microsoft.com/office/powerpoint/2010/main" val="3239571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D02D-0AF0-4F8F-A983-2EA390F77F31}"/>
              </a:ext>
            </a:extLst>
          </p:cNvPr>
          <p:cNvSpPr>
            <a:spLocks noGrp="1"/>
          </p:cNvSpPr>
          <p:nvPr>
            <p:ph type="title"/>
          </p:nvPr>
        </p:nvSpPr>
        <p:spPr/>
        <p:txBody>
          <a:bodyPr/>
          <a:lstStyle/>
          <a:p>
            <a:r>
              <a:rPr lang="en-SG" dirty="0"/>
              <a:t>Sheet 1: Question 7</a:t>
            </a:r>
          </a:p>
        </p:txBody>
      </p:sp>
      <p:sp>
        <p:nvSpPr>
          <p:cNvPr id="3" name="Content Placeholder 2">
            <a:extLst>
              <a:ext uri="{FF2B5EF4-FFF2-40B4-BE49-F238E27FC236}">
                <a16:creationId xmlns:a16="http://schemas.microsoft.com/office/drawing/2014/main" id="{12F1F6C4-04F0-41D2-ADCA-044013922677}"/>
              </a:ext>
            </a:extLst>
          </p:cNvPr>
          <p:cNvSpPr>
            <a:spLocks noGrp="1"/>
          </p:cNvSpPr>
          <p:nvPr>
            <p:ph idx="1"/>
          </p:nvPr>
        </p:nvSpPr>
        <p:spPr/>
        <p:txBody>
          <a:bodyPr/>
          <a:lstStyle/>
          <a:p>
            <a:r>
              <a:rPr lang="en-SG" dirty="0"/>
              <a:t>A question to convince you why the implication connective is appropriately defined in order for us to reason deductively using transitivity. </a:t>
            </a:r>
          </a:p>
          <a:p>
            <a:r>
              <a:rPr lang="en-SG" dirty="0"/>
              <a:t>Use Truth tables. </a:t>
            </a:r>
          </a:p>
          <a:p>
            <a:pPr marL="0" indent="0">
              <a:buNone/>
            </a:pPr>
            <a:endParaRPr lang="en-SG"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4A9B05E-4BDF-42A5-9885-AEF5AFA306DD}"/>
                  </a:ext>
                </a:extLst>
              </p:cNvPr>
              <p:cNvGraphicFramePr>
                <a:graphicFrameLocks noGrp="1"/>
              </p:cNvGraphicFramePr>
              <p:nvPr>
                <p:extLst>
                  <p:ext uri="{D42A27DB-BD31-4B8C-83A1-F6EECF244321}">
                    <p14:modId xmlns:p14="http://schemas.microsoft.com/office/powerpoint/2010/main" val="735052157"/>
                  </p:ext>
                </p:extLst>
              </p:nvPr>
            </p:nvGraphicFramePr>
            <p:xfrm>
              <a:off x="1070465" y="3802231"/>
              <a:ext cx="10779024" cy="741680"/>
            </p:xfrm>
            <a:graphic>
              <a:graphicData uri="http://schemas.openxmlformats.org/drawingml/2006/table">
                <a:tbl>
                  <a:tblPr firstRow="1" bandRow="1">
                    <a:tableStyleId>{5C22544A-7EE6-4342-B048-85BDC9FD1C3A}</a:tableStyleId>
                  </a:tblPr>
                  <a:tblGrid>
                    <a:gridCol w="588653">
                      <a:extLst>
                        <a:ext uri="{9D8B030D-6E8A-4147-A177-3AD203B41FA5}">
                          <a16:colId xmlns:a16="http://schemas.microsoft.com/office/drawing/2014/main" val="1058471500"/>
                        </a:ext>
                      </a:extLst>
                    </a:gridCol>
                    <a:gridCol w="480767">
                      <a:extLst>
                        <a:ext uri="{9D8B030D-6E8A-4147-A177-3AD203B41FA5}">
                          <a16:colId xmlns:a16="http://schemas.microsoft.com/office/drawing/2014/main" val="150185450"/>
                        </a:ext>
                      </a:extLst>
                    </a:gridCol>
                    <a:gridCol w="490193">
                      <a:extLst>
                        <a:ext uri="{9D8B030D-6E8A-4147-A177-3AD203B41FA5}">
                          <a16:colId xmlns:a16="http://schemas.microsoft.com/office/drawing/2014/main" val="1893390055"/>
                        </a:ext>
                      </a:extLst>
                    </a:gridCol>
                    <a:gridCol w="848413">
                      <a:extLst>
                        <a:ext uri="{9D8B030D-6E8A-4147-A177-3AD203B41FA5}">
                          <a16:colId xmlns:a16="http://schemas.microsoft.com/office/drawing/2014/main" val="705840993"/>
                        </a:ext>
                      </a:extLst>
                    </a:gridCol>
                    <a:gridCol w="772998">
                      <a:extLst>
                        <a:ext uri="{9D8B030D-6E8A-4147-A177-3AD203B41FA5}">
                          <a16:colId xmlns:a16="http://schemas.microsoft.com/office/drawing/2014/main" val="1845136040"/>
                        </a:ext>
                      </a:extLst>
                    </a:gridCol>
                    <a:gridCol w="688156">
                      <a:extLst>
                        <a:ext uri="{9D8B030D-6E8A-4147-A177-3AD203B41FA5}">
                          <a16:colId xmlns:a16="http://schemas.microsoft.com/office/drawing/2014/main" val="1926758388"/>
                        </a:ext>
                      </a:extLst>
                    </a:gridCol>
                    <a:gridCol w="1809947">
                      <a:extLst>
                        <a:ext uri="{9D8B030D-6E8A-4147-A177-3AD203B41FA5}">
                          <a16:colId xmlns:a16="http://schemas.microsoft.com/office/drawing/2014/main" val="2419126012"/>
                        </a:ext>
                      </a:extLst>
                    </a:gridCol>
                    <a:gridCol w="5099897">
                      <a:extLst>
                        <a:ext uri="{9D8B030D-6E8A-4147-A177-3AD203B41FA5}">
                          <a16:colId xmlns:a16="http://schemas.microsoft.com/office/drawing/2014/main" val="1801018732"/>
                        </a:ext>
                      </a:extLst>
                    </a:gridCol>
                  </a:tblGrid>
                  <a:tr h="370840">
                    <a:tc>
                      <a:txBody>
                        <a:bodyPr/>
                        <a:lstStyle/>
                        <a:p>
                          <a:r>
                            <a:rPr lang="en-SG" dirty="0"/>
                            <a:t>p</a:t>
                          </a:r>
                        </a:p>
                      </a:txBody>
                      <a:tcPr/>
                    </a:tc>
                    <a:tc>
                      <a:txBody>
                        <a:bodyPr/>
                        <a:lstStyle/>
                        <a:p>
                          <a:r>
                            <a:rPr lang="en-SG" dirty="0"/>
                            <a:t>q</a:t>
                          </a:r>
                        </a:p>
                      </a:txBody>
                      <a:tcPr/>
                    </a:tc>
                    <a:tc>
                      <a:txBody>
                        <a:bodyPr/>
                        <a:lstStyle/>
                        <a:p>
                          <a:r>
                            <a:rPr lang="en-SG" dirty="0"/>
                            <a:t>r</a:t>
                          </a:r>
                        </a:p>
                      </a:txBody>
                      <a:tcPr/>
                    </a:tc>
                    <a:tc>
                      <a:txBody>
                        <a:bodyPr/>
                        <a:lstStyle/>
                        <a:p>
                          <a:r>
                            <a:rPr lang="en-SG" dirty="0">
                              <a:ea typeface="Cambria Math" panose="02040503050406030204" pitchFamily="18" charset="0"/>
                            </a:rPr>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p>
                      </a:txBody>
                      <a:tcPr/>
                    </a:tc>
                    <a:tc>
                      <a:txBody>
                        <a:bodyPr/>
                        <a:lstStyle/>
                        <a:p>
                          <a:r>
                            <a:rPr lang="en-SG" dirty="0"/>
                            <a:t>q</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p>
                      </a:txBody>
                      <a:tcPr/>
                    </a:tc>
                    <a:tc>
                      <a:txBody>
                        <a:bodyPr/>
                        <a:lstStyle/>
                        <a:p>
                          <a:r>
                            <a:rPr lang="en-SG" dirty="0"/>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p>
                      </a:txBody>
                      <a:tcPr/>
                    </a:tc>
                    <a:tc>
                      <a:txBody>
                        <a:bodyPr/>
                        <a:lstStyle/>
                        <a:p>
                          <a:r>
                            <a:rPr lang="en-SG" dirty="0"/>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p>
                      </a:txBody>
                      <a:tcPr/>
                    </a:tc>
                    <a:tc>
                      <a:txBody>
                        <a:bodyPr/>
                        <a:lstStyle/>
                        <a:p>
                          <a:r>
                            <a:rPr lang="en-SG" dirty="0"/>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(q</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(p</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r)</a:t>
                          </a:r>
                        </a:p>
                      </a:txBody>
                      <a:tcPr/>
                    </a:tc>
                    <a:extLst>
                      <a:ext uri="{0D108BD9-81ED-4DB2-BD59-A6C34878D82A}">
                        <a16:rowId xmlns:a16="http://schemas.microsoft.com/office/drawing/2014/main" val="884620762"/>
                      </a:ext>
                    </a:extLst>
                  </a:tr>
                  <a:tr h="370840">
                    <a:tc>
                      <a:txBody>
                        <a:bodyPr/>
                        <a:lstStyle/>
                        <a:p>
                          <a:r>
                            <a:rPr lang="en-SG" dirty="0"/>
                            <a:t>T</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681407442"/>
                      </a:ext>
                    </a:extLst>
                  </a:tr>
                </a:tbl>
              </a:graphicData>
            </a:graphic>
          </p:graphicFrame>
        </mc:Choice>
        <mc:Fallback xmlns="">
          <p:graphicFrame>
            <p:nvGraphicFramePr>
              <p:cNvPr id="4" name="Table 4">
                <a:extLst>
                  <a:ext uri="{FF2B5EF4-FFF2-40B4-BE49-F238E27FC236}">
                    <a16:creationId xmlns:a16="http://schemas.microsoft.com/office/drawing/2014/main" id="{A4A9B05E-4BDF-42A5-9885-AEF5AFA306DD}"/>
                  </a:ext>
                </a:extLst>
              </p:cNvPr>
              <p:cNvGraphicFramePr>
                <a:graphicFrameLocks noGrp="1"/>
              </p:cNvGraphicFramePr>
              <p:nvPr>
                <p:extLst>
                  <p:ext uri="{D42A27DB-BD31-4B8C-83A1-F6EECF244321}">
                    <p14:modId xmlns:p14="http://schemas.microsoft.com/office/powerpoint/2010/main" val="735052157"/>
                  </p:ext>
                </p:extLst>
              </p:nvPr>
            </p:nvGraphicFramePr>
            <p:xfrm>
              <a:off x="1070465" y="3802231"/>
              <a:ext cx="10779024" cy="741680"/>
            </p:xfrm>
            <a:graphic>
              <a:graphicData uri="http://schemas.openxmlformats.org/drawingml/2006/table">
                <a:tbl>
                  <a:tblPr firstRow="1" bandRow="1">
                    <a:tableStyleId>{5C22544A-7EE6-4342-B048-85BDC9FD1C3A}</a:tableStyleId>
                  </a:tblPr>
                  <a:tblGrid>
                    <a:gridCol w="588653">
                      <a:extLst>
                        <a:ext uri="{9D8B030D-6E8A-4147-A177-3AD203B41FA5}">
                          <a16:colId xmlns:a16="http://schemas.microsoft.com/office/drawing/2014/main" val="1058471500"/>
                        </a:ext>
                      </a:extLst>
                    </a:gridCol>
                    <a:gridCol w="480767">
                      <a:extLst>
                        <a:ext uri="{9D8B030D-6E8A-4147-A177-3AD203B41FA5}">
                          <a16:colId xmlns:a16="http://schemas.microsoft.com/office/drawing/2014/main" val="150185450"/>
                        </a:ext>
                      </a:extLst>
                    </a:gridCol>
                    <a:gridCol w="490193">
                      <a:extLst>
                        <a:ext uri="{9D8B030D-6E8A-4147-A177-3AD203B41FA5}">
                          <a16:colId xmlns:a16="http://schemas.microsoft.com/office/drawing/2014/main" val="1893390055"/>
                        </a:ext>
                      </a:extLst>
                    </a:gridCol>
                    <a:gridCol w="848413">
                      <a:extLst>
                        <a:ext uri="{9D8B030D-6E8A-4147-A177-3AD203B41FA5}">
                          <a16:colId xmlns:a16="http://schemas.microsoft.com/office/drawing/2014/main" val="705840993"/>
                        </a:ext>
                      </a:extLst>
                    </a:gridCol>
                    <a:gridCol w="772998">
                      <a:extLst>
                        <a:ext uri="{9D8B030D-6E8A-4147-A177-3AD203B41FA5}">
                          <a16:colId xmlns:a16="http://schemas.microsoft.com/office/drawing/2014/main" val="1845136040"/>
                        </a:ext>
                      </a:extLst>
                    </a:gridCol>
                    <a:gridCol w="688156">
                      <a:extLst>
                        <a:ext uri="{9D8B030D-6E8A-4147-A177-3AD203B41FA5}">
                          <a16:colId xmlns:a16="http://schemas.microsoft.com/office/drawing/2014/main" val="1926758388"/>
                        </a:ext>
                      </a:extLst>
                    </a:gridCol>
                    <a:gridCol w="1809947">
                      <a:extLst>
                        <a:ext uri="{9D8B030D-6E8A-4147-A177-3AD203B41FA5}">
                          <a16:colId xmlns:a16="http://schemas.microsoft.com/office/drawing/2014/main" val="2419126012"/>
                        </a:ext>
                      </a:extLst>
                    </a:gridCol>
                    <a:gridCol w="5099897">
                      <a:extLst>
                        <a:ext uri="{9D8B030D-6E8A-4147-A177-3AD203B41FA5}">
                          <a16:colId xmlns:a16="http://schemas.microsoft.com/office/drawing/2014/main" val="1801018732"/>
                        </a:ext>
                      </a:extLst>
                    </a:gridCol>
                  </a:tblGrid>
                  <a:tr h="370840">
                    <a:tc>
                      <a:txBody>
                        <a:bodyPr/>
                        <a:lstStyle/>
                        <a:p>
                          <a:r>
                            <a:rPr lang="en-SG" dirty="0"/>
                            <a:t>p</a:t>
                          </a:r>
                        </a:p>
                      </a:txBody>
                      <a:tcPr/>
                    </a:tc>
                    <a:tc>
                      <a:txBody>
                        <a:bodyPr/>
                        <a:lstStyle/>
                        <a:p>
                          <a:r>
                            <a:rPr lang="en-SG" dirty="0"/>
                            <a:t>q</a:t>
                          </a:r>
                        </a:p>
                      </a:txBody>
                      <a:tcPr/>
                    </a:tc>
                    <a:tc>
                      <a:txBody>
                        <a:bodyPr/>
                        <a:lstStyle/>
                        <a:p>
                          <a:r>
                            <a:rPr lang="en-SG" dirty="0"/>
                            <a:t>r</a:t>
                          </a:r>
                        </a:p>
                      </a:txBody>
                      <a:tcPr/>
                    </a:tc>
                    <a:tc>
                      <a:txBody>
                        <a:bodyPr/>
                        <a:lstStyle/>
                        <a:p>
                          <a:endParaRPr lang="en-US"/>
                        </a:p>
                      </a:txBody>
                      <a:tcPr>
                        <a:blipFill>
                          <a:blip r:embed="rId2"/>
                          <a:stretch>
                            <a:fillRect l="-184892" t="-8065" r="-991367" b="-122581"/>
                          </a:stretch>
                        </a:blipFill>
                      </a:tcPr>
                    </a:tc>
                    <a:tc>
                      <a:txBody>
                        <a:bodyPr/>
                        <a:lstStyle/>
                        <a:p>
                          <a:endParaRPr lang="en-US"/>
                        </a:p>
                      </a:txBody>
                      <a:tcPr>
                        <a:blipFill>
                          <a:blip r:embed="rId2"/>
                          <a:stretch>
                            <a:fillRect l="-311811" t="-8065" r="-985039" b="-122581"/>
                          </a:stretch>
                        </a:blipFill>
                      </a:tcPr>
                    </a:tc>
                    <a:tc>
                      <a:txBody>
                        <a:bodyPr/>
                        <a:lstStyle/>
                        <a:p>
                          <a:endParaRPr lang="en-US"/>
                        </a:p>
                      </a:txBody>
                      <a:tcPr>
                        <a:blipFill>
                          <a:blip r:embed="rId2"/>
                          <a:stretch>
                            <a:fillRect l="-462832" t="-8065" r="-1007080" b="-122581"/>
                          </a:stretch>
                        </a:blipFill>
                      </a:tcPr>
                    </a:tc>
                    <a:tc>
                      <a:txBody>
                        <a:bodyPr/>
                        <a:lstStyle/>
                        <a:p>
                          <a:endParaRPr lang="en-US"/>
                        </a:p>
                      </a:txBody>
                      <a:tcPr>
                        <a:blipFill>
                          <a:blip r:embed="rId2"/>
                          <a:stretch>
                            <a:fillRect l="-214141" t="-8065" r="-283165" b="-122581"/>
                          </a:stretch>
                        </a:blipFill>
                      </a:tcPr>
                    </a:tc>
                    <a:tc>
                      <a:txBody>
                        <a:bodyPr/>
                        <a:lstStyle/>
                        <a:p>
                          <a:endParaRPr lang="en-US"/>
                        </a:p>
                      </a:txBody>
                      <a:tcPr>
                        <a:blipFill>
                          <a:blip r:embed="rId2"/>
                          <a:stretch>
                            <a:fillRect l="-111470" t="-8065" r="-478" b="-122581"/>
                          </a:stretch>
                        </a:blipFill>
                      </a:tcPr>
                    </a:tc>
                    <a:extLst>
                      <a:ext uri="{0D108BD9-81ED-4DB2-BD59-A6C34878D82A}">
                        <a16:rowId xmlns:a16="http://schemas.microsoft.com/office/drawing/2014/main" val="884620762"/>
                      </a:ext>
                    </a:extLst>
                  </a:tr>
                  <a:tr h="370840">
                    <a:tc>
                      <a:txBody>
                        <a:bodyPr/>
                        <a:lstStyle/>
                        <a:p>
                          <a:r>
                            <a:rPr lang="en-SG" dirty="0"/>
                            <a:t>T</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tc>
                      <a:txBody>
                        <a:bodyPr/>
                        <a:lstStyle/>
                        <a:p>
                          <a:r>
                            <a:rPr lang="en-SG" dirty="0"/>
                            <a:t>T</a:t>
                          </a:r>
                        </a:p>
                      </a:txBody>
                      <a:tcPr/>
                    </a:tc>
                    <a:tc>
                      <a:txBody>
                        <a:bodyPr/>
                        <a:lstStyle/>
                        <a:p>
                          <a:r>
                            <a:rPr lang="en-SG" dirty="0"/>
                            <a:t>F</a:t>
                          </a:r>
                        </a:p>
                      </a:txBody>
                      <a:tcPr/>
                    </a:tc>
                    <a:tc>
                      <a:txBody>
                        <a:bodyPr/>
                        <a:lstStyle/>
                        <a:p>
                          <a:r>
                            <a:rPr lang="en-SG" dirty="0"/>
                            <a:t>F</a:t>
                          </a:r>
                        </a:p>
                      </a:txBody>
                      <a:tcPr/>
                    </a:tc>
                    <a:extLst>
                      <a:ext uri="{0D108BD9-81ED-4DB2-BD59-A6C34878D82A}">
                        <a16:rowId xmlns:a16="http://schemas.microsoft.com/office/drawing/2014/main" val="681407442"/>
                      </a:ext>
                    </a:extLst>
                  </a:tr>
                </a:tbl>
              </a:graphicData>
            </a:graphic>
          </p:graphicFrame>
        </mc:Fallback>
      </mc:AlternateContent>
    </p:spTree>
    <p:extLst>
      <p:ext uri="{BB962C8B-B14F-4D97-AF65-F5344CB8AC3E}">
        <p14:creationId xmlns:p14="http://schemas.microsoft.com/office/powerpoint/2010/main" val="988144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EEC-0834-41AE-929C-3296C6811197}"/>
              </a:ext>
            </a:extLst>
          </p:cNvPr>
          <p:cNvSpPr>
            <a:spLocks noGrp="1"/>
          </p:cNvSpPr>
          <p:nvPr>
            <p:ph type="title"/>
          </p:nvPr>
        </p:nvSpPr>
        <p:spPr/>
        <p:txBody>
          <a:bodyPr/>
          <a:lstStyle/>
          <a:p>
            <a:r>
              <a:rPr lang="en-SG" dirty="0"/>
              <a:t>Sheet 1: Question 8</a:t>
            </a:r>
          </a:p>
        </p:txBody>
      </p:sp>
      <p:sp>
        <p:nvSpPr>
          <p:cNvPr id="3" name="Content Placeholder 2">
            <a:extLst>
              <a:ext uri="{FF2B5EF4-FFF2-40B4-BE49-F238E27FC236}">
                <a16:creationId xmlns:a16="http://schemas.microsoft.com/office/drawing/2014/main" id="{C8943636-76D7-4B8F-9DAA-58F555DFDD87}"/>
              </a:ext>
            </a:extLst>
          </p:cNvPr>
          <p:cNvSpPr>
            <a:spLocks noGrp="1"/>
          </p:cNvSpPr>
          <p:nvPr>
            <p:ph idx="1"/>
          </p:nvPr>
        </p:nvSpPr>
        <p:spPr/>
        <p:txBody>
          <a:bodyPr/>
          <a:lstStyle/>
          <a:p>
            <a:r>
              <a:rPr lang="en-SG" dirty="0"/>
              <a:t>An exercise on universal and existential quantifiers and their negations. </a:t>
            </a:r>
          </a:p>
          <a:p>
            <a:r>
              <a:rPr lang="en-SG" dirty="0"/>
              <a:t>I’ll leave you to check the solutions on the sheet. </a:t>
            </a:r>
          </a:p>
        </p:txBody>
      </p:sp>
    </p:spTree>
    <p:extLst>
      <p:ext uri="{BB962C8B-B14F-4D97-AF65-F5344CB8AC3E}">
        <p14:creationId xmlns:p14="http://schemas.microsoft.com/office/powerpoint/2010/main" val="380130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BB1B-F4C2-4A4E-A964-9FD672FC7E04}"/>
              </a:ext>
            </a:extLst>
          </p:cNvPr>
          <p:cNvSpPr>
            <a:spLocks noGrp="1"/>
          </p:cNvSpPr>
          <p:nvPr>
            <p:ph type="title"/>
          </p:nvPr>
        </p:nvSpPr>
        <p:spPr/>
        <p:txBody>
          <a:bodyPr/>
          <a:lstStyle/>
          <a:p>
            <a:r>
              <a:rPr lang="en-SG" dirty="0"/>
              <a:t>How I am going to conduct a tutorial</a:t>
            </a:r>
          </a:p>
        </p:txBody>
      </p:sp>
      <p:sp>
        <p:nvSpPr>
          <p:cNvPr id="3" name="Content Placeholder 2">
            <a:extLst>
              <a:ext uri="{FF2B5EF4-FFF2-40B4-BE49-F238E27FC236}">
                <a16:creationId xmlns:a16="http://schemas.microsoft.com/office/drawing/2014/main" id="{6BDD23C8-4EE9-4C31-8FF5-88414CF64CB9}"/>
              </a:ext>
            </a:extLst>
          </p:cNvPr>
          <p:cNvSpPr>
            <a:spLocks noGrp="1"/>
          </p:cNvSpPr>
          <p:nvPr>
            <p:ph idx="1"/>
          </p:nvPr>
        </p:nvSpPr>
        <p:spPr/>
        <p:txBody>
          <a:bodyPr>
            <a:normAutofit fontScale="92500" lnSpcReduction="10000"/>
          </a:bodyPr>
          <a:lstStyle/>
          <a:p>
            <a:r>
              <a:rPr lang="en-SG" dirty="0"/>
              <a:t>I will then get someone at random to present the answer to select problems. Usually at least one student per problem. You will have to share your screen. </a:t>
            </a:r>
          </a:p>
          <a:p>
            <a:r>
              <a:rPr lang="en-SG" dirty="0"/>
              <a:t> It’s ok if you didn’t finish or even attempt the problem. I want to see your workings and hear your thought process. </a:t>
            </a:r>
          </a:p>
          <a:p>
            <a:r>
              <a:rPr lang="en-SG" dirty="0"/>
              <a:t>In the second part, I will go through the remainder of the problems. </a:t>
            </a:r>
          </a:p>
          <a:p>
            <a:r>
              <a:rPr lang="en-SG" dirty="0"/>
              <a:t>If I think a question is worth discussing I will say so and explain why. I will then either go through the solution to the problem or ask a student at random. </a:t>
            </a:r>
          </a:p>
          <a:p>
            <a:r>
              <a:rPr lang="en-SG" dirty="0"/>
              <a:t>If I think that you can manage without me then I will flash the answers. </a:t>
            </a:r>
          </a:p>
          <a:p>
            <a:r>
              <a:rPr lang="en-SG" dirty="0"/>
              <a:t>We will then finish with a round of questions. </a:t>
            </a:r>
          </a:p>
          <a:p>
            <a:endParaRPr lang="en-SG" dirty="0"/>
          </a:p>
        </p:txBody>
      </p:sp>
    </p:spTree>
    <p:extLst>
      <p:ext uri="{BB962C8B-B14F-4D97-AF65-F5344CB8AC3E}">
        <p14:creationId xmlns:p14="http://schemas.microsoft.com/office/powerpoint/2010/main" val="149550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E571-2C25-443B-8F7E-C94380C0A9EA}"/>
              </a:ext>
            </a:extLst>
          </p:cNvPr>
          <p:cNvSpPr>
            <a:spLocks noGrp="1"/>
          </p:cNvSpPr>
          <p:nvPr>
            <p:ph type="title"/>
          </p:nvPr>
        </p:nvSpPr>
        <p:spPr/>
        <p:txBody>
          <a:bodyPr/>
          <a:lstStyle/>
          <a:p>
            <a:r>
              <a:rPr lang="en-SG" dirty="0"/>
              <a:t>Question 9: A new problem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C770ED-37C3-4230-BA75-6267B56764D7}"/>
                  </a:ext>
                </a:extLst>
              </p:cNvPr>
              <p:cNvSpPr>
                <a:spLocks noGrp="1"/>
              </p:cNvSpPr>
              <p:nvPr>
                <p:ph idx="1"/>
              </p:nvPr>
            </p:nvSpPr>
            <p:spPr/>
            <p:txBody>
              <a:bodyPr/>
              <a:lstStyle/>
              <a:p>
                <a:r>
                  <a:rPr lang="en-SG" dirty="0"/>
                  <a:t>Using the laws of logic, prove with justification that the following statement is a contradiction:</a:t>
                </a:r>
              </a:p>
              <a:p>
                <a:pPr marL="0" indent="0">
                  <a:buNone/>
                </a:pPr>
                <a:r>
                  <a:rPr lang="en-SG" b="0" dirty="0"/>
                  <a:t>   </a:t>
                </a:r>
                <a14:m>
                  <m:oMath xmlns:m="http://schemas.openxmlformats.org/officeDocument/2006/math">
                    <m:r>
                      <a:rPr lang="en-SG" b="0" i="0"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0"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m:rPr>
                        <m:sty m:val="p"/>
                      </m:rPr>
                      <a:rPr lang="en-SG" b="0" i="0" smtClean="0">
                        <a:latin typeface="Cambria Math" panose="02040503050406030204" pitchFamily="18" charset="0"/>
                        <a:ea typeface="Cambria Math" panose="02040503050406030204" pitchFamily="18" charset="0"/>
                      </a:rPr>
                      <m:t>p</m:t>
                    </m:r>
                  </m:oMath>
                </a14:m>
                <a:r>
                  <a:rPr lang="en-SG" dirty="0"/>
                  <a:t> .</a:t>
                </a:r>
              </a:p>
              <a:p>
                <a:pPr marL="0" indent="0">
                  <a:buNone/>
                </a:pPr>
                <a:endParaRPr lang="en-SG" dirty="0"/>
              </a:p>
              <a:p>
                <a:pPr marL="0" indent="0">
                  <a:buNone/>
                </a:pPr>
                <a:r>
                  <a:rPr lang="en-SG" dirty="0"/>
                  <a:t>Now prove this statement using a truth table. </a:t>
                </a:r>
              </a:p>
              <a:p>
                <a:pPr marL="0" indent="0">
                  <a:buNone/>
                </a:pPr>
                <a:endParaRPr lang="en-SG" dirty="0"/>
              </a:p>
              <a:p>
                <a:pPr marL="0" indent="0">
                  <a:buNone/>
                </a:pPr>
                <a:r>
                  <a:rPr lang="en-SG" dirty="0"/>
                  <a:t>Compare your answers. </a:t>
                </a:r>
              </a:p>
            </p:txBody>
          </p:sp>
        </mc:Choice>
        <mc:Fallback xmlns="">
          <p:sp>
            <p:nvSpPr>
              <p:cNvPr id="3" name="Content Placeholder 2">
                <a:extLst>
                  <a:ext uri="{FF2B5EF4-FFF2-40B4-BE49-F238E27FC236}">
                    <a16:creationId xmlns:a16="http://schemas.microsoft.com/office/drawing/2014/main" id="{BFC770ED-37C3-4230-BA75-6267B56764D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474823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16CC-8707-4167-A459-27AB6087579B}"/>
              </a:ext>
            </a:extLst>
          </p:cNvPr>
          <p:cNvSpPr>
            <a:spLocks noGrp="1"/>
          </p:cNvSpPr>
          <p:nvPr>
            <p:ph type="title"/>
          </p:nvPr>
        </p:nvSpPr>
        <p:spPr/>
        <p:txBody>
          <a:bodyPr/>
          <a:lstStyle/>
          <a:p>
            <a:r>
              <a:rPr lang="en-SG" dirty="0"/>
              <a:t>Question 10: Food for thought (2 mins)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99EED2-826E-40EA-9431-8EBEFBBB572D}"/>
                  </a:ext>
                </a:extLst>
              </p:cNvPr>
              <p:cNvSpPr>
                <a:spLocks noGrp="1"/>
              </p:cNvSpPr>
              <p:nvPr>
                <p:ph idx="1"/>
              </p:nvPr>
            </p:nvSpPr>
            <p:spPr/>
            <p:txBody>
              <a:bodyPr/>
              <a:lstStyle/>
              <a:p>
                <a:pPr marL="0" indent="0">
                  <a:buNone/>
                </a:pPr>
                <a:r>
                  <a:rPr lang="en-SG" dirty="0"/>
                  <a:t>i. Prove that </a:t>
                </a:r>
                <a14:m>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𝑝</m:t>
                        </m:r>
                        <m:r>
                          <a:rPr lang="en-SG" b="0" i="1" smtClean="0">
                            <a:latin typeface="Cambria Math" panose="02040503050406030204" pitchFamily="18" charset="0"/>
                          </a:rPr>
                          <m:t> →~</m:t>
                        </m:r>
                        <m:r>
                          <a:rPr lang="en-SG" b="0" i="1" smtClean="0">
                            <a:latin typeface="Cambria Math" panose="02040503050406030204" pitchFamily="18" charset="0"/>
                          </a:rPr>
                          <m:t>𝑝</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 </m:t>
                    </m:r>
                  </m:oMath>
                </a14:m>
                <a:endParaRPr lang="en-SG" b="0" dirty="0">
                  <a:ea typeface="Cambria Math" panose="02040503050406030204" pitchFamily="18" charset="0"/>
                </a:endParaRPr>
              </a:p>
              <a:p>
                <a:pPr marL="0" indent="0">
                  <a:buNone/>
                </a:pPr>
                <a:r>
                  <a:rPr lang="en-SG" dirty="0"/>
                  <a:t>ii. Explain why this makes sense. </a:t>
                </a:r>
              </a:p>
            </p:txBody>
          </p:sp>
        </mc:Choice>
        <mc:Fallback xmlns="">
          <p:sp>
            <p:nvSpPr>
              <p:cNvPr id="3" name="Content Placeholder 2">
                <a:extLst>
                  <a:ext uri="{FF2B5EF4-FFF2-40B4-BE49-F238E27FC236}">
                    <a16:creationId xmlns:a16="http://schemas.microsoft.com/office/drawing/2014/main" id="{8099EED2-826E-40EA-9431-8EBEFBBB572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461492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58B7-F0CC-4409-82D2-C9CE4CD785F6}"/>
              </a:ext>
            </a:extLst>
          </p:cNvPr>
          <p:cNvSpPr>
            <a:spLocks noGrp="1"/>
          </p:cNvSpPr>
          <p:nvPr>
            <p:ph type="title"/>
          </p:nvPr>
        </p:nvSpPr>
        <p:spPr/>
        <p:txBody>
          <a:bodyPr/>
          <a:lstStyle/>
          <a:p>
            <a:r>
              <a:rPr lang="en-SG" dirty="0"/>
              <a:t>Question 11: Putting it all together  </a:t>
            </a:r>
          </a:p>
        </p:txBody>
      </p:sp>
      <p:sp>
        <p:nvSpPr>
          <p:cNvPr id="3" name="Content Placeholder 2">
            <a:extLst>
              <a:ext uri="{FF2B5EF4-FFF2-40B4-BE49-F238E27FC236}">
                <a16:creationId xmlns:a16="http://schemas.microsoft.com/office/drawing/2014/main" id="{1E1BDEDF-F88C-4B0E-B5A8-FA990CE508B0}"/>
              </a:ext>
            </a:extLst>
          </p:cNvPr>
          <p:cNvSpPr>
            <a:spLocks noGrp="1"/>
          </p:cNvSpPr>
          <p:nvPr>
            <p:ph idx="1"/>
          </p:nvPr>
        </p:nvSpPr>
        <p:spPr/>
        <p:txBody>
          <a:bodyPr/>
          <a:lstStyle/>
          <a:p>
            <a:pPr marL="0" indent="0">
              <a:buNone/>
            </a:pPr>
            <a:r>
              <a:rPr lang="en-SG" dirty="0"/>
              <a:t>Below is a list of few a proofs. Let’s describe the structure of the proofs. </a:t>
            </a:r>
          </a:p>
          <a:p>
            <a:pPr marL="0" indent="0">
              <a:buNone/>
            </a:pPr>
            <a:r>
              <a:rPr lang="en-SG" dirty="0"/>
              <a:t>We work on examples from number theory. </a:t>
            </a:r>
          </a:p>
          <a:p>
            <a:pPr marL="0" indent="0">
              <a:buNone/>
            </a:pPr>
            <a:endParaRPr lang="en-SG" dirty="0"/>
          </a:p>
        </p:txBody>
      </p:sp>
    </p:spTree>
    <p:extLst>
      <p:ext uri="{BB962C8B-B14F-4D97-AF65-F5344CB8AC3E}">
        <p14:creationId xmlns:p14="http://schemas.microsoft.com/office/powerpoint/2010/main" val="2815175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63A-DFF6-403E-AFB0-D87FC556D0F3}"/>
              </a:ext>
            </a:extLst>
          </p:cNvPr>
          <p:cNvSpPr>
            <a:spLocks noGrp="1"/>
          </p:cNvSpPr>
          <p:nvPr>
            <p:ph type="title"/>
          </p:nvPr>
        </p:nvSpPr>
        <p:spPr/>
        <p:txBody>
          <a:bodyPr/>
          <a:lstStyle/>
          <a:p>
            <a:r>
              <a:rPr lang="en-SG" dirty="0"/>
              <a:t>Question 11: Putting it all together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FE2122-2A63-4174-AA28-BB1538386027}"/>
                  </a:ext>
                </a:extLst>
              </p:cNvPr>
              <p:cNvSpPr>
                <a:spLocks noGrp="1"/>
              </p:cNvSpPr>
              <p:nvPr>
                <p:ph idx="1"/>
              </p:nvPr>
            </p:nvSpPr>
            <p:spPr/>
            <p:txBody>
              <a:bodyPr>
                <a:normAutofit/>
              </a:bodyPr>
              <a:lstStyle/>
              <a:p>
                <a:pPr marL="0" indent="0">
                  <a:buNone/>
                </a:pPr>
                <a:r>
                  <a:rPr lang="en-SG" dirty="0"/>
                  <a:t>Lemma:  Let </a:t>
                </a:r>
                <a14:m>
                  <m:oMath xmlns:m="http://schemas.openxmlformats.org/officeDocument/2006/math">
                    <m:r>
                      <m:rPr>
                        <m:sty m:val="p"/>
                      </m:rPr>
                      <a:rPr lang="en-SG" b="0" i="0" smtClean="0">
                        <a:latin typeface="Cambria Math" panose="02040503050406030204" pitchFamily="18" charset="0"/>
                        <a:ea typeface="Cambria Math" panose="02040503050406030204" pitchFamily="18" charset="0"/>
                      </a:rPr>
                      <m:t>n</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ℕ</m:t>
                    </m:r>
                    <m:r>
                      <a:rPr lang="en-SG" b="0" i="0" smtClean="0">
                        <a:latin typeface="Cambria Math" panose="02040503050406030204" pitchFamily="18" charset="0"/>
                        <a:ea typeface="Cambria Math" panose="02040503050406030204" pitchFamily="18" charset="0"/>
                      </a:rPr>
                      <m:t>,</m:t>
                    </m:r>
                  </m:oMath>
                </a14:m>
                <a:r>
                  <a:rPr lang="en-SG" dirty="0"/>
                  <a:t> then either </a:t>
                </a:r>
                <a14:m>
                  <m:oMath xmlns:m="http://schemas.openxmlformats.org/officeDocument/2006/math">
                    <m:sSup>
                      <m:sSupPr>
                        <m:ctrlPr>
                          <a:rPr lang="en-SG" b="0"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oMath>
                </a14:m>
                <a:r>
                  <a:rPr lang="en-SG" dirty="0"/>
                  <a:t> is divisible by 4 or  </a:t>
                </a:r>
                <a14:m>
                  <m:oMath xmlns:m="http://schemas.openxmlformats.org/officeDocument/2006/math">
                    <m:sSup>
                      <m:sSupPr>
                        <m:ctrlPr>
                          <a:rPr lang="en-SG" b="0"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oMath>
                </a14:m>
                <a:r>
                  <a:rPr lang="en-SG" dirty="0"/>
                  <a:t> has remainder 1 when divided by 4. </a:t>
                </a:r>
              </a:p>
              <a:p>
                <a:pPr marL="0" indent="0">
                  <a:buNone/>
                </a:pPr>
                <a:endParaRPr lang="en-SG" dirty="0"/>
              </a:p>
              <a:p>
                <a:pPr marL="0" indent="0">
                  <a:buNone/>
                </a:pPr>
                <a:r>
                  <a:rPr lang="en-SG" dirty="0"/>
                  <a:t>Pf. We consider two cases. </a:t>
                </a:r>
              </a:p>
              <a:p>
                <a:pPr marL="571500" indent="-571500">
                  <a:buAutoNum type="romanLcParenBoth"/>
                </a:pPr>
                <a14:m>
                  <m:oMath xmlns:m="http://schemas.openxmlformats.org/officeDocument/2006/math">
                    <m:r>
                      <a:rPr lang="en-SG" b="0" i="1" smtClean="0">
                        <a:latin typeface="Cambria Math" panose="02040503050406030204" pitchFamily="18" charset="0"/>
                      </a:rPr>
                      <m:t>𝑛</m:t>
                    </m:r>
                  </m:oMath>
                </a14:m>
                <a:r>
                  <a:rPr lang="en-SG" dirty="0"/>
                  <a:t> even.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=2</m:t>
                    </m:r>
                    <m:r>
                      <a:rPr lang="en-SG" b="0" i="1" smtClean="0">
                        <a:latin typeface="Cambria Math" panose="02040503050406030204" pitchFamily="18" charset="0"/>
                      </a:rPr>
                      <m:t>𝑘</m:t>
                    </m:r>
                  </m:oMath>
                </a14:m>
                <a:r>
                  <a:rPr lang="en-SG" dirty="0"/>
                  <a:t>. So </a:t>
                </a:r>
                <a14:m>
                  <m:oMath xmlns:m="http://schemas.openxmlformats.org/officeDocument/2006/math">
                    <m:sSup>
                      <m:sSupPr>
                        <m:ctrlPr>
                          <a:rPr lang="en-SG"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r>
                      <a:rPr lang="en-SG" b="0" i="1" smtClean="0">
                        <a:latin typeface="Cambria Math" panose="02040503050406030204" pitchFamily="18" charset="0"/>
                      </a:rPr>
                      <m:t>=4</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𝑘</m:t>
                        </m:r>
                      </m:e>
                      <m:sup>
                        <m:r>
                          <a:rPr lang="en-SG" b="0" i="1" smtClean="0">
                            <a:latin typeface="Cambria Math" panose="02040503050406030204" pitchFamily="18" charset="0"/>
                          </a:rPr>
                          <m:t>2</m:t>
                        </m:r>
                      </m:sup>
                    </m:sSup>
                  </m:oMath>
                </a14:m>
                <a:r>
                  <a:rPr lang="en-SG" dirty="0"/>
                  <a:t>.</a:t>
                </a:r>
              </a:p>
              <a:p>
                <a:pPr marL="571500" indent="-571500">
                  <a:buAutoNum type="romanLcParenBoth"/>
                </a:pP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 </m:t>
                    </m:r>
                  </m:oMath>
                </a14:m>
                <a:r>
                  <a:rPr lang="en-SG" dirty="0"/>
                  <a:t>odd.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=2</m:t>
                    </m:r>
                    <m:r>
                      <a:rPr lang="en-SG" b="0" i="1" smtClean="0">
                        <a:latin typeface="Cambria Math" panose="02040503050406030204" pitchFamily="18" charset="0"/>
                      </a:rPr>
                      <m:t>𝑘</m:t>
                    </m:r>
                    <m:r>
                      <a:rPr lang="en-SG" b="0" i="1" smtClean="0">
                        <a:latin typeface="Cambria Math" panose="02040503050406030204" pitchFamily="18" charset="0"/>
                      </a:rPr>
                      <m:t>−1</m:t>
                    </m:r>
                  </m:oMath>
                </a14:m>
                <a:r>
                  <a:rPr lang="en-SG" dirty="0"/>
                  <a:t>. So </a:t>
                </a:r>
                <a14:m>
                  <m:oMath xmlns:m="http://schemas.openxmlformats.org/officeDocument/2006/math">
                    <m:sSup>
                      <m:sSupPr>
                        <m:ctrlPr>
                          <a:rPr lang="en-SG"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r>
                      <a:rPr lang="en-SG" b="0" i="1" smtClean="0">
                        <a:latin typeface="Cambria Math" panose="02040503050406030204" pitchFamily="18" charset="0"/>
                      </a:rPr>
                      <m:t>=4</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𝑘</m:t>
                        </m:r>
                      </m:e>
                      <m:sup>
                        <m:r>
                          <a:rPr lang="en-SG" b="0" i="1" smtClean="0">
                            <a:latin typeface="Cambria Math" panose="02040503050406030204" pitchFamily="18" charset="0"/>
                          </a:rPr>
                          <m:t>2</m:t>
                        </m:r>
                      </m:sup>
                    </m:sSup>
                    <m:r>
                      <a:rPr lang="en-SG" b="0" i="1" smtClean="0">
                        <a:latin typeface="Cambria Math" panose="02040503050406030204" pitchFamily="18" charset="0"/>
                      </a:rPr>
                      <m:t>−4</m:t>
                    </m:r>
                    <m:r>
                      <a:rPr lang="en-SG" b="0" i="1" smtClean="0">
                        <a:latin typeface="Cambria Math" panose="02040503050406030204" pitchFamily="18" charset="0"/>
                      </a:rPr>
                      <m:t>𝑘</m:t>
                    </m:r>
                    <m:r>
                      <a:rPr lang="en-SG" b="0" i="1" smtClean="0">
                        <a:latin typeface="Cambria Math" panose="02040503050406030204" pitchFamily="18" charset="0"/>
                      </a:rPr>
                      <m:t>+1=4</m:t>
                    </m:r>
                    <m:d>
                      <m:dPr>
                        <m:ctrlPr>
                          <a:rPr lang="en-SG" b="0" i="1" smtClean="0">
                            <a:latin typeface="Cambria Math" panose="02040503050406030204" pitchFamily="18" charset="0"/>
                          </a:rPr>
                        </m:ctrlPr>
                      </m:dPr>
                      <m:e>
                        <m:sSup>
                          <m:sSupPr>
                            <m:ctrlPr>
                              <a:rPr lang="en-SG" b="0" i="1" smtClean="0">
                                <a:latin typeface="Cambria Math" panose="02040503050406030204" pitchFamily="18" charset="0"/>
                              </a:rPr>
                            </m:ctrlPr>
                          </m:sSupPr>
                          <m:e>
                            <m:r>
                              <a:rPr lang="en-SG" b="0" i="1" smtClean="0">
                                <a:latin typeface="Cambria Math" panose="02040503050406030204" pitchFamily="18" charset="0"/>
                              </a:rPr>
                              <m:t>𝑘</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𝑘</m:t>
                        </m:r>
                      </m:e>
                    </m:d>
                    <m:r>
                      <a:rPr lang="en-SG" b="0" i="1" smtClean="0">
                        <a:latin typeface="Cambria Math" panose="02040503050406030204" pitchFamily="18" charset="0"/>
                      </a:rPr>
                      <m:t>+1</m:t>
                    </m:r>
                  </m:oMath>
                </a14:m>
                <a:r>
                  <a:rPr lang="en-SG" dirty="0"/>
                  <a:t>.</a:t>
                </a:r>
              </a:p>
              <a:p>
                <a:pPr marL="0" indent="0">
                  <a:buNone/>
                </a:pPr>
                <a:r>
                  <a:rPr lang="en-SG" dirty="0"/>
                  <a:t>QED</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BAFE2122-2A63-4174-AA28-BB1538386027}"/>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SG">
                    <a:noFill/>
                  </a:rPr>
                  <a:t> </a:t>
                </a:r>
              </a:p>
            </p:txBody>
          </p:sp>
        </mc:Fallback>
      </mc:AlternateContent>
    </p:spTree>
    <p:extLst>
      <p:ext uri="{BB962C8B-B14F-4D97-AF65-F5344CB8AC3E}">
        <p14:creationId xmlns:p14="http://schemas.microsoft.com/office/powerpoint/2010/main" val="759544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DEE5-F371-46AE-846B-57FD4122B023}"/>
              </a:ext>
            </a:extLst>
          </p:cNvPr>
          <p:cNvSpPr>
            <a:spLocks noGrp="1"/>
          </p:cNvSpPr>
          <p:nvPr>
            <p:ph type="title"/>
          </p:nvPr>
        </p:nvSpPr>
        <p:spPr/>
        <p:txBody>
          <a:bodyPr/>
          <a:lstStyle/>
          <a:p>
            <a:r>
              <a:rPr lang="en-SG" dirty="0"/>
              <a:t>Question 11: Putting it all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ADE16D-512D-419F-AAB3-1C95C2465BDB}"/>
                  </a:ext>
                </a:extLst>
              </p:cNvPr>
              <p:cNvSpPr>
                <a:spLocks noGrp="1"/>
              </p:cNvSpPr>
              <p:nvPr>
                <p:ph idx="1"/>
              </p:nvPr>
            </p:nvSpPr>
            <p:spPr/>
            <p:txBody>
              <a:bodyPr>
                <a:normAutofit fontScale="92500"/>
              </a:bodyPr>
              <a:lstStyle/>
              <a:p>
                <a:pPr marL="0" indent="0">
                  <a:buNone/>
                </a:pPr>
                <a:r>
                  <a:rPr lang="en-SG" dirty="0"/>
                  <a:t>Ans: Let p be the statement that </a:t>
                </a:r>
                <a14:m>
                  <m:oMath xmlns:m="http://schemas.openxmlformats.org/officeDocument/2006/math">
                    <m:r>
                      <a:rPr lang="en-SG" b="0" i="1" smtClean="0">
                        <a:latin typeface="Cambria Math" panose="02040503050406030204" pitchFamily="18" charset="0"/>
                      </a:rPr>
                      <m:t>𝑛</m:t>
                    </m:r>
                  </m:oMath>
                </a14:m>
                <a:r>
                  <a:rPr lang="en-SG" dirty="0"/>
                  <a:t> is even;</a:t>
                </a:r>
              </a:p>
              <a:p>
                <a:pPr marL="0" indent="0">
                  <a:buNone/>
                </a:pPr>
                <a:r>
                  <a:rPr lang="en-SG" dirty="0"/>
                  <a:t>               q be the statement that </a:t>
                </a:r>
                <a14:m>
                  <m:oMath xmlns:m="http://schemas.openxmlformats.org/officeDocument/2006/math">
                    <m:r>
                      <a:rPr lang="en-SG" b="0" i="1" smtClean="0">
                        <a:latin typeface="Cambria Math" panose="02040503050406030204" pitchFamily="18" charset="0"/>
                      </a:rPr>
                      <m:t>𝑛</m:t>
                    </m:r>
                  </m:oMath>
                </a14:m>
                <a:r>
                  <a:rPr lang="en-SG" dirty="0"/>
                  <a:t> is odd;</a:t>
                </a:r>
              </a:p>
              <a:p>
                <a:pPr marL="0" indent="0">
                  <a:buNone/>
                </a:pPr>
                <a:r>
                  <a:rPr lang="en-SG" dirty="0"/>
                  <a:t>                r be the statement that either </a:t>
                </a:r>
                <a14:m>
                  <m:oMath xmlns:m="http://schemas.openxmlformats.org/officeDocument/2006/math">
                    <m:sSup>
                      <m:sSupPr>
                        <m:ctrlPr>
                          <a:rPr lang="en-SG" b="0"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oMath>
                </a14:m>
                <a:r>
                  <a:rPr lang="en-SG" dirty="0"/>
                  <a:t> is divisible by 4 or  </a:t>
                </a:r>
                <a14:m>
                  <m:oMath xmlns:m="http://schemas.openxmlformats.org/officeDocument/2006/math">
                    <m:sSup>
                      <m:sSupPr>
                        <m:ctrlPr>
                          <a:rPr lang="en-SG" b="0"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oMath>
                </a14:m>
                <a:r>
                  <a:rPr lang="en-SG" dirty="0"/>
                  <a:t> has        </a:t>
                </a:r>
              </a:p>
              <a:p>
                <a:pPr marL="0" indent="0">
                  <a:buNone/>
                </a:pPr>
                <a:r>
                  <a:rPr lang="en-SG" dirty="0"/>
                  <a:t>                   remainder 1 when divided by 4. </a:t>
                </a:r>
              </a:p>
              <a:p>
                <a:pPr marL="0" indent="0">
                  <a:buNone/>
                </a:pPr>
                <a:endParaRPr lang="en-SG" dirty="0"/>
              </a:p>
              <a:p>
                <a:pPr marL="0" indent="0">
                  <a:buNone/>
                </a:pPr>
                <a:r>
                  <a:rPr lang="en-SG" dirty="0"/>
                  <a:t>So the proof is of the form </a:t>
                </a:r>
                <a14:m>
                  <m:oMath xmlns:m="http://schemas.openxmlformats.org/officeDocument/2006/math">
                    <m:r>
                      <a:rPr lang="en-SG" b="0" i="0" smtClean="0">
                        <a:latin typeface="Cambria Math" panose="02040503050406030204" pitchFamily="18" charset="0"/>
                      </a:rPr>
                      <m:t>(</m:t>
                    </m:r>
                    <m:r>
                      <a:rPr lang="en-SG" b="0" i="1" smtClean="0">
                        <a:latin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𝑟</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𝑟</m:t>
                    </m:r>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𝑞</m:t>
                        </m:r>
                      </m:e>
                    </m:d>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𝑟</m:t>
                    </m:r>
                  </m:oMath>
                </a14:m>
                <a:r>
                  <a:rPr lang="en-SG" dirty="0"/>
                  <a:t>.</a:t>
                </a:r>
              </a:p>
              <a:p>
                <a:pPr marL="0" indent="0">
                  <a:buNone/>
                </a:pPr>
                <a:r>
                  <a:rPr lang="en-SG" dirty="0"/>
                  <a:t>This is an example of proof by cases. </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C3ADE16D-512D-419F-AAB3-1C95C2465BDB}"/>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SG">
                    <a:noFill/>
                  </a:rPr>
                  <a:t> </a:t>
                </a:r>
              </a:p>
            </p:txBody>
          </p:sp>
        </mc:Fallback>
      </mc:AlternateContent>
    </p:spTree>
    <p:extLst>
      <p:ext uri="{BB962C8B-B14F-4D97-AF65-F5344CB8AC3E}">
        <p14:creationId xmlns:p14="http://schemas.microsoft.com/office/powerpoint/2010/main" val="38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2CF3-61BC-4FC9-AB37-1DFDBF5FB708}"/>
              </a:ext>
            </a:extLst>
          </p:cNvPr>
          <p:cNvSpPr>
            <a:spLocks noGrp="1"/>
          </p:cNvSpPr>
          <p:nvPr>
            <p:ph type="title"/>
          </p:nvPr>
        </p:nvSpPr>
        <p:spPr/>
        <p:txBody>
          <a:bodyPr/>
          <a:lstStyle/>
          <a:p>
            <a:r>
              <a:rPr lang="en-SG" dirty="0"/>
              <a:t>Question 11: Putting it all together</a:t>
            </a:r>
          </a:p>
        </p:txBody>
      </p:sp>
      <p:sp>
        <p:nvSpPr>
          <p:cNvPr id="3" name="Content Placeholder 2">
            <a:extLst>
              <a:ext uri="{FF2B5EF4-FFF2-40B4-BE49-F238E27FC236}">
                <a16:creationId xmlns:a16="http://schemas.microsoft.com/office/drawing/2014/main" id="{24D855BB-EBE5-465E-9817-C29E350E0A37}"/>
              </a:ext>
            </a:extLst>
          </p:cNvPr>
          <p:cNvSpPr>
            <a:spLocks noGrp="1"/>
          </p:cNvSpPr>
          <p:nvPr>
            <p:ph idx="1"/>
          </p:nvPr>
        </p:nvSpPr>
        <p:spPr/>
        <p:txBody>
          <a:bodyPr/>
          <a:lstStyle/>
          <a:p>
            <a:pPr marL="0" indent="0">
              <a:buNone/>
            </a:pPr>
            <a:r>
              <a:rPr lang="en-SG" dirty="0" err="1"/>
              <a:t>i</a:t>
            </a:r>
            <a:r>
              <a:rPr lang="en-SG" dirty="0"/>
              <a:t>. Definition: A prime is an integer greater that 1 whose only factors are 1 and itself. </a:t>
            </a:r>
          </a:p>
          <a:p>
            <a:pPr marL="0" indent="0">
              <a:buNone/>
            </a:pPr>
            <a:endParaRPr lang="en-SG" dirty="0"/>
          </a:p>
          <a:p>
            <a:pPr marL="0" indent="0">
              <a:buNone/>
            </a:pPr>
            <a:r>
              <a:rPr lang="en-SG" dirty="0"/>
              <a:t>    Definition: Any integer greater than 1 that is not a prime is   </a:t>
            </a:r>
          </a:p>
          <a:p>
            <a:pPr marL="0" indent="0">
              <a:buNone/>
            </a:pPr>
            <a:r>
              <a:rPr lang="en-SG" dirty="0"/>
              <a:t>    composite. </a:t>
            </a:r>
          </a:p>
          <a:p>
            <a:pPr marL="0" indent="0">
              <a:buNone/>
            </a:pPr>
            <a:endParaRPr lang="en-SG" dirty="0"/>
          </a:p>
          <a:p>
            <a:pPr marL="0" indent="0">
              <a:buNone/>
            </a:pPr>
            <a:r>
              <a:rPr lang="en-SG" dirty="0"/>
              <a:t>    </a:t>
            </a:r>
          </a:p>
        </p:txBody>
      </p:sp>
    </p:spTree>
    <p:extLst>
      <p:ext uri="{BB962C8B-B14F-4D97-AF65-F5344CB8AC3E}">
        <p14:creationId xmlns:p14="http://schemas.microsoft.com/office/powerpoint/2010/main" val="3399000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A7BC-E107-47AD-A32C-9AB7369C75B0}"/>
              </a:ext>
            </a:extLst>
          </p:cNvPr>
          <p:cNvSpPr>
            <a:spLocks noGrp="1"/>
          </p:cNvSpPr>
          <p:nvPr>
            <p:ph type="title"/>
          </p:nvPr>
        </p:nvSpPr>
        <p:spPr/>
        <p:txBody>
          <a:bodyPr/>
          <a:lstStyle/>
          <a:p>
            <a:r>
              <a:rPr lang="en-SG" dirty="0"/>
              <a:t>Question 11: Putting it all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989F3B-FE4A-45E2-8FC9-ECEE4EBED348}"/>
                  </a:ext>
                </a:extLst>
              </p:cNvPr>
              <p:cNvSpPr>
                <a:spLocks noGrp="1"/>
              </p:cNvSpPr>
              <p:nvPr>
                <p:ph idx="1"/>
              </p:nvPr>
            </p:nvSpPr>
            <p:spPr/>
            <p:txBody>
              <a:bodyPr/>
              <a:lstStyle/>
              <a:p>
                <a:pPr marL="0" indent="0">
                  <a:buNone/>
                </a:pPr>
                <a:r>
                  <a:rPr lang="en-SG" dirty="0"/>
                  <a:t>Thm: Every integer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&gt;1</m:t>
                    </m:r>
                  </m:oMath>
                </a14:m>
                <a:r>
                  <a:rPr lang="en-SG" dirty="0"/>
                  <a:t> is either prime or a product of primes. </a:t>
                </a:r>
              </a:p>
              <a:p>
                <a:pPr marL="0" indent="0">
                  <a:buNone/>
                </a:pPr>
                <a:endParaRPr lang="en-SG" dirty="0"/>
              </a:p>
              <a:p>
                <a:pPr marL="0" indent="0">
                  <a:buNone/>
                </a:pPr>
                <a:r>
                  <a:rPr lang="en-SG" dirty="0" err="1"/>
                  <a:t>Pf</a:t>
                </a:r>
                <a:r>
                  <a:rPr lang="en-SG" dirty="0"/>
                  <a:t>: We prove by induction on </a:t>
                </a:r>
                <a14:m>
                  <m:oMath xmlns:m="http://schemas.openxmlformats.org/officeDocument/2006/math">
                    <m:r>
                      <a:rPr lang="en-SG" b="0" i="1" smtClean="0">
                        <a:latin typeface="Cambria Math" panose="02040503050406030204" pitchFamily="18" charset="0"/>
                      </a:rPr>
                      <m:t>𝑛</m:t>
                    </m:r>
                  </m:oMath>
                </a14:m>
                <a:r>
                  <a:rPr lang="en-SG" dirty="0"/>
                  <a:t>.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=2</m:t>
                    </m:r>
                  </m:oMath>
                </a14:m>
                <a:r>
                  <a:rPr lang="en-SG" dirty="0"/>
                  <a:t> prime. Suppose that the induction proposition is true </a:t>
                </a:r>
                <a:r>
                  <a:rPr lang="en-SG" dirty="0">
                    <a:latin typeface="Cambria Math" panose="02040503050406030204" pitchFamily="18" charset="0"/>
                    <a:ea typeface="Cambria Math" panose="02040503050406030204" pitchFamily="18" charset="0"/>
                  </a:rPr>
                  <a:t>⍱ </a:t>
                </a:r>
                <a14:m>
                  <m:oMath xmlns:m="http://schemas.openxmlformats.org/officeDocument/2006/math">
                    <m:r>
                      <a:rPr lang="en-SG" b="0" i="1" smtClean="0">
                        <a:latin typeface="Cambria Math" panose="02040503050406030204" pitchFamily="18" charset="0"/>
                        <a:ea typeface="Cambria Math" panose="02040503050406030204" pitchFamily="18" charset="0"/>
                      </a:rPr>
                      <m:t>𝑛</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𝑘</m:t>
                    </m:r>
                  </m:oMath>
                </a14:m>
                <a:r>
                  <a:rPr lang="en-SG" dirty="0"/>
                  <a:t>. Let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oMath>
                </a14:m>
                <a:r>
                  <a:rPr lang="en-SG" dirty="0"/>
                  <a:t>. If </a:t>
                </a:r>
                <a14:m>
                  <m:oMath xmlns:m="http://schemas.openxmlformats.org/officeDocument/2006/math">
                    <m:r>
                      <a:rPr lang="en-SG" b="0" i="1" smtClean="0">
                        <a:latin typeface="Cambria Math" panose="02040503050406030204" pitchFamily="18" charset="0"/>
                      </a:rPr>
                      <m:t>𝑛</m:t>
                    </m:r>
                  </m:oMath>
                </a14:m>
                <a:r>
                  <a:rPr lang="en-SG" dirty="0"/>
                  <a:t> prime done. Otherwise it is composite. So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i="1" dirty="0" smtClean="0">
                        <a:latin typeface="Cambria Math" panose="02040503050406030204" pitchFamily="18" charset="0"/>
                      </a:rPr>
                      <m:t>𝑛</m:t>
                    </m:r>
                  </m:oMath>
                </a14:m>
                <a:r>
                  <a:rPr lang="en-SG" dirty="0"/>
                  <a:t> has a factor </a:t>
                </a:r>
                <a14:m>
                  <m:oMath xmlns:m="http://schemas.openxmlformats.org/officeDocument/2006/math">
                    <m:r>
                      <a:rPr lang="en-SG" b="0" i="1" smtClean="0">
                        <a:latin typeface="Cambria Math" panose="02040503050406030204" pitchFamily="18" charset="0"/>
                      </a:rPr>
                      <m:t>𝑏</m:t>
                    </m:r>
                  </m:oMath>
                </a14:m>
                <a:r>
                  <a:rPr lang="en-SG" dirty="0"/>
                  <a:t>. </a:t>
                </a:r>
                <a:r>
                  <a:rPr lang="en-SG" dirty="0" err="1"/>
                  <a:t>i.e</a:t>
                </a:r>
                <a:r>
                  <a:rPr lang="en-SG" dirty="0"/>
                  <a:t>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m:t>
                    </m:r>
                    <m:r>
                      <a:rPr lang="en-SG" b="0" i="1" smtClean="0">
                        <a:latin typeface="Cambria Math" panose="02040503050406030204" pitchFamily="18" charset="0"/>
                      </a:rPr>
                      <m:t>𝑏𝑚</m:t>
                    </m:r>
                  </m:oMath>
                </a14:m>
                <a:r>
                  <a:rPr lang="en-SG" dirty="0"/>
                  <a:t> for some </a:t>
                </a:r>
                <a14:m>
                  <m:oMath xmlns:m="http://schemas.openxmlformats.org/officeDocument/2006/math">
                    <m:r>
                      <a:rPr lang="en-SG" b="0" i="1" smtClean="0">
                        <a:latin typeface="Cambria Math" panose="02040503050406030204" pitchFamily="18" charset="0"/>
                      </a:rPr>
                      <m:t>𝑚</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ℕ</m:t>
                    </m:r>
                  </m:oMath>
                </a14:m>
                <a:r>
                  <a:rPr lang="en-SG" dirty="0"/>
                  <a:t>. Since </a:t>
                </a:r>
                <a14:m>
                  <m:oMath xmlns:m="http://schemas.openxmlformats.org/officeDocument/2006/math">
                    <m:r>
                      <m:rPr>
                        <m:sty m:val="p"/>
                      </m:rPr>
                      <a:rPr lang="en-SG" b="0" i="0" smtClean="0">
                        <a:latin typeface="Cambria Math" panose="02040503050406030204" pitchFamily="18" charset="0"/>
                      </a:rPr>
                      <m:t>b</m:t>
                    </m:r>
                    <m:r>
                      <a:rPr lang="en-SG" b="0" i="0" smtClean="0">
                        <a:latin typeface="Cambria Math" panose="02040503050406030204" pitchFamily="18" charset="0"/>
                      </a:rPr>
                      <m:t>,</m:t>
                    </m:r>
                    <m:r>
                      <a:rPr lang="en-SG" b="0" i="1" smtClean="0">
                        <a:latin typeface="Cambria Math" panose="02040503050406030204" pitchFamily="18" charset="0"/>
                      </a:rPr>
                      <m:t>𝑚</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𝑘</m:t>
                    </m:r>
                  </m:oMath>
                </a14:m>
                <a:r>
                  <a:rPr lang="en-SG" dirty="0"/>
                  <a:t>, by induction proposition, </a:t>
                </a:r>
                <a14:m>
                  <m:oMath xmlns:m="http://schemas.openxmlformats.org/officeDocument/2006/math">
                    <m:r>
                      <a:rPr lang="en-SG" b="0" i="1" smtClean="0">
                        <a:latin typeface="Cambria Math" panose="02040503050406030204" pitchFamily="18" charset="0"/>
                      </a:rPr>
                      <m:t>𝑚</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1</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𝑠</m:t>
                        </m:r>
                      </m:sub>
                    </m:sSub>
                  </m:oMath>
                </a14:m>
                <a:r>
                  <a:rPr lang="en-SG" dirty="0"/>
                  <a:t> and </a:t>
                </a:r>
                <a14:m>
                  <m:oMath xmlns:m="http://schemas.openxmlformats.org/officeDocument/2006/math">
                    <m:r>
                      <a:rPr lang="en-SG" b="0" i="1" smtClean="0">
                        <a:latin typeface="Cambria Math" panose="02040503050406030204" pitchFamily="18" charset="0"/>
                      </a:rPr>
                      <m:t>𝑏</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𝑞</m:t>
                        </m:r>
                      </m:e>
                      <m:sub>
                        <m:r>
                          <a:rPr lang="en-SG" b="0" i="1" smtClean="0">
                            <a:latin typeface="Cambria Math" panose="02040503050406030204" pitchFamily="18" charset="0"/>
                          </a:rPr>
                          <m:t>1</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𝑞</m:t>
                        </m:r>
                      </m:e>
                      <m:sub>
                        <m:r>
                          <a:rPr lang="en-SG" b="0" i="1" smtClean="0">
                            <a:latin typeface="Cambria Math" panose="02040503050406030204" pitchFamily="18" charset="0"/>
                          </a:rPr>
                          <m:t>𝑡</m:t>
                        </m:r>
                      </m:sub>
                    </m:sSub>
                  </m:oMath>
                </a14:m>
                <a:r>
                  <a:rPr lang="en-SG" dirty="0"/>
                  <a:t>  products of primes. Thus, </a:t>
                </a: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𝑞</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𝑞</m:t>
                        </m:r>
                      </m:e>
                      <m:sub>
                        <m:r>
                          <a:rPr lang="en-SG" b="0" i="1" smtClean="0">
                            <a:latin typeface="Cambria Math" panose="02040503050406030204" pitchFamily="18" charset="0"/>
                          </a:rPr>
                          <m:t>𝑡</m:t>
                        </m:r>
                      </m:sub>
                    </m:sSub>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b="0" i="1" smtClean="0">
                            <a:latin typeface="Cambria Math" panose="02040503050406030204" pitchFamily="18" charset="0"/>
                          </a:rPr>
                          <m:t>𝑠</m:t>
                        </m:r>
                      </m:sub>
                    </m:sSub>
                  </m:oMath>
                </a14:m>
                <a:r>
                  <a:rPr lang="en-SG" dirty="0"/>
                  <a:t> a product of primes. </a:t>
                </a:r>
              </a:p>
              <a:p>
                <a:pPr marL="0" indent="0">
                  <a:buNone/>
                </a:pPr>
                <a:r>
                  <a:rPr lang="en-SG" dirty="0"/>
                  <a:t>QED</a:t>
                </a:r>
              </a:p>
            </p:txBody>
          </p:sp>
        </mc:Choice>
        <mc:Fallback xmlns="">
          <p:sp>
            <p:nvSpPr>
              <p:cNvPr id="3" name="Content Placeholder 2">
                <a:extLst>
                  <a:ext uri="{FF2B5EF4-FFF2-40B4-BE49-F238E27FC236}">
                    <a16:creationId xmlns:a16="http://schemas.microsoft.com/office/drawing/2014/main" id="{48989F3B-FE4A-45E2-8FC9-ECEE4EBED348}"/>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SG">
                    <a:noFill/>
                  </a:rPr>
                  <a:t> </a:t>
                </a:r>
              </a:p>
            </p:txBody>
          </p:sp>
        </mc:Fallback>
      </mc:AlternateContent>
    </p:spTree>
    <p:extLst>
      <p:ext uri="{BB962C8B-B14F-4D97-AF65-F5344CB8AC3E}">
        <p14:creationId xmlns:p14="http://schemas.microsoft.com/office/powerpoint/2010/main" val="2762057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2437-0D4F-4ED2-B672-AE6FFF7460F7}"/>
              </a:ext>
            </a:extLst>
          </p:cNvPr>
          <p:cNvSpPr>
            <a:spLocks noGrp="1"/>
          </p:cNvSpPr>
          <p:nvPr>
            <p:ph type="title"/>
          </p:nvPr>
        </p:nvSpPr>
        <p:spPr>
          <a:xfrm>
            <a:off x="838200" y="402832"/>
            <a:ext cx="10515600" cy="1325563"/>
          </a:xfrm>
        </p:spPr>
        <p:txBody>
          <a:bodyPr/>
          <a:lstStyle/>
          <a:p>
            <a:r>
              <a:rPr lang="en-SG" dirty="0"/>
              <a:t>Question 11: Putting it all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D89473-5676-434A-89C0-87BAF55343E6}"/>
                  </a:ext>
                </a:extLst>
              </p:cNvPr>
              <p:cNvSpPr>
                <a:spLocks noGrp="1"/>
              </p:cNvSpPr>
              <p:nvPr>
                <p:ph idx="1"/>
              </p:nvPr>
            </p:nvSpPr>
            <p:spPr/>
            <p:txBody>
              <a:bodyPr/>
              <a:lstStyle/>
              <a:p>
                <a:pPr marL="0" indent="0">
                  <a:buNone/>
                </a:pPr>
                <a:r>
                  <a:rPr lang="en-SG" dirty="0"/>
                  <a:t>ii. </a:t>
                </a:r>
                <a:r>
                  <a:rPr lang="en-SG" dirty="0" err="1"/>
                  <a:t>Thm</a:t>
                </a:r>
                <a:r>
                  <a:rPr lang="en-SG" dirty="0"/>
                  <a:t>: There are infinitely many primes. </a:t>
                </a:r>
              </a:p>
              <a:p>
                <a:pPr marL="0" indent="0">
                  <a:buNone/>
                </a:pPr>
                <a:endParaRPr lang="en-SG" dirty="0"/>
              </a:p>
              <a:p>
                <a:pPr marL="0" indent="0">
                  <a:buNone/>
                </a:pPr>
                <a:r>
                  <a:rPr lang="en-SG" dirty="0"/>
                  <a:t>Pf. Suppose that there are finitely many primes, then we list them all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1</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𝑛</m:t>
                        </m:r>
                      </m:sub>
                    </m:sSub>
                    <m:r>
                      <a:rPr lang="en-SG" b="0" i="1" smtClean="0">
                        <a:latin typeface="Cambria Math" panose="02040503050406030204" pitchFamily="18" charset="0"/>
                      </a:rPr>
                      <m:t>.</m:t>
                    </m:r>
                  </m:oMath>
                </a14:m>
                <a:r>
                  <a:rPr lang="en-SG" dirty="0"/>
                  <a:t> Let </a:t>
                </a:r>
                <a14:m>
                  <m:oMath xmlns:m="http://schemas.openxmlformats.org/officeDocument/2006/math">
                    <m:r>
                      <a:rPr lang="en-SG" b="0" i="1" smtClean="0">
                        <a:latin typeface="Cambria Math" panose="02040503050406030204" pitchFamily="18" charset="0"/>
                      </a:rPr>
                      <m:t>𝑁</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1</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𝑛</m:t>
                        </m:r>
                      </m:sub>
                    </m:sSub>
                    <m:r>
                      <a:rPr lang="en-SG" b="0" i="1" smtClean="0">
                        <a:latin typeface="Cambria Math" panose="02040503050406030204" pitchFamily="18" charset="0"/>
                      </a:rPr>
                      <m:t>+1. </m:t>
                    </m:r>
                  </m:oMath>
                </a14:m>
                <a:r>
                  <a:rPr lang="en-SG" dirty="0"/>
                  <a:t>Since </a:t>
                </a:r>
                <a14:m>
                  <m:oMath xmlns:m="http://schemas.openxmlformats.org/officeDocument/2006/math">
                    <m:r>
                      <a:rPr lang="en-SG" b="0" i="1" smtClean="0">
                        <a:latin typeface="Cambria Math" panose="02040503050406030204" pitchFamily="18" charset="0"/>
                      </a:rPr>
                      <m:t>𝑁</m:t>
                    </m:r>
                    <m:r>
                      <a:rPr lang="en-SG" b="0" i="1" smtClean="0">
                        <a:latin typeface="Cambria Math" panose="02040503050406030204" pitchFamily="18" charset="0"/>
                        <a:ea typeface="Cambria Math" panose="02040503050406030204" pitchFamily="18" charset="0"/>
                      </a:rPr>
                      <m:t>&gt;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𝑖</m:t>
                        </m:r>
                      </m:sub>
                    </m:sSub>
                    <m:r>
                      <a:rPr lang="en-SG" b="0" i="1" smtClean="0">
                        <a:latin typeface="Cambria Math" panose="02040503050406030204" pitchFamily="18" charset="0"/>
                        <a:ea typeface="Cambria Math" panose="02040503050406030204" pitchFamily="18" charset="0"/>
                      </a:rPr>
                      <m:t> </m:t>
                    </m:r>
                  </m:oMath>
                </a14:m>
                <a:r>
                  <a:rPr lang="en-SG" dirty="0"/>
                  <a:t>⍱ </a:t>
                </a:r>
                <a14:m>
                  <m:oMath xmlns:m="http://schemas.openxmlformats.org/officeDocument/2006/math">
                    <m:r>
                      <a:rPr lang="en-SG" b="0" i="1" smtClean="0">
                        <a:latin typeface="Cambria Math" panose="02040503050406030204" pitchFamily="18" charset="0"/>
                      </a:rPr>
                      <m:t>𝑖</m:t>
                    </m:r>
                  </m:oMath>
                </a14:m>
                <a:r>
                  <a:rPr lang="en-SG" dirty="0"/>
                  <a:t>, then </a:t>
                </a:r>
                <a14:m>
                  <m:oMath xmlns:m="http://schemas.openxmlformats.org/officeDocument/2006/math">
                    <m:r>
                      <a:rPr lang="en-SG" b="0" i="1" smtClean="0">
                        <a:latin typeface="Cambria Math" panose="02040503050406030204" pitchFamily="18" charset="0"/>
                      </a:rPr>
                      <m:t>𝑁</m:t>
                    </m:r>
                  </m:oMath>
                </a14:m>
                <a:r>
                  <a:rPr lang="en-SG" dirty="0"/>
                  <a:t> must be composite. Thus </a:t>
                </a:r>
                <a14:m>
                  <m:oMath xmlns:m="http://schemas.openxmlformats.org/officeDocument/2006/math">
                    <m:r>
                      <a:rPr lang="en-SG" i="1" smtClean="0">
                        <a:latin typeface="Cambria Math" panose="02040503050406030204" pitchFamily="18" charset="0"/>
                        <a:ea typeface="Cambria Math" panose="02040503050406030204" pitchFamily="18" charset="0"/>
                      </a:rPr>
                      <m:t>∃</m:t>
                    </m:r>
                    <m:sSub>
                      <m:sSubPr>
                        <m:ctrlPr>
                          <a:rPr lang="en-SG"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𝑗</m:t>
                        </m:r>
                      </m:sub>
                    </m:sSub>
                  </m:oMath>
                </a14:m>
                <a:r>
                  <a:rPr lang="en-SG" dirty="0"/>
                  <a:t> that is a factor of </a:t>
                </a:r>
                <a14:m>
                  <m:oMath xmlns:m="http://schemas.openxmlformats.org/officeDocument/2006/math">
                    <m:r>
                      <a:rPr lang="en-SG" b="0" i="1" smtClean="0">
                        <a:latin typeface="Cambria Math" panose="02040503050406030204" pitchFamily="18" charset="0"/>
                      </a:rPr>
                      <m:t>𝑁</m:t>
                    </m:r>
                  </m:oMath>
                </a14:m>
                <a:r>
                  <a:rPr lang="en-SG" dirty="0"/>
                  <a:t>. Notice that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𝑗</m:t>
                        </m:r>
                      </m:sub>
                    </m:sSub>
                  </m:oMath>
                </a14:m>
                <a:r>
                  <a:rPr lang="en-SG" dirty="0"/>
                  <a:t> is a factor of both </a:t>
                </a:r>
                <a14:m>
                  <m:oMath xmlns:m="http://schemas.openxmlformats.org/officeDocument/2006/math">
                    <m:r>
                      <a:rPr lang="en-SG" b="0" i="1" smtClean="0">
                        <a:latin typeface="Cambria Math" panose="02040503050406030204" pitchFamily="18" charset="0"/>
                      </a:rPr>
                      <m:t>𝑁</m:t>
                    </m:r>
                  </m:oMath>
                </a14:m>
                <a:r>
                  <a:rPr lang="en-SG" dirty="0"/>
                  <a:t> and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i="1">
                            <a:latin typeface="Cambria Math" panose="02040503050406030204" pitchFamily="18" charset="0"/>
                          </a:rPr>
                          <m:t>𝑛</m:t>
                        </m:r>
                      </m:sub>
                    </m:sSub>
                  </m:oMath>
                </a14:m>
                <a:r>
                  <a:rPr lang="en-SG" dirty="0"/>
                  <a:t>. So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i="1">
                            <a:latin typeface="Cambria Math" panose="02040503050406030204" pitchFamily="18" charset="0"/>
                          </a:rPr>
                          <m:t>𝑗</m:t>
                        </m:r>
                      </m:sub>
                    </m:sSub>
                  </m:oMath>
                </a14:m>
                <a:r>
                  <a:rPr lang="en-SG" dirty="0"/>
                  <a:t> is a factor of </a:t>
                </a:r>
                <a14:m>
                  <m:oMath xmlns:m="http://schemas.openxmlformats.org/officeDocument/2006/math">
                    <m:r>
                      <a:rPr lang="en-SG" i="1">
                        <a:latin typeface="Cambria Math" panose="02040503050406030204" pitchFamily="18" charset="0"/>
                      </a:rPr>
                      <m:t>𝑁</m:t>
                    </m:r>
                    <m:r>
                      <a:rPr lang="en-SG" b="0" i="1" smtClean="0">
                        <a:latin typeface="Cambria Math" panose="02040503050406030204" pitchFamily="18" charset="0"/>
                      </a:rPr>
                      <m:t>−</m:t>
                    </m:r>
                  </m:oMath>
                </a14:m>
                <a:r>
                  <a:rPr lang="en-SG" dirty="0"/>
                  <a:t>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𝑝</m:t>
                        </m:r>
                      </m:e>
                      <m:sub>
                        <m:r>
                          <a:rPr lang="en-SG" i="1">
                            <a:latin typeface="Cambria Math" panose="02040503050406030204" pitchFamily="18" charset="0"/>
                          </a:rPr>
                          <m:t>𝑛</m:t>
                        </m:r>
                      </m:sub>
                    </m:sSub>
                    <m:r>
                      <a:rPr lang="en-SG" b="0" i="1" smtClean="0">
                        <a:latin typeface="Cambria Math" panose="02040503050406030204" pitchFamily="18" charset="0"/>
                      </a:rPr>
                      <m:t>=1</m:t>
                    </m:r>
                    <m:r>
                      <a:rPr lang="en-SG" b="0" i="0" smtClean="0">
                        <a:latin typeface="Cambria Math" panose="02040503050406030204" pitchFamily="18" charset="0"/>
                      </a:rPr>
                      <m:t> </m:t>
                    </m:r>
                  </m:oMath>
                </a14:m>
                <a:r>
                  <a:rPr lang="en-SG" dirty="0"/>
                  <a:t>, but this is impossible. Hence we must have infinitely many primes. </a:t>
                </a:r>
              </a:p>
              <a:p>
                <a:pPr marL="0" indent="0">
                  <a:buNone/>
                </a:pPr>
                <a:r>
                  <a:rPr lang="en-SG" dirty="0"/>
                  <a:t>QED</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6FD89473-5676-434A-89C0-87BAF55343E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2342108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C986-D746-4163-A80B-7119AD21E864}"/>
              </a:ext>
            </a:extLst>
          </p:cNvPr>
          <p:cNvSpPr>
            <a:spLocks noGrp="1"/>
          </p:cNvSpPr>
          <p:nvPr>
            <p:ph type="title"/>
          </p:nvPr>
        </p:nvSpPr>
        <p:spPr/>
        <p:txBody>
          <a:bodyPr/>
          <a:lstStyle/>
          <a:p>
            <a:r>
              <a:rPr lang="en-SG" dirty="0"/>
              <a:t>Question 11: Putting it all together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CC99D-2F7D-4401-97EC-CF0FBC227112}"/>
                  </a:ext>
                </a:extLst>
              </p:cNvPr>
              <p:cNvSpPr>
                <a:spLocks noGrp="1"/>
              </p:cNvSpPr>
              <p:nvPr>
                <p:ph idx="1"/>
              </p:nvPr>
            </p:nvSpPr>
            <p:spPr/>
            <p:txBody>
              <a:bodyPr/>
              <a:lstStyle/>
              <a:p>
                <a:pPr marL="0" indent="0">
                  <a:buNone/>
                </a:pPr>
                <a:r>
                  <a:rPr lang="en-SG" dirty="0"/>
                  <a:t>Ans: Let p be the statement that there are infinitely many primes;</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𝑝</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𝑐</m:t>
                      </m:r>
                    </m:oMath>
                  </m:oMathPara>
                </a14:m>
                <a:endParaRPr lang="en-SG" dirty="0"/>
              </a:p>
            </p:txBody>
          </p:sp>
        </mc:Choice>
        <mc:Fallback xmlns="">
          <p:sp>
            <p:nvSpPr>
              <p:cNvPr id="3" name="Content Placeholder 2">
                <a:extLst>
                  <a:ext uri="{FF2B5EF4-FFF2-40B4-BE49-F238E27FC236}">
                    <a16:creationId xmlns:a16="http://schemas.microsoft.com/office/drawing/2014/main" id="{93BCC99D-2F7D-4401-97EC-CF0FBC22711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2615882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4E13-3431-4C33-86C9-174EBCA30C88}"/>
              </a:ext>
            </a:extLst>
          </p:cNvPr>
          <p:cNvSpPr>
            <a:spLocks noGrp="1"/>
          </p:cNvSpPr>
          <p:nvPr>
            <p:ph type="title"/>
          </p:nvPr>
        </p:nvSpPr>
        <p:spPr>
          <a:xfrm>
            <a:off x="838200" y="365125"/>
            <a:ext cx="10515600" cy="1325563"/>
          </a:xfrm>
        </p:spPr>
        <p:txBody>
          <a:bodyPr/>
          <a:lstStyle/>
          <a:p>
            <a:r>
              <a:rPr lang="en-SG" dirty="0"/>
              <a:t>Questions</a:t>
            </a:r>
          </a:p>
        </p:txBody>
      </p:sp>
    </p:spTree>
    <p:extLst>
      <p:ext uri="{BB962C8B-B14F-4D97-AF65-F5344CB8AC3E}">
        <p14:creationId xmlns:p14="http://schemas.microsoft.com/office/powerpoint/2010/main" val="64759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992B-5B0A-43FC-991D-592A2100C95A}"/>
              </a:ext>
            </a:extLst>
          </p:cNvPr>
          <p:cNvSpPr>
            <a:spLocks noGrp="1"/>
          </p:cNvSpPr>
          <p:nvPr>
            <p:ph type="title"/>
          </p:nvPr>
        </p:nvSpPr>
        <p:spPr/>
        <p:txBody>
          <a:bodyPr/>
          <a:lstStyle/>
          <a:p>
            <a:r>
              <a:rPr lang="en-SG" dirty="0"/>
              <a:t>How to study mathematics at University</a:t>
            </a:r>
          </a:p>
        </p:txBody>
      </p:sp>
      <p:sp>
        <p:nvSpPr>
          <p:cNvPr id="3" name="Content Placeholder 2">
            <a:extLst>
              <a:ext uri="{FF2B5EF4-FFF2-40B4-BE49-F238E27FC236}">
                <a16:creationId xmlns:a16="http://schemas.microsoft.com/office/drawing/2014/main" id="{1A177E28-AAA3-4D15-B8B1-E11ACE152A81}"/>
              </a:ext>
            </a:extLst>
          </p:cNvPr>
          <p:cNvSpPr>
            <a:spLocks noGrp="1"/>
          </p:cNvSpPr>
          <p:nvPr>
            <p:ph idx="1"/>
          </p:nvPr>
        </p:nvSpPr>
        <p:spPr/>
        <p:txBody>
          <a:bodyPr>
            <a:normAutofit/>
          </a:bodyPr>
          <a:lstStyle/>
          <a:p>
            <a:r>
              <a:rPr lang="en-SG" dirty="0"/>
              <a:t>Its all about quality not quantity. </a:t>
            </a:r>
          </a:p>
          <a:p>
            <a:r>
              <a:rPr lang="en-SG" dirty="0"/>
              <a:t>There are fewer contact hours and fewer homework problems at university.</a:t>
            </a:r>
          </a:p>
          <a:p>
            <a:r>
              <a:rPr lang="en-SG" dirty="0"/>
              <a:t>Organize and file your course material. When taking notes, number your sheets. File your work  after lectures. </a:t>
            </a:r>
          </a:p>
          <a:p>
            <a:r>
              <a:rPr lang="en-SG" dirty="0"/>
              <a:t>Revise your lecture notes regularly. Be detailed and go through every definition, proof and example thoroughly. </a:t>
            </a:r>
          </a:p>
        </p:txBody>
      </p:sp>
    </p:spTree>
    <p:extLst>
      <p:ext uri="{BB962C8B-B14F-4D97-AF65-F5344CB8AC3E}">
        <p14:creationId xmlns:p14="http://schemas.microsoft.com/office/powerpoint/2010/main" val="175284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2E88-103C-49A2-97D3-35CF3003478E}"/>
              </a:ext>
            </a:extLst>
          </p:cNvPr>
          <p:cNvSpPr>
            <a:spLocks noGrp="1"/>
          </p:cNvSpPr>
          <p:nvPr>
            <p:ph type="title"/>
          </p:nvPr>
        </p:nvSpPr>
        <p:spPr/>
        <p:txBody>
          <a:bodyPr/>
          <a:lstStyle/>
          <a:p>
            <a:r>
              <a:rPr lang="en-SG" dirty="0"/>
              <a:t>How to study mathematics at University</a:t>
            </a:r>
          </a:p>
        </p:txBody>
      </p:sp>
      <p:sp>
        <p:nvSpPr>
          <p:cNvPr id="3" name="Content Placeholder 2">
            <a:extLst>
              <a:ext uri="{FF2B5EF4-FFF2-40B4-BE49-F238E27FC236}">
                <a16:creationId xmlns:a16="http://schemas.microsoft.com/office/drawing/2014/main" id="{4A0B1F49-7642-4789-83DA-CC7967711DBB}"/>
              </a:ext>
            </a:extLst>
          </p:cNvPr>
          <p:cNvSpPr>
            <a:spLocks noGrp="1"/>
          </p:cNvSpPr>
          <p:nvPr>
            <p:ph idx="1"/>
          </p:nvPr>
        </p:nvSpPr>
        <p:spPr/>
        <p:txBody>
          <a:bodyPr/>
          <a:lstStyle/>
          <a:p>
            <a:r>
              <a:rPr lang="en-SG" dirty="0"/>
              <a:t>Revise problem sheets after every tutorial and periodically till your exam. Remember results in lectures and sheets can be quoted in exams. </a:t>
            </a:r>
          </a:p>
          <a:p>
            <a:r>
              <a:rPr lang="en-SG" dirty="0"/>
              <a:t> When revising, ask yourself what the point of the question is and how you’d solve a similar problem. </a:t>
            </a:r>
          </a:p>
          <a:p>
            <a:r>
              <a:rPr lang="en-SG" dirty="0"/>
              <a:t>Keep yourself regular: wake up and sleep on time. Eat healthy and exercise.</a:t>
            </a:r>
          </a:p>
          <a:p>
            <a:r>
              <a:rPr lang="en-SG" dirty="0"/>
              <a:t>Don’t be ridiculous. You know who you are. </a:t>
            </a:r>
          </a:p>
          <a:p>
            <a:endParaRPr lang="en-SG" dirty="0"/>
          </a:p>
        </p:txBody>
      </p:sp>
    </p:spTree>
    <p:extLst>
      <p:ext uri="{BB962C8B-B14F-4D97-AF65-F5344CB8AC3E}">
        <p14:creationId xmlns:p14="http://schemas.microsoft.com/office/powerpoint/2010/main" val="11097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8715-4953-49CE-88FF-2685EE02DFA6}"/>
              </a:ext>
            </a:extLst>
          </p:cNvPr>
          <p:cNvSpPr>
            <a:spLocks noGrp="1"/>
          </p:cNvSpPr>
          <p:nvPr>
            <p:ph type="title"/>
          </p:nvPr>
        </p:nvSpPr>
        <p:spPr/>
        <p:txBody>
          <a:bodyPr/>
          <a:lstStyle/>
          <a:p>
            <a:r>
              <a:rPr lang="en-SG" dirty="0"/>
              <a:t>Getting to know me. Who am I really?</a:t>
            </a:r>
          </a:p>
        </p:txBody>
      </p:sp>
      <p:sp>
        <p:nvSpPr>
          <p:cNvPr id="3" name="Content Placeholder 2">
            <a:extLst>
              <a:ext uri="{FF2B5EF4-FFF2-40B4-BE49-F238E27FC236}">
                <a16:creationId xmlns:a16="http://schemas.microsoft.com/office/drawing/2014/main" id="{BCB04949-EB64-403C-AA63-E88F48585968}"/>
              </a:ext>
            </a:extLst>
          </p:cNvPr>
          <p:cNvSpPr>
            <a:spLocks noGrp="1"/>
          </p:cNvSpPr>
          <p:nvPr>
            <p:ph idx="1"/>
          </p:nvPr>
        </p:nvSpPr>
        <p:spPr/>
        <p:txBody>
          <a:bodyPr/>
          <a:lstStyle/>
          <a:p>
            <a:r>
              <a:rPr lang="en-SG" dirty="0"/>
              <a:t>I am a pure mathematician. </a:t>
            </a:r>
          </a:p>
          <a:p>
            <a:r>
              <a:rPr lang="en-SG" dirty="0"/>
              <a:t>My area of specialization is in partial differential equations.</a:t>
            </a:r>
          </a:p>
          <a:p>
            <a:r>
              <a:rPr lang="en-SG" dirty="0"/>
              <a:t>My research has been on nonlinear waves. </a:t>
            </a:r>
          </a:p>
          <a:p>
            <a:r>
              <a:rPr lang="en-SG" dirty="0"/>
              <a:t>In between my undergraduate and graduate degrees I spent a year working in computer science. I hated it. </a:t>
            </a:r>
          </a:p>
          <a:p>
            <a:r>
              <a:rPr lang="en-SG" dirty="0"/>
              <a:t>In my free time I play a lot of music.</a:t>
            </a:r>
          </a:p>
          <a:p>
            <a:r>
              <a:rPr lang="en-SG" dirty="0"/>
              <a:t>My dream is to participate in the Olympic race walking competition. </a:t>
            </a:r>
          </a:p>
        </p:txBody>
      </p:sp>
    </p:spTree>
    <p:extLst>
      <p:ext uri="{BB962C8B-B14F-4D97-AF65-F5344CB8AC3E}">
        <p14:creationId xmlns:p14="http://schemas.microsoft.com/office/powerpoint/2010/main" val="338361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E8D1-18B9-4736-9922-6D33D53C1F3E}"/>
              </a:ext>
            </a:extLst>
          </p:cNvPr>
          <p:cNvSpPr>
            <a:spLocks noGrp="1"/>
          </p:cNvSpPr>
          <p:nvPr>
            <p:ph type="title"/>
          </p:nvPr>
        </p:nvSpPr>
        <p:spPr/>
        <p:txBody>
          <a:bodyPr/>
          <a:lstStyle/>
          <a:p>
            <a:r>
              <a:rPr lang="en-SG" dirty="0"/>
              <a:t>Question 1: A review of lectures </a:t>
            </a:r>
          </a:p>
        </p:txBody>
      </p:sp>
      <p:sp>
        <p:nvSpPr>
          <p:cNvPr id="3" name="Content Placeholder 2">
            <a:extLst>
              <a:ext uri="{FF2B5EF4-FFF2-40B4-BE49-F238E27FC236}">
                <a16:creationId xmlns:a16="http://schemas.microsoft.com/office/drawing/2014/main" id="{22E07C3E-316D-45B6-B84C-CEA4F623C57D}"/>
              </a:ext>
            </a:extLst>
          </p:cNvPr>
          <p:cNvSpPr>
            <a:spLocks noGrp="1"/>
          </p:cNvSpPr>
          <p:nvPr>
            <p:ph idx="1"/>
          </p:nvPr>
        </p:nvSpPr>
        <p:spPr/>
        <p:txBody>
          <a:bodyPr/>
          <a:lstStyle/>
          <a:p>
            <a:r>
              <a:rPr lang="en-SG" dirty="0" err="1"/>
              <a:t>i</a:t>
            </a:r>
            <a:r>
              <a:rPr lang="en-SG" dirty="0"/>
              <a:t>. What is a statement or proposition? </a:t>
            </a:r>
          </a:p>
          <a:p>
            <a:r>
              <a:rPr lang="en-SG" dirty="0"/>
              <a:t>ii. Fill in the truth tables for a conjunction, disjunction and negation. </a:t>
            </a:r>
          </a:p>
        </p:txBody>
      </p:sp>
    </p:spTree>
    <p:extLst>
      <p:ext uri="{BB962C8B-B14F-4D97-AF65-F5344CB8AC3E}">
        <p14:creationId xmlns:p14="http://schemas.microsoft.com/office/powerpoint/2010/main" val="347589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4283</Words>
  <Application>Microsoft Office PowerPoint</Application>
  <PresentationFormat>Widescreen</PresentationFormat>
  <Paragraphs>612</Paragraphs>
  <Slides>59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body</vt:lpstr>
      <vt:lpstr>Cambria Math</vt:lpstr>
      <vt:lpstr>Office Theme</vt:lpstr>
      <vt:lpstr>CS1231</vt:lpstr>
      <vt:lpstr>Things to do</vt:lpstr>
      <vt:lpstr>What is a tutorial?</vt:lpstr>
      <vt:lpstr>How I am going to conduct a tutorial</vt:lpstr>
      <vt:lpstr>How I am going to conduct a tutorial</vt:lpstr>
      <vt:lpstr>How to study mathematics at University</vt:lpstr>
      <vt:lpstr>How to study mathematics at University</vt:lpstr>
      <vt:lpstr>Getting to know me. Who am I really?</vt:lpstr>
      <vt:lpstr>Question 1: A review of lectures </vt:lpstr>
      <vt:lpstr>Question 1: A review of lectures</vt:lpstr>
      <vt:lpstr>Question 1: A review of lectures </vt:lpstr>
      <vt:lpstr>Sheet 1: Question 1</vt:lpstr>
      <vt:lpstr>Question 2: An easy question </vt:lpstr>
      <vt:lpstr>Question 2: An easy question</vt:lpstr>
      <vt:lpstr>Question 2: An easy question</vt:lpstr>
      <vt:lpstr>Sheet 1: Question 2</vt:lpstr>
      <vt:lpstr>Sheet 1: Question 2</vt:lpstr>
      <vt:lpstr>Sheet 1: Question 2</vt:lpstr>
      <vt:lpstr>Sheet 1: Question 2</vt:lpstr>
      <vt:lpstr>Sheet 1: Question 2</vt:lpstr>
      <vt:lpstr>Sheet 1: Question 2</vt:lpstr>
      <vt:lpstr>Sheet 1: Question 2</vt:lpstr>
      <vt:lpstr>Sheet 1: Q2</vt:lpstr>
      <vt:lpstr>Question 3: A bit more thought </vt:lpstr>
      <vt:lpstr>Sheet 1: Question 3</vt:lpstr>
      <vt:lpstr>Sheet 1: Q3</vt:lpstr>
      <vt:lpstr>Sheet 1: Question 3</vt:lpstr>
      <vt:lpstr>Sheet 1: Question 3</vt:lpstr>
      <vt:lpstr>Sheet 1: Question 4</vt:lpstr>
      <vt:lpstr>Sheet 1: Question 4</vt:lpstr>
      <vt:lpstr>Sheet 1: Question 4</vt:lpstr>
      <vt:lpstr>Sheet 1: Question 4</vt:lpstr>
      <vt:lpstr>Sheet 1: Question 4 (Participation)</vt:lpstr>
      <vt:lpstr>Sheet 1: Question 5</vt:lpstr>
      <vt:lpstr>Sheet 1: Question 5</vt:lpstr>
      <vt:lpstr>Sheet 1: Question 5</vt:lpstr>
      <vt:lpstr>Question 5: A harder question </vt:lpstr>
      <vt:lpstr>Question 5</vt:lpstr>
      <vt:lpstr>Sheet 1: Question 5</vt:lpstr>
      <vt:lpstr>Question 5</vt:lpstr>
      <vt:lpstr>Sheet 1: Question 5</vt:lpstr>
      <vt:lpstr>Sheet 1: Question 5</vt:lpstr>
      <vt:lpstr>Sheet 1: Question 5</vt:lpstr>
      <vt:lpstr>Sheet 1: Question 5</vt:lpstr>
      <vt:lpstr>Sheet 1: Question 6</vt:lpstr>
      <vt:lpstr>Sheet 1: Question 6</vt:lpstr>
      <vt:lpstr>Sheet 1: Question 6</vt:lpstr>
      <vt:lpstr>Sheet 1: Question 7</vt:lpstr>
      <vt:lpstr>Sheet 1: Question 8</vt:lpstr>
      <vt:lpstr>Question 9: A new problem </vt:lpstr>
      <vt:lpstr>Question 10: Food for thought (2 mins)</vt:lpstr>
      <vt:lpstr>Question 11: Putting it all together  </vt:lpstr>
      <vt:lpstr>Question 11: Putting it all together </vt:lpstr>
      <vt:lpstr>Question 11: Putting it all together</vt:lpstr>
      <vt:lpstr>Question 11: Putting it all together</vt:lpstr>
      <vt:lpstr>Question 11: Putting it all together</vt:lpstr>
      <vt:lpstr>Question 11: Putting it all together</vt:lpstr>
      <vt:lpstr>Question 11: Putting it all together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CS1231</dc:title>
  <dc:creator>Dev Anand</dc:creator>
  <cp:lastModifiedBy>Dev Anand</cp:lastModifiedBy>
  <cp:revision>42</cp:revision>
  <dcterms:created xsi:type="dcterms:W3CDTF">2021-08-16T00:39:13Z</dcterms:created>
  <dcterms:modified xsi:type="dcterms:W3CDTF">2021-08-27T16:34:00Z</dcterms:modified>
</cp:coreProperties>
</file>