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7" r:id="rId4"/>
    <p:sldId id="288" r:id="rId5"/>
    <p:sldId id="290" r:id="rId6"/>
    <p:sldId id="258" r:id="rId7"/>
    <p:sldId id="259" r:id="rId8"/>
    <p:sldId id="291" r:id="rId9"/>
    <p:sldId id="292" r:id="rId10"/>
    <p:sldId id="294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7" r:id="rId25"/>
    <p:sldId id="273" r:id="rId26"/>
    <p:sldId id="274" r:id="rId27"/>
    <p:sldId id="275" r:id="rId28"/>
    <p:sldId id="293" r:id="rId29"/>
    <p:sldId id="276" r:id="rId30"/>
    <p:sldId id="278" r:id="rId31"/>
    <p:sldId id="303" r:id="rId32"/>
    <p:sldId id="304" r:id="rId33"/>
    <p:sldId id="312" r:id="rId34"/>
    <p:sldId id="279" r:id="rId35"/>
    <p:sldId id="280" r:id="rId36"/>
    <p:sldId id="281" r:id="rId37"/>
    <p:sldId id="310" r:id="rId38"/>
    <p:sldId id="282" r:id="rId39"/>
    <p:sldId id="283" r:id="rId40"/>
    <p:sldId id="284" r:id="rId41"/>
    <p:sldId id="285" r:id="rId42"/>
    <p:sldId id="286" r:id="rId43"/>
    <p:sldId id="287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5" r:id="rId53"/>
    <p:sldId id="306" r:id="rId54"/>
    <p:sldId id="307" r:id="rId55"/>
    <p:sldId id="308" r:id="rId56"/>
    <p:sldId id="309" r:id="rId57"/>
    <p:sldId id="31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1DAE-6ADC-45EF-A3AD-60BB2802D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E59BA-A11A-45AD-9F22-E9E09EE91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4343E-9A3B-48FA-B3AE-2A983C7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9051-7A98-4669-8DDA-56AE6C68E44C}" type="datetimeFigureOut">
              <a:rPr lang="en-SG" smtClean="0"/>
              <a:t>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E3040-C4B1-44D9-B032-6285A9D0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11A29-BF79-4784-85B2-6E7AD26C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6A956-7E84-424E-B635-53C821D1CC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001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0C60-5C53-4BE5-A65B-D6736BB7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ED7BD-9DCE-4E4C-82FF-E528F8F61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095F6-4A55-49AF-BFEC-8E11EE72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9051-7A98-4669-8DDA-56AE6C68E44C}" type="datetimeFigureOut">
              <a:rPr lang="en-SG" smtClean="0"/>
              <a:t>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435F-19ED-45C1-A1EE-672CBB1B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9B31-7530-4362-A76A-4F480237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6A956-7E84-424E-B635-53C821D1CC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316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5924B-04F8-46D3-8DA1-B55569EC1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D157B-72BC-4DB5-B0DF-629AA611C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B6DF9-439F-4850-BBE6-A1C10BC5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9051-7A98-4669-8DDA-56AE6C68E44C}" type="datetimeFigureOut">
              <a:rPr lang="en-SG" smtClean="0"/>
              <a:t>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153C4-CFFE-42EB-B0B0-5ED91E29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47FAA-9CA3-40FF-A791-83D168F5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6A956-7E84-424E-B635-53C821D1CC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7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64BA-2449-4AF6-95FE-E5104279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107D5-3305-4C1A-92D2-6E9E7C924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951B-EFAC-4034-92A5-32D46546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9051-7A98-4669-8DDA-56AE6C68E44C}" type="datetimeFigureOut">
              <a:rPr lang="en-SG" smtClean="0"/>
              <a:t>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DF99E-4DFD-4B3E-AA95-6CD6F03D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A835C-57F3-494A-BC56-1B6235BD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6A956-7E84-424E-B635-53C821D1CC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B48C-F4B6-4B80-868D-812D401D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7C326-5C42-40A1-BA15-0477866AD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48910-D80D-4763-964F-7653160B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9051-7A98-4669-8DDA-56AE6C68E44C}" type="datetimeFigureOut">
              <a:rPr lang="en-SG" smtClean="0"/>
              <a:t>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BD733-8EAB-433D-B333-25399A52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0DDC-0687-4BCD-8917-FE1AECD2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6A956-7E84-424E-B635-53C821D1CC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052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B16A-872D-49F3-94EB-2FF30F4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3395C-AB79-4DC2-8548-5E3361BAD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AE719-1687-40CE-A8FA-7D11A7802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A3C74-622E-433D-AE58-1F51DFDD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9051-7A98-4669-8DDA-56AE6C68E44C}" type="datetimeFigureOut">
              <a:rPr lang="en-SG" smtClean="0"/>
              <a:t>2/9/2021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E5BDA-E426-4757-9F6A-0FCF856C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B438D-22FC-444E-9713-797DD721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6A956-7E84-424E-B635-53C821D1CC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645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9D84-EEB6-4EE1-947B-BC561B5F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DF7DA-3745-4ECD-9881-B9C0556ED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682CC-4214-4945-A8C3-210ED79BC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4727D-9E38-4718-A9AE-30613B860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6E11F-0DC2-4B90-AEBC-74B630877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0CB64-D92D-423B-B62B-6DB3F5CE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9051-7A98-4669-8DDA-56AE6C68E44C}" type="datetimeFigureOut">
              <a:rPr lang="en-SG" smtClean="0"/>
              <a:t>2/9/2021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439A1-B296-4F69-B353-837B326C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DD79F-CCCE-4891-9564-B1538193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6A956-7E84-424E-B635-53C821D1CC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184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0E30-73A2-45FA-922C-1B814B5F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2B9DE-FEE7-4E43-B2DC-2FB24884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9051-7A98-4669-8DDA-56AE6C68E44C}" type="datetimeFigureOut">
              <a:rPr lang="en-SG" smtClean="0"/>
              <a:t>2/9/2021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4B9D0-A04A-4DC9-89E3-100C7774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FC7D3-F6DA-45C5-B719-5AD04CA8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6A956-7E84-424E-B635-53C821D1CC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93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42275-8361-4DD5-8ED7-56D5CAF1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9051-7A98-4669-8DDA-56AE6C68E44C}" type="datetimeFigureOut">
              <a:rPr lang="en-SG" smtClean="0"/>
              <a:t>2/9/2021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ACD76-F6E2-4528-803B-67EB254D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F724E-0AA3-4346-9721-EB428D22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6A956-7E84-424E-B635-53C821D1CC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936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0150-F687-4D5F-AE28-3DCA4660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5B9E-9B9C-4986-B004-0073CFBAE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3A838-CCE9-4ED3-AB24-25AAB31DD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99E53-71B1-4DC3-84B5-0E77B8CF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9051-7A98-4669-8DDA-56AE6C68E44C}" type="datetimeFigureOut">
              <a:rPr lang="en-SG" smtClean="0"/>
              <a:t>2/9/2021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656D2-01F3-4F2E-AF31-670031F2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51971-F497-4E42-972C-DC8D1DC1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6A956-7E84-424E-B635-53C821D1CC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83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C336-1525-4F5B-9DEB-BDE2AEFA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97D88-B26C-460F-AE2C-E2857BC41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31905-1F8F-4B66-9B2B-E4DAA757A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A8BB5-4234-4F34-899F-7C489BDC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9051-7A98-4669-8DDA-56AE6C68E44C}" type="datetimeFigureOut">
              <a:rPr lang="en-SG" smtClean="0"/>
              <a:t>2/9/2021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ADCDC-56B6-4CCC-8CD5-976DE783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22B93-BC2B-4AD4-B668-5E218504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6A956-7E84-424E-B635-53C821D1CC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590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7ACCB-A76B-4AA1-BF57-322B38EF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441E8-C603-4B80-8771-8DE08987F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2BE85-6813-462E-A80E-496DC7F2D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E9051-7A98-4669-8DDA-56AE6C68E44C}" type="datetimeFigureOut">
              <a:rPr lang="en-SG" smtClean="0"/>
              <a:t>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F4E20-BD3A-4745-A2BF-D725D251B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2B10F-22B7-4415-8FED-3F30F59F0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6A956-7E84-424E-B635-53C821D1CC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855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2399-EE4B-4A82-BA0E-9CCA379BA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CS1231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4D552-A5A2-4957-BD12-2DB65D33F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Tutorial 2</a:t>
            </a:r>
          </a:p>
        </p:txBody>
      </p:sp>
    </p:spTree>
    <p:extLst>
      <p:ext uri="{BB962C8B-B14F-4D97-AF65-F5344CB8AC3E}">
        <p14:creationId xmlns:p14="http://schemas.microsoft.com/office/powerpoint/2010/main" val="184595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A825-280C-46BC-8136-A1B5B11D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F03E-1DC1-41C3-B07F-EB00F0722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This question is prompting you to think about how the universal and existential quantifiers interact with conjunctions, disjunctions and negations. </a:t>
            </a:r>
          </a:p>
        </p:txBody>
      </p:sp>
    </p:spTree>
    <p:extLst>
      <p:ext uri="{BB962C8B-B14F-4D97-AF65-F5344CB8AC3E}">
        <p14:creationId xmlns:p14="http://schemas.microsoft.com/office/powerpoint/2010/main" val="191597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C3C7-1887-4268-A166-C2BD15F8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1 (Participation)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6EB3-D9E6-472F-BED9-E478E1DB8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Let P and Q be predicates. Prove that 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. (∀x ∈ D P(x)) ∧ (∀x ∈ D Q(x)) is true if and only if ∀x ∈ D (P(x) ∧ Q(x)) is true.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215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BEF4-3569-4858-99B3-B5382152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1 (Participation)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1E9B-38BA-48B7-8784-A96416500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 P and Q be predicates. Prove that (∀x ∈ D P(x)) ∧ (∀x ∈ D Q(x)) is true if and only if ∀x ∈ D (P(x) ∧ Q(x)) is true. </a:t>
            </a:r>
            <a:endParaRPr lang="en-S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Ans: (⇒) Suppose (∀x ∈ D P(x)) ∧ (∀x ∈ D Q(x)) is true. Consider any a ∈ D. P(a) is true; similarly, Q(a) is true. Therefore P(a) ∧ Q(a) is true for any a ∈ D, i.e. ∀x ∈ D (P(x) ∧ Q(x)) is true.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(⇐) Suppose ∀x ∈ D (P(x)∧Q(x)) is true. Consider any a ∈ D. Then P(a)∧Q(a) is true, so P(a) is true and Q(a) is true. Since P(a) is true for any a ∈ D, we have ∀x ∈ D P(x) is true; similarly, ∀x ∈ D Q(x) is true. Therefore, (∀x ∈ D P(x))∧(∀x ∈ D Q(x)) is true.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63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54FA-790F-4A11-9F21-21B8DD45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1 (Participation)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05A3-4176-431D-AAAE-0B9803605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1.ii </a:t>
            </a:r>
            <a:r>
              <a:rPr lang="en-US" dirty="0"/>
              <a:t>Let P and Q be predicates. Prove that  (∃x ∈ D P(x)) ∧ (∃x ∈ D Q(x)) and ∃x ∈ D (P(x) ∧ Q(x)) are not equivalent.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1155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439A-5456-45BC-BB96-EDFED9FD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1 (Participation)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7E448-027D-4C3B-9AB2-8A2C9BB36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 P and Q be predicates. Prove that  (∃x ∈ D P(x)) ∧ (∃x ∈ D Q(x)) and ∃x ∈ D (P(x) ∧ Q(x)) are not equivalent.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Ans: Let D={3,4},</a:t>
            </a:r>
          </a:p>
          <a:p>
            <a:pPr marL="0" indent="0">
              <a:buNone/>
            </a:pPr>
            <a:r>
              <a:rPr lang="en-US" dirty="0"/>
              <a:t>                      P(x) be the statement that x is prime </a:t>
            </a:r>
          </a:p>
          <a:p>
            <a:pPr marL="0" indent="0">
              <a:buNone/>
            </a:pPr>
            <a:r>
              <a:rPr lang="en-US" dirty="0"/>
              <a:t>                      Q(x) be the statement that x is even.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(∃x ∈ D P(x)) ∧ (∃x ∈ D Q(x)) is true.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∃x ∈ D (P(x) ∧ Q(x)) is false.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35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DAE1-83E3-4D02-A264-0CE3B557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Rules of universal and existential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3195-F5CB-4211-AE6F-F99598213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This part of the tutorial is </a:t>
            </a:r>
            <a:r>
              <a:rPr lang="en-SG" b="1" dirty="0"/>
              <a:t>non-examinable</a:t>
            </a:r>
            <a:r>
              <a:rPr lang="en-SG" dirty="0"/>
              <a:t> and is for enrichment purposes. </a:t>
            </a:r>
          </a:p>
          <a:p>
            <a:r>
              <a:rPr lang="en-SG" dirty="0"/>
              <a:t>It is however useful to know. </a:t>
            </a:r>
          </a:p>
          <a:p>
            <a:r>
              <a:rPr lang="en-SG" dirty="0"/>
              <a:t>You can find the information in </a:t>
            </a:r>
            <a:r>
              <a:rPr lang="en-SG" b="1" dirty="0"/>
              <a:t>Set theory: A first course </a:t>
            </a:r>
            <a:r>
              <a:rPr lang="en-SG" dirty="0"/>
              <a:t>by </a:t>
            </a:r>
            <a:r>
              <a:rPr lang="en-SG" b="1" dirty="0"/>
              <a:t>Daniel W. Cunningham</a:t>
            </a:r>
            <a:r>
              <a:rPr lang="en-SG" dirty="0"/>
              <a:t> </a:t>
            </a:r>
            <a:r>
              <a:rPr lang="en-SG" dirty="0" err="1"/>
              <a:t>chp</a:t>
            </a:r>
            <a:r>
              <a:rPr lang="en-SG" dirty="0"/>
              <a:t> 1.3 (</a:t>
            </a:r>
            <a:r>
              <a:rPr lang="en-SG" dirty="0" err="1"/>
              <a:t>pg</a:t>
            </a:r>
            <a:r>
              <a:rPr lang="en-SG" dirty="0"/>
              <a:t> 18-19). </a:t>
            </a:r>
          </a:p>
          <a:p>
            <a:r>
              <a:rPr lang="en-SG" dirty="0"/>
              <a:t>Here is the link for reference: </a:t>
            </a:r>
          </a:p>
          <a:p>
            <a:pPr marL="0" indent="0">
              <a:buNone/>
            </a:pPr>
            <a:r>
              <a:rPr lang="en-SG" dirty="0"/>
              <a:t>https://books.google.com.sg/books/about/Set_Theory.html?id=S1GJDAAAQBAJ&amp;printsec=frontcover&amp;source=kp_read_button&amp;hl=en&amp;redir_esc=y#v=onepage&amp;q&amp;f=false</a:t>
            </a:r>
          </a:p>
        </p:txBody>
      </p:sp>
    </p:spTree>
    <p:extLst>
      <p:ext uri="{BB962C8B-B14F-4D97-AF65-F5344CB8AC3E}">
        <p14:creationId xmlns:p14="http://schemas.microsoft.com/office/powerpoint/2010/main" val="169330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9664-7F8C-436E-8234-0BFCADB8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Rules of universal and existential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7F370-2343-4B76-8915-31A1F4B281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Universal quantifier distribution laws:</a:t>
                </a:r>
              </a:p>
              <a:p>
                <a:pPr marL="0" indent="0">
                  <a:buNone/>
                </a:pPr>
                <a:r>
                  <a:rPr lang="en-SG" dirty="0"/>
                  <a:t>(</a:t>
                </a:r>
                <a:r>
                  <a:rPr lang="en-SG" dirty="0" err="1"/>
                  <a:t>i</a:t>
                </a:r>
                <a:r>
                  <a:rPr lang="en-SG" dirty="0"/>
                  <a:t>)</a:t>
                </a:r>
                <a14:m>
                  <m:oMath xmlns:m="http://schemas.openxmlformats.org/officeDocument/2006/math">
                    <m:r>
                      <a:rPr lang="en-SG" b="0" i="0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SG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𝑥𝑃</m:t>
                    </m:r>
                    <m:d>
                      <m:dPr>
                        <m:ctrlPr>
                          <a:rPr lang="en-SG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∧∀</m:t>
                    </m:r>
                    <m:r>
                      <a:rPr lang="en-SG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𝑥𝑄</m:t>
                    </m:r>
                    <m:d>
                      <m:dPr>
                        <m:ctrlPr>
                          <a:rPr lang="en-SG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SG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𝑡𝑟𝑢𝑒</m:t>
                    </m:r>
                    <m:r>
                      <a:rPr lang="en-SG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⟺∀</m:t>
                    </m:r>
                    <m:r>
                      <a:rPr lang="en-SG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SG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b="0" i="1" u="sng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b="0" i="1" u="sng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SG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G" b="0" i="1" u="sng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b="0" i="1" u="sng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SG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SG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SG" u="sng" dirty="0"/>
                  <a:t>; </a:t>
                </a:r>
                <a:r>
                  <a:rPr lang="en-SG" dirty="0"/>
                  <a:t>  (Proved)</a:t>
                </a:r>
                <a:endParaRPr lang="en-SG" u="sng" dirty="0"/>
              </a:p>
              <a:p>
                <a:pPr marL="0" indent="0">
                  <a:buNone/>
                </a:pPr>
                <a:r>
                  <a:rPr lang="en-SG" dirty="0"/>
                  <a:t>(ii)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is true</a:t>
                </a:r>
              </a:p>
              <a:p>
                <a:pPr marL="0" indent="0">
                  <a:buNone/>
                </a:pPr>
                <a:r>
                  <a:rPr lang="en-SG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SG" dirty="0"/>
                  <a:t>(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SG" dirty="0"/>
                  <a:t>) is true;</a:t>
                </a:r>
              </a:p>
              <a:p>
                <a:pPr marL="0" indent="0">
                  <a:buNone/>
                </a:pPr>
                <a:r>
                  <a:rPr lang="en-SG" dirty="0"/>
                  <a:t>(iii)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is true </a:t>
                </a:r>
                <a:endParaRPr lang="en-SG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SG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⋃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G" dirty="0"/>
                  <a:t> is true.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7F370-2343-4B76-8915-31A1F4B281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792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BDDA-2C6D-4129-B396-D8FE1625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Rules of universal and existential quantifiers (Participation)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72764-A458-4BA3-ABC8-57CA877984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Prove  (iii)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is true</a:t>
                </a:r>
              </a:p>
              <a:p>
                <a:pPr marL="0" indent="0">
                  <a:buNone/>
                </a:pPr>
                <a:r>
                  <a:rPr lang="en-SG" dirty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⋃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G" dirty="0"/>
                  <a:t> is true.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72764-A458-4BA3-ABC8-57CA87798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734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F9CF-6FC3-4B6F-BCED-CD297020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Rules of universal and existential quantifiers (Participation)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745501A-A811-4EB4-95E5-96266A6D5C17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99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SG" dirty="0"/>
                  <a:t>(iii)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is true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⋃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/>
                  <a:t>is  </a:t>
                </a:r>
              </a:p>
              <a:p>
                <a:pPr marL="0" indent="0">
                  <a:buNone/>
                </a:pPr>
                <a:r>
                  <a:rPr lang="en-SG" dirty="0"/>
                  <a:t>       true.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Ans: (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SG" dirty="0"/>
                  <a:t>) Assume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is true. </a:t>
                </a:r>
                <a:r>
                  <a:rPr lang="en-SG" dirty="0"/>
                  <a:t>Given 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 we have that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 or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. If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 then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it true and If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 then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it true. So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true. As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 arbitrary,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true. 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</m:oMath>
                </a14:m>
                <a:r>
                  <a:rPr lang="en-SG" dirty="0"/>
                  <a:t>) Assume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⋃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/>
                  <a:t>is  true. Given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 ,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 so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true. As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 arbitrary,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true. Similarly,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true. So </a:t>
                </a:r>
                <a14:m>
                  <m:oMath xmlns:m="http://schemas.openxmlformats.org/officeDocument/2006/math">
                    <m:r>
                      <a:rPr lang="en-SG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SG" dirty="0"/>
                      <m:t>∧</m:t>
                    </m:r>
                  </m:oMath>
                </a14:m>
                <a:r>
                  <a:rPr lang="en-SG" dirty="0"/>
                  <a:t>(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true. 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745501A-A811-4EB4-95E5-96266A6D5C1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99317"/>
              </a:xfrm>
              <a:prstGeom prst="rect">
                <a:avLst/>
              </a:prstGeom>
              <a:blipFill>
                <a:blip r:embed="rId2"/>
                <a:stretch>
                  <a:fillRect l="-1217" t="-1949" r="-1623" b="-24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153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1D1C-DED6-44FE-9A01-5C191A9B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Rules of universal and existential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C55D5-AA65-4908-BA73-90D3E06BE3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Existential quantifier distribution laws:</a:t>
                </a:r>
              </a:p>
              <a:p>
                <a:pPr marL="0" indent="0">
                  <a:buNone/>
                </a:pPr>
                <a:r>
                  <a:rPr lang="en-SG" dirty="0"/>
                  <a:t>(</a:t>
                </a:r>
                <a:r>
                  <a:rPr lang="en-SG" dirty="0" err="1"/>
                  <a:t>i</a:t>
                </a:r>
                <a:r>
                  <a:rPr lang="en-SG" dirty="0"/>
                  <a:t>)  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𝑥𝑃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∨∃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𝑥𝑄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G" dirty="0"/>
                  <a:t> is true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SG" dirty="0"/>
                  <a:t> is true;</a:t>
                </a:r>
              </a:p>
              <a:p>
                <a:pPr marL="0" indent="0">
                  <a:buNone/>
                </a:pPr>
                <a:r>
                  <a:rPr lang="en-SG" dirty="0"/>
                  <a:t>(ii)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is true</a:t>
                </a:r>
              </a:p>
              <a:p>
                <a:pPr marL="0" indent="0">
                  <a:buNone/>
                </a:pPr>
                <a:r>
                  <a:rPr lang="en-SG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SG" dirty="0"/>
                  <a:t>(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SG" dirty="0"/>
                  <a:t>) is true;</a:t>
                </a:r>
              </a:p>
              <a:p>
                <a:pPr marL="0" indent="0">
                  <a:buNone/>
                </a:pPr>
                <a:r>
                  <a:rPr lang="en-SG" dirty="0"/>
                  <a:t>(iii)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is true </a:t>
                </a:r>
              </a:p>
              <a:p>
                <a:pPr marL="0" indent="0">
                  <a:buNone/>
                </a:pPr>
                <a:r>
                  <a:rPr lang="en-SG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⋃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G" b="0" dirty="0">
                    <a:ea typeface="Cambria Math" panose="02040503050406030204" pitchFamily="18" charset="0"/>
                  </a:rPr>
                  <a:t> is true;</a:t>
                </a:r>
              </a:p>
              <a:p>
                <a:pPr marL="0" indent="0">
                  <a:buNone/>
                </a:pPr>
                <a:r>
                  <a:rPr lang="en-SG" dirty="0"/>
                  <a:t>(iv)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is true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</a:t>
                </a:r>
              </a:p>
              <a:p>
                <a:pPr marL="0" indent="0">
                  <a:buNone/>
                </a:pPr>
                <a:r>
                  <a:rPr lang="en-SG" dirty="0"/>
                  <a:t>        true.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C55D5-AA65-4908-BA73-90D3E06BE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21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3693-7F83-444E-A005-62E7AF83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Things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7A77-03F7-4118-A8F9-7FC461D4E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Things to note</a:t>
            </a:r>
          </a:p>
          <a:p>
            <a:r>
              <a:rPr lang="en-SG" dirty="0"/>
              <a:t>About the quiz</a:t>
            </a:r>
          </a:p>
          <a:p>
            <a:r>
              <a:rPr lang="en-SG" dirty="0"/>
              <a:t>Review of lectures</a:t>
            </a:r>
          </a:p>
          <a:p>
            <a:r>
              <a:rPr lang="en-SG" dirty="0"/>
              <a:t>Sheet 2</a:t>
            </a:r>
          </a:p>
          <a:p>
            <a:r>
              <a:rPr lang="en-SG" dirty="0"/>
              <a:t>Revision</a:t>
            </a:r>
          </a:p>
          <a:p>
            <a:r>
              <a:rPr lang="en-SG" dirty="0"/>
              <a:t>Questions </a:t>
            </a:r>
          </a:p>
          <a:p>
            <a:r>
              <a:rPr lang="en-S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2982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7D6D-E4DA-44D2-A3B3-C5914845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Rules of universal and existential quantifiers (Participation)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B93B0-ACC8-4475-BDD6-04841C0A2F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Prove  (iv)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is true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endParaRPr lang="en-SG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SG" dirty="0">
                    <a:ea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true.</a:t>
                </a:r>
              </a:p>
              <a:p>
                <a:pPr marL="0" indent="0">
                  <a:buNone/>
                </a:pPr>
                <a:r>
                  <a:rPr lang="en-SG" dirty="0"/>
                  <a:t>Does the converse hold?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B93B0-ACC8-4475-BDD6-04841C0A2F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3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75F8-35E9-432C-8B80-1AE1B505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Rules of universal and existential quantifiers (Participation)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B03AF3-A498-430C-810E-9CCB17255A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SG" dirty="0"/>
                  <a:t>(iv)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is true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true.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Ans: Assume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is true. </a:t>
                </a:r>
                <a:r>
                  <a:rPr lang="en-SG" dirty="0"/>
                  <a:t>Notice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. So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 s.t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true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 s.t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true and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 s.t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true. 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true.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The converse does not hold. </a:t>
                </a:r>
              </a:p>
              <a:p>
                <a:pPr marL="0" indent="0">
                  <a:buNone/>
                </a:pPr>
                <a:r>
                  <a:rPr lang="en-SG" dirty="0"/>
                  <a:t>Let A be the set of multiples of 2</a:t>
                </a:r>
              </a:p>
              <a:p>
                <a:pPr marL="0" indent="0">
                  <a:buNone/>
                </a:pPr>
                <a:r>
                  <a:rPr lang="en-SG" dirty="0"/>
                  <a:t>       B be the set of multiples of 3</a:t>
                </a:r>
              </a:p>
              <a:p>
                <a:pPr marL="0" indent="0">
                  <a:buNone/>
                </a:pPr>
                <a:r>
                  <a:rPr lang="en-SG" dirty="0"/>
                  <a:t>       P(x) be the statement that x is prime. </a:t>
                </a:r>
              </a:p>
              <a:p>
                <a:pPr marL="0" indent="0">
                  <a:buNone/>
                </a:pPr>
                <a:r>
                  <a:rPr lang="en-SG" dirty="0"/>
                  <a:t>RHS holds but LHS does not.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B03AF3-A498-430C-810E-9CCB17255A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28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520F-8E0E-4420-91C3-6E62679A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Rules of universal and existential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B80BA-A064-4191-A16D-3BB9FD58C8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There is more in the book about mixed quantifiers. </a:t>
                </a:r>
                <a:r>
                  <a:rPr lang="en-SG" dirty="0" err="1"/>
                  <a:t>i.e</a:t>
                </a:r>
                <a:r>
                  <a:rPr lang="en-SG" dirty="0"/>
                  <a:t> regarding exchanging the positions of ‘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SG" dirty="0"/>
                  <a:t>’ and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SG" dirty="0"/>
                  <a:t>.</a:t>
                </a:r>
              </a:p>
              <a:p>
                <a:r>
                  <a:rPr lang="en-SG" dirty="0"/>
                  <a:t>Everything found in the book might be helpful for tackling true or false questions or problem solving in the quiz. </a:t>
                </a:r>
              </a:p>
              <a:p>
                <a:r>
                  <a:rPr lang="en-SG" dirty="0"/>
                  <a:t>Do </a:t>
                </a:r>
                <a:r>
                  <a:rPr lang="en-SG" b="1" dirty="0"/>
                  <a:t>not</a:t>
                </a:r>
                <a:r>
                  <a:rPr lang="en-SG" dirty="0"/>
                  <a:t> read past chapter 1.3.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B80BA-A064-4191-A16D-3BB9FD58C8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11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2D38-86AD-49A5-B2B6-9BB26F40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C9FA07-FBB2-4CCC-8DE3-F2A681362C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2. An elementary definition in number theory is the following: “For integers d and n, </a:t>
                </a:r>
                <a:r>
                  <a:rPr lang="en-US" dirty="0" err="1"/>
                  <a:t>d|n</a:t>
                </a:r>
                <a:r>
                  <a:rPr lang="en-US" dirty="0"/>
                  <a:t> if and only if 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0 and n = </a:t>
                </a:r>
                <a:r>
                  <a:rPr lang="en-US" dirty="0" err="1"/>
                  <a:t>kd</a:t>
                </a:r>
                <a:r>
                  <a:rPr lang="en-US" dirty="0"/>
                  <a:t> for some integer k.” (Here, </a:t>
                </a:r>
                <a:r>
                  <a:rPr lang="en-US" dirty="0" err="1"/>
                  <a:t>d|n</a:t>
                </a:r>
                <a:r>
                  <a:rPr lang="en-US" dirty="0"/>
                  <a:t> is “d divides n”, and d is called a divisor or factor.) State the above definition symbolically. (Does 2 divide 2√ 2 ?)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Ans: ∀d ∈ Z ∀n ∈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 err="1"/>
                  <a:t>d|n</a:t>
                </a:r>
                <a:r>
                  <a:rPr lang="en-SG" dirty="0"/>
                  <a:t> ↔ (d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SG" dirty="0"/>
                  <a:t> 0 ∧ ∃k ∈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 n = </a:t>
                </a:r>
                <a:r>
                  <a:rPr lang="en-SG" dirty="0" err="1"/>
                  <a:t>kd</a:t>
                </a:r>
                <a:r>
                  <a:rPr lang="en-SG" dirty="0"/>
                  <a:t>) 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(2 does not divide 2√ 2, since 2√ 2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, nor is there any k ∈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 such that 2√ 2 = 2k.)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C9FA07-FBB2-4CCC-8DE3-F2A681362C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781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9E1A-206E-4D45-B9BE-50E1D2E6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69A89-92C8-4E9E-A82B-D8623BDA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Starred question. We defer to the professor’s tutorial.</a:t>
            </a:r>
          </a:p>
        </p:txBody>
      </p:sp>
    </p:spTree>
    <p:extLst>
      <p:ext uri="{BB962C8B-B14F-4D97-AF65-F5344CB8AC3E}">
        <p14:creationId xmlns:p14="http://schemas.microsoft.com/office/powerpoint/2010/main" val="442346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D994-84E0-4F8C-B87C-93F2E8BB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4 (Participation)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1674-1B34-4D5D-BF15-5B6108BF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4. We will soon introduce the concept of a “relation”. For a binary relation R on a set A, there are three important properties:</a:t>
            </a:r>
          </a:p>
          <a:p>
            <a:pPr marL="0" indent="0">
              <a:buNone/>
            </a:pPr>
            <a:r>
              <a:rPr lang="en-US" dirty="0"/>
              <a:t>R is said to be reflexive if and only if “</a:t>
            </a:r>
            <a:r>
              <a:rPr lang="en-US" dirty="0" err="1"/>
              <a:t>xRx</a:t>
            </a:r>
            <a:r>
              <a:rPr lang="en-US" dirty="0"/>
              <a:t> for any x in A”.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 is symmetric if and only if “for every x and y in A, if </a:t>
            </a:r>
            <a:r>
              <a:rPr lang="en-US" dirty="0" err="1"/>
              <a:t>xRy</a:t>
            </a:r>
            <a:r>
              <a:rPr lang="en-US" dirty="0"/>
              <a:t> then </a:t>
            </a:r>
            <a:r>
              <a:rPr lang="en-US" dirty="0" err="1"/>
              <a:t>yRx</a:t>
            </a:r>
            <a:r>
              <a:rPr lang="en-US" dirty="0"/>
              <a:t>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 is transitive if and only if “for all x, y and z in A, if </a:t>
            </a:r>
            <a:r>
              <a:rPr lang="en-US" dirty="0" err="1"/>
              <a:t>xRy</a:t>
            </a:r>
            <a:r>
              <a:rPr lang="en-US" dirty="0"/>
              <a:t> and </a:t>
            </a:r>
            <a:r>
              <a:rPr lang="en-US" dirty="0" err="1"/>
              <a:t>yRz</a:t>
            </a:r>
            <a:r>
              <a:rPr lang="en-US" dirty="0"/>
              <a:t>, then </a:t>
            </a:r>
            <a:r>
              <a:rPr lang="en-US" dirty="0" err="1"/>
              <a:t>xRz</a:t>
            </a:r>
            <a:r>
              <a:rPr lang="en-US" dirty="0"/>
              <a:t>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property, state the condition (“...”) symbolically.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0889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34DC-F537-4B26-8E74-8CA736F3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4 (Participation)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724F-924E-4CF8-BCD6-4F90C418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R is said to be </a:t>
            </a:r>
            <a:r>
              <a:rPr lang="en-US" b="1" dirty="0"/>
              <a:t>reflexive</a:t>
            </a:r>
            <a:r>
              <a:rPr lang="en-US" dirty="0"/>
              <a:t> if and only if “</a:t>
            </a:r>
            <a:r>
              <a:rPr lang="en-US" dirty="0" err="1"/>
              <a:t>xRx</a:t>
            </a:r>
            <a:r>
              <a:rPr lang="en-US" dirty="0"/>
              <a:t> for any x in A”.</a:t>
            </a:r>
          </a:p>
          <a:p>
            <a:pPr marL="0" indent="0">
              <a:buNone/>
            </a:pPr>
            <a:r>
              <a:rPr lang="en-US" dirty="0"/>
              <a:t>b. R is </a:t>
            </a:r>
            <a:r>
              <a:rPr lang="en-US" b="1" dirty="0"/>
              <a:t>symmetric</a:t>
            </a:r>
            <a:r>
              <a:rPr lang="en-US" dirty="0"/>
              <a:t> if and only if “for every x and y in A, if </a:t>
            </a:r>
            <a:r>
              <a:rPr lang="en-US" dirty="0" err="1"/>
              <a:t>xRy</a:t>
            </a:r>
            <a:r>
              <a:rPr lang="en-US" dirty="0"/>
              <a:t> then </a:t>
            </a:r>
            <a:r>
              <a:rPr lang="en-US" dirty="0" err="1"/>
              <a:t>yRx</a:t>
            </a:r>
            <a:r>
              <a:rPr lang="en-US" dirty="0"/>
              <a:t>.”</a:t>
            </a:r>
          </a:p>
          <a:p>
            <a:pPr marL="0" indent="0">
              <a:buNone/>
            </a:pPr>
            <a:r>
              <a:rPr lang="en-US" dirty="0"/>
              <a:t>c. R is </a:t>
            </a:r>
            <a:r>
              <a:rPr lang="en-US" b="1" dirty="0"/>
              <a:t>transitive</a:t>
            </a:r>
            <a:r>
              <a:rPr lang="en-US" dirty="0"/>
              <a:t> if and only if “for all x, y and z in A, if </a:t>
            </a:r>
            <a:r>
              <a:rPr lang="en-US" dirty="0" err="1"/>
              <a:t>xRy</a:t>
            </a:r>
            <a:r>
              <a:rPr lang="en-US" dirty="0"/>
              <a:t> and </a:t>
            </a:r>
            <a:r>
              <a:rPr lang="en-US" dirty="0" err="1"/>
              <a:t>yRz</a:t>
            </a:r>
            <a:r>
              <a:rPr lang="en-US" dirty="0"/>
              <a:t>, then </a:t>
            </a:r>
            <a:r>
              <a:rPr lang="en-US" dirty="0" err="1"/>
              <a:t>xRz</a:t>
            </a:r>
            <a:r>
              <a:rPr lang="en-US" dirty="0"/>
              <a:t>.”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3364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799C-C4F1-4139-B044-6C3984A1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6F9E-FE51-4EBE-A15E-ADB0E89CB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Ans: </a:t>
            </a:r>
          </a:p>
          <a:p>
            <a:pPr marL="0" indent="0">
              <a:buNone/>
            </a:pPr>
            <a:r>
              <a:rPr lang="en-SG" dirty="0"/>
              <a:t>Reflexive: ∀x ∈ A </a:t>
            </a:r>
            <a:r>
              <a:rPr lang="en-SG" dirty="0" err="1"/>
              <a:t>xRx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Symmetric: ∀x ∈ A ∀y ∈ A </a:t>
            </a:r>
            <a:r>
              <a:rPr lang="en-SG" dirty="0" err="1"/>
              <a:t>xRy</a:t>
            </a:r>
            <a:r>
              <a:rPr lang="en-SG" dirty="0"/>
              <a:t> → </a:t>
            </a:r>
            <a:r>
              <a:rPr lang="en-SG" dirty="0" err="1"/>
              <a:t>yRx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Transitive: ∀x ∈ A ∀y ∈ A ∀z ∈ Z </a:t>
            </a:r>
            <a:r>
              <a:rPr lang="en-SG" dirty="0" err="1"/>
              <a:t>xRy</a:t>
            </a:r>
            <a:r>
              <a:rPr lang="en-SG" dirty="0"/>
              <a:t> ∧ </a:t>
            </a:r>
            <a:r>
              <a:rPr lang="en-SG" dirty="0" err="1"/>
              <a:t>yRz</a:t>
            </a:r>
            <a:r>
              <a:rPr lang="en-SG" dirty="0"/>
              <a:t> → </a:t>
            </a:r>
            <a:r>
              <a:rPr lang="en-SG" dirty="0" err="1"/>
              <a:t>xRz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68027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435C-85EA-4175-924B-C86120C3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8DA6E-2039-44EB-9848-66EAB2411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Relations that are reflexive, symmetric and transitive are called </a:t>
                </a:r>
                <a:r>
                  <a:rPr lang="en-SG" b="1" dirty="0"/>
                  <a:t>equivalence relations</a:t>
                </a:r>
                <a:r>
                  <a:rPr lang="en-SG" dirty="0"/>
                  <a:t>. </a:t>
                </a:r>
              </a:p>
              <a:p>
                <a:r>
                  <a:rPr lang="en-SG" dirty="0"/>
                  <a:t>These are very important and will pop up throughout mathematics.</a:t>
                </a:r>
              </a:p>
              <a:p>
                <a:r>
                  <a:rPr lang="en-SG" dirty="0"/>
                  <a:t>Suppose that R is an equivalence relation. Given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, define </a:t>
                </a:r>
              </a:p>
              <a:p>
                <a:pPr marL="0" indent="0">
                  <a:buNone/>
                </a:pPr>
                <a:r>
                  <a:rPr lang="en-SG" b="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𝑦𝑅𝑥</m:t>
                        </m:r>
                      </m:e>
                    </m:d>
                  </m:oMath>
                </a14:m>
                <a:r>
                  <a:rPr lang="en-SG" dirty="0"/>
                  <a:t>. This set is called the </a:t>
                </a:r>
                <a:r>
                  <a:rPr lang="en-SG" b="1" dirty="0"/>
                  <a:t>equivalence class </a:t>
                </a:r>
                <a:r>
                  <a:rPr lang="en-SG" dirty="0"/>
                  <a:t>of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dirty="0"/>
                  <a:t>.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8DA6E-2039-44EB-9848-66EAB2411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705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A61F-8280-48DA-A44E-AD69A20F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C2A53-3FD6-4F02-879F-7B283FAA2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5. Fermat’s Last Theorem is a famous claim made more than 300 years ago, and only recently proved. One version of the theorem is: 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for all positive integers a, b, c and n, when n &gt; 2.” </a:t>
                </a:r>
              </a:p>
              <a:p>
                <a:pPr marL="571500" indent="-571500">
                  <a:buAutoNum type="romanLcParenBoth"/>
                </a:pPr>
                <a:r>
                  <a:rPr lang="en-US" dirty="0"/>
                  <a:t>State the theorem symbolically. </a:t>
                </a:r>
              </a:p>
              <a:p>
                <a:pPr marL="0" indent="0">
                  <a:buNone/>
                </a:pPr>
                <a:r>
                  <a:rPr lang="en-US" dirty="0"/>
                  <a:t>(ii)* Give a different but equivalent statement of the theorem. </a:t>
                </a:r>
              </a:p>
              <a:p>
                <a:pPr marL="0" indent="0">
                  <a:buNone/>
                </a:pPr>
                <a:r>
                  <a:rPr lang="en-US" dirty="0"/>
                  <a:t>(iii) Repeat (</a:t>
                </a:r>
                <a:r>
                  <a:rPr lang="en-US" dirty="0" err="1"/>
                  <a:t>i</a:t>
                </a:r>
                <a:r>
                  <a:rPr lang="en-US" dirty="0"/>
                  <a:t>), but without the condition n &gt; 2. </a:t>
                </a:r>
              </a:p>
              <a:p>
                <a:pPr marL="0" indent="0">
                  <a:buNone/>
                </a:pPr>
                <a:r>
                  <a:rPr lang="en-US" dirty="0"/>
                  <a:t>(iv) Why is the claim in (iii) false? 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C2A53-3FD6-4F02-879F-7B283FAA2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78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1A7D-8790-4E89-8826-E4709B1C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Things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0D1C7-0D01-439E-93B1-B90A6293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SG" dirty="0"/>
              <a:t>We will go through sheet </a:t>
            </a:r>
            <a:r>
              <a:rPr lang="en-SG" b="1" u="sng" dirty="0"/>
              <a:t>2</a:t>
            </a:r>
            <a:r>
              <a:rPr lang="en-SG" dirty="0"/>
              <a:t> today. </a:t>
            </a:r>
          </a:p>
          <a:p>
            <a:r>
              <a:rPr lang="en-SG" dirty="0"/>
              <a:t>As usual, I encourage participation at appropriate times. </a:t>
            </a:r>
          </a:p>
          <a:p>
            <a:r>
              <a:rPr lang="en-SG" dirty="0"/>
              <a:t>Participation includes unmuting, introducing yourself and using the annotate button on zoom. </a:t>
            </a:r>
          </a:p>
          <a:p>
            <a:r>
              <a:rPr lang="en-SG" dirty="0"/>
              <a:t>If you do not wish to participate or , click the cross reaction. If I do not see a cross then I will assume that I can call upon you. </a:t>
            </a:r>
          </a:p>
          <a:p>
            <a:r>
              <a:rPr lang="en-SG" dirty="0"/>
              <a:t>If you want to be want to ensure that you’re called upon then click on the tick reaction. </a:t>
            </a:r>
          </a:p>
          <a:p>
            <a:r>
              <a:rPr lang="en-SG" dirty="0"/>
              <a:t>If you have a question raise your hand. Please save longer and more involved questions for the end of the class. Alternatively you can email me. </a:t>
            </a:r>
          </a:p>
        </p:txBody>
      </p:sp>
    </p:spTree>
    <p:extLst>
      <p:ext uri="{BB962C8B-B14F-4D97-AF65-F5344CB8AC3E}">
        <p14:creationId xmlns:p14="http://schemas.microsoft.com/office/powerpoint/2010/main" val="149868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FA77-8779-4B3B-822E-CFE78007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13839-16C8-443D-9A8F-87843FDD7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Ans: </a:t>
                </a:r>
              </a:p>
              <a:p>
                <a:pPr marL="0" indent="0">
                  <a:buNone/>
                </a:pPr>
                <a:r>
                  <a:rPr lang="en-SG" dirty="0"/>
                  <a:t>(</a:t>
                </a:r>
                <a:r>
                  <a:rPr lang="en-SG" dirty="0" err="1"/>
                  <a:t>i</a:t>
                </a:r>
                <a:r>
                  <a:rPr lang="en-SG" dirty="0"/>
                  <a:t>) </a:t>
                </a:r>
                <a:r>
                  <a:rPr lang="en-US" dirty="0"/>
                  <a:t>State the theorem symbolically. </a:t>
                </a:r>
              </a:p>
              <a:p>
                <a:pPr marL="0" indent="0">
                  <a:buNone/>
                </a:pPr>
                <a:r>
                  <a:rPr lang="en-SG" dirty="0"/>
                  <a:t>∀n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dirty="0"/>
                  <a:t>  n &gt; 2 → ∀a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dirty="0"/>
                  <a:t>  ∀b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dirty="0"/>
                  <a:t> ∀c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SG" dirty="0"/>
                  <a:t> 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(iii)</a:t>
                </a:r>
                <a:r>
                  <a:rPr lang="en-US" dirty="0"/>
                  <a:t> Repeat (</a:t>
                </a:r>
                <a:r>
                  <a:rPr lang="en-US" dirty="0" err="1"/>
                  <a:t>i</a:t>
                </a:r>
                <a:r>
                  <a:rPr lang="en-US" dirty="0"/>
                  <a:t>), but without the condition n &gt; 2. </a:t>
                </a:r>
              </a:p>
              <a:p>
                <a:pPr marL="0" indent="0">
                  <a:buNone/>
                </a:pPr>
                <a:r>
                  <a:rPr lang="en-SG" dirty="0"/>
                  <a:t>∀n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dirty="0"/>
                  <a:t> → ∀a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dirty="0"/>
                  <a:t>  ∀b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dirty="0"/>
                  <a:t> ∀c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SG" dirty="0"/>
                  <a:t> 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(iv) If n=1, take a=1,b=2,c=3.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13839-16C8-443D-9A8F-87843FDD7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4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4E34-ECFF-4B27-AC40-9DA9ED0A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17C9-F48F-4890-8458-B123F43EF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Fermat’s last theorem was first posed by Fermat in 1637 in the </a:t>
            </a:r>
            <a:r>
              <a:rPr lang="en-SG" dirty="0" err="1"/>
              <a:t>Arithmetica</a:t>
            </a:r>
            <a:r>
              <a:rPr lang="en-SG" dirty="0"/>
              <a:t>. In which he stated that he had the proof to this theorem but that it was too large to fit in the margins of this text. </a:t>
            </a:r>
          </a:p>
          <a:p>
            <a:r>
              <a:rPr lang="en-SG" dirty="0"/>
              <a:t>It was proved more than 300 years later by Andrew Wiles in 1995. </a:t>
            </a:r>
          </a:p>
          <a:p>
            <a:r>
              <a:rPr lang="en-SG" dirty="0"/>
              <a:t>He spent 7 years in isolation to work on the proof that would win him the Abel prize. </a:t>
            </a:r>
          </a:p>
          <a:p>
            <a:r>
              <a:rPr lang="en-SG" dirty="0"/>
              <a:t>Working up to his proof of this result, Wiles proved the even more general modularity theorem. </a:t>
            </a:r>
          </a:p>
        </p:txBody>
      </p:sp>
    </p:spTree>
    <p:extLst>
      <p:ext uri="{BB962C8B-B14F-4D97-AF65-F5344CB8AC3E}">
        <p14:creationId xmlns:p14="http://schemas.microsoft.com/office/powerpoint/2010/main" val="1171211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0C21-CE40-470B-99C4-7600121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2E65B-FC5B-441A-AB9E-016A34E094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The theorem connects </a:t>
                </a:r>
                <a:r>
                  <a:rPr lang="en-SG" b="1" dirty="0"/>
                  <a:t>elliptic curves </a:t>
                </a:r>
                <a:r>
                  <a:rPr lang="en-SG" dirty="0"/>
                  <a:t>over the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SG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where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SG" dirty="0"/>
                  <a:t> to </a:t>
                </a:r>
                <a:r>
                  <a:rPr lang="en-SG" b="1" dirty="0"/>
                  <a:t>modular forms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SG" dirty="0"/>
                  <a:t> holomorphic</a:t>
                </a:r>
              </a:p>
              <a:p>
                <a:pPr marL="0" indent="0">
                  <a:buNone/>
                </a:pPr>
                <a:r>
                  <a:rPr lang="en-SG" dirty="0"/>
                  <a:t>(of level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SG" b="1" dirty="0"/>
                  <a:t> </a:t>
                </a:r>
                <a:r>
                  <a:rPr lang="en-SG" dirty="0"/>
                  <a:t>and size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) ,where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𝑆𝐿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finite index, satisfies:</a:t>
                </a:r>
              </a:p>
              <a:p>
                <a:pPr marL="0" indent="0">
                  <a:buNone/>
                </a:pPr>
                <a:r>
                  <a:rPr lang="en-SG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endParaRPr lang="en-SG" dirty="0"/>
              </a:p>
              <a:p>
                <a:pPr marL="571500" indent="-571500">
                  <a:buAutoNum type="romanLcParenBoth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𝑐𝑧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 marL="571500" indent="-571500">
                  <a:buAutoNum type="romanL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𝑐𝑧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SG" dirty="0"/>
                  <a:t> bounded as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𝐼𝑚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)→</m:t>
                    </m:r>
                  </m:oMath>
                </a14:m>
                <a:r>
                  <a:rPr lang="en-SG" dirty="0"/>
                  <a:t>∞.</a:t>
                </a:r>
              </a:p>
              <a:p>
                <a:pPr marL="0" indent="0">
                  <a:buNone/>
                </a:pPr>
                <a:r>
                  <a:rPr lang="en-SG" b="1" dirty="0"/>
                  <a:t>                      </a:t>
                </a: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2E65B-FC5B-441A-AB9E-016A34E094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043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2671-DC4A-4739-836B-3119CEF3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A196D-A415-4BE3-A1AF-4874EEB9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discussion about lifting (time permitting). </a:t>
            </a:r>
          </a:p>
        </p:txBody>
      </p:sp>
    </p:spTree>
    <p:extLst>
      <p:ext uri="{BB962C8B-B14F-4D97-AF65-F5344CB8AC3E}">
        <p14:creationId xmlns:p14="http://schemas.microsoft.com/office/powerpoint/2010/main" val="3076119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14D4-F820-4C66-B9F7-BDB4F8C2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88C76-10CA-40C9-977A-71AFC41B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6. Another famous claim is the Goldbach Conjecture (about 200 years old, still unproven):</a:t>
            </a:r>
          </a:p>
          <a:p>
            <a:pPr marL="0" indent="0">
              <a:buNone/>
            </a:pPr>
            <a:r>
              <a:rPr lang="en-US" dirty="0"/>
              <a:t>“Every even integer greater than 2 can be represented as the sum of two prime numbers.”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State the conjecture symbolically.</a:t>
            </a:r>
          </a:p>
          <a:p>
            <a:pPr marL="0" indent="0">
              <a:buNone/>
            </a:pPr>
            <a:r>
              <a:rPr lang="en-US" dirty="0"/>
              <a:t>(ii) How can you show that the conjecture is wrong (and therefore become instantly</a:t>
            </a:r>
          </a:p>
          <a:p>
            <a:pPr marL="0" indent="0">
              <a:buNone/>
            </a:pPr>
            <a:r>
              <a:rPr lang="en-US" dirty="0"/>
              <a:t>famous)?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(Definitions: An integer n is even if and only if there is an integer k such that n = 2k; an</a:t>
            </a:r>
          </a:p>
          <a:p>
            <a:pPr marL="0" indent="0">
              <a:buNone/>
            </a:pPr>
            <a:r>
              <a:rPr lang="en-US" dirty="0"/>
              <a:t>integer n is odd if and only if there is an integer k such that n = 2k + 1. We can introduce</a:t>
            </a:r>
          </a:p>
          <a:p>
            <a:pPr marL="0" indent="0">
              <a:buNone/>
            </a:pPr>
            <a:r>
              <a:rPr lang="en-US" dirty="0"/>
              <a:t>predicates Even and Odd and write these symbolically as Even(n) ↔ ∃k ∈ Z n = 2k and</a:t>
            </a:r>
          </a:p>
          <a:p>
            <a:pPr marL="0" indent="0">
              <a:buNone/>
            </a:pPr>
            <a:r>
              <a:rPr lang="en-US" dirty="0"/>
              <a:t>Odd(n) ↔ ∃k ∈ Z n = 2k + 1.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42873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7AE0-29F4-45FF-8AFA-E83EE5EE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BD7A94-D321-45EC-A757-4B474A4A49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G" dirty="0"/>
                  <a:t>(</a:t>
                </a:r>
                <a:r>
                  <a:rPr lang="en-SG" dirty="0" err="1"/>
                  <a:t>i</a:t>
                </a:r>
                <a:r>
                  <a:rPr lang="en-SG" dirty="0"/>
                  <a:t>)</a:t>
                </a:r>
                <a:r>
                  <a:rPr lang="en-US" dirty="0"/>
                  <a:t> State the conjecture symbolically.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∀n ∈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 (n is even) ∧ (n &gt; 2) →</a:t>
                </a:r>
              </a:p>
              <a:p>
                <a:pPr marL="0" indent="0">
                  <a:buNone/>
                </a:pPr>
                <a:r>
                  <a:rPr lang="en-SG" dirty="0"/>
                  <a:t>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dirty="0"/>
                  <a:t> ∈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  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 ∈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dirty="0"/>
                  <a:t> is prime) ∧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 is prime) ∧ (n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).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(ii) </a:t>
                </a:r>
                <a:r>
                  <a:rPr lang="en-US" dirty="0"/>
                  <a:t>How can you show that the conjecture is wrong ?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US" dirty="0"/>
                  <a:t>Find an even n larger than 2 that is not the sum of two primes. 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BD7A94-D321-45EC-A757-4B474A4A4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14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B4D1-1E18-4C66-9829-96576A96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41DB-5F1C-447D-9130-2FE12D22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Starred question. We defer to the professor’s tutorial. </a:t>
            </a:r>
          </a:p>
        </p:txBody>
      </p:sp>
    </p:spTree>
    <p:extLst>
      <p:ext uri="{BB962C8B-B14F-4D97-AF65-F5344CB8AC3E}">
        <p14:creationId xmlns:p14="http://schemas.microsoft.com/office/powerpoint/2010/main" val="2648198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C9A5-4E87-40A1-BEE3-D61591AE3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8,9,10,11,12,13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5C00-DADD-45BB-8BDE-9212868FA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main point of the last set of questions is to highlight how badly proofs can go wrong when you are not using correct arguments and logic. Be alert!</a:t>
            </a:r>
          </a:p>
          <a:p>
            <a:endParaRPr lang="en-SG" dirty="0"/>
          </a:p>
          <a:p>
            <a:r>
              <a:rPr lang="en-SG" dirty="0"/>
              <a:t>In practice however, we merely carry out correct proof arguments. We usually don’t state what kind of argument we are using unless it is unclear. </a:t>
            </a:r>
          </a:p>
        </p:txBody>
      </p:sp>
    </p:spTree>
    <p:extLst>
      <p:ext uri="{BB962C8B-B14F-4D97-AF65-F5344CB8AC3E}">
        <p14:creationId xmlns:p14="http://schemas.microsoft.com/office/powerpoint/2010/main" val="1157583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7371-F8C5-4BB7-8309-1F12D766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8 (Participation)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891F1C-F274-4AE3-8495-B84BCE330F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8. (</a:t>
                </a:r>
                <a:r>
                  <a:rPr lang="en-US" dirty="0" err="1"/>
                  <a:t>i</a:t>
                </a:r>
                <a:r>
                  <a:rPr lang="en-US" dirty="0"/>
                  <a:t>) The following is a “proof”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≥ 0 for all real numbers x:</a:t>
                </a:r>
              </a:p>
              <a:p>
                <a:pPr marL="0" indent="0">
                  <a:buNone/>
                </a:pPr>
                <a:r>
                  <a:rPr lang="en-US" dirty="0"/>
                  <a:t>“There are three cases to consider: x &lt; 0, x = 0 and x &gt; 0. If x &lt; 0, for example x = −3,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9 &gt; 0; if x = 0,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0; if x &gt; 0, for example x = 4,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16 &gt; 0.”What’s wrong with this “proof”?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(ii) Use the “method” in (</a:t>
                </a:r>
                <a:r>
                  <a:rPr lang="en-US" dirty="0" err="1"/>
                  <a:t>i</a:t>
                </a:r>
                <a:r>
                  <a:rPr lang="en-US" dirty="0"/>
                  <a:t>) to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= x for all real numbers x.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891F1C-F274-4AE3-8495-B84BCE330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421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4083-B7FC-44FF-880A-DB2FCA8A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8 (Participation)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EF1D53-B051-4E15-878B-3489C3E7FB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Ans: (</a:t>
                </a:r>
                <a:r>
                  <a:rPr lang="en-US" dirty="0" err="1"/>
                  <a:t>i</a:t>
                </a:r>
                <a:r>
                  <a:rPr lang="en-US" dirty="0"/>
                  <a:t>) Looks like Proof by Cases (but is really a “Proof by Examples”, which is invalid for a ∀ statement). Error: does not consider arbitrary x.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(ii) There are three cases to consider: x &lt; 0, x = 0 and x &gt; 0. If x &lt; 0, for example x = −1,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= −1 = x; if x = 0,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= 0 = x; if x &gt; 0, for example x = 1,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= 1 = x.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EF1D53-B051-4E15-878B-3489C3E7FB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1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703D-8224-46B0-82E8-62A7CB70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Things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0A886-44B5-4B82-A861-3A814A28A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You are free to change your reaction as the lesson progresses. </a:t>
            </a:r>
          </a:p>
          <a:p>
            <a:r>
              <a:rPr lang="en-SG" dirty="0"/>
              <a:t>We will not go through * questions. They will be saved for Professor Tay’s tutorial. </a:t>
            </a:r>
          </a:p>
        </p:txBody>
      </p:sp>
    </p:spTree>
    <p:extLst>
      <p:ext uri="{BB962C8B-B14F-4D97-AF65-F5344CB8AC3E}">
        <p14:creationId xmlns:p14="http://schemas.microsoft.com/office/powerpoint/2010/main" val="394733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4AA8-CC2C-49A2-97A3-C79D2241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8 (Participation)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3DD0FB-C3F7-4F0D-BE3E-41390EC6B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(iii) Here is another “proof”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≥ 0 for all real numbers x:</a:t>
                </a:r>
              </a:p>
              <a:p>
                <a:pPr marL="0" indent="0">
                  <a:buNone/>
                </a:pPr>
                <a:r>
                  <a:rPr lang="en-US" dirty="0"/>
                  <a:t>“We will prove by contradiction. 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&lt; 0 for all real numbers x. If we let x = 3,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9, which is larger than 0, so we get a contradiction. Therefore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≥ 0 for all real numbers x.”</a:t>
                </a:r>
              </a:p>
              <a:p>
                <a:pPr marL="0" indent="0">
                  <a:buNone/>
                </a:pPr>
                <a:r>
                  <a:rPr lang="en-US" dirty="0"/>
                  <a:t>What’s wrong with this “proof”?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(iv) Use the “method” in (iii) to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= x for all real numbers x.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3DD0FB-C3F7-4F0D-BE3E-41390EC6B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841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7E9B-C55A-4B28-AEFC-6770A4CF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8 (Participation)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29A8F2-8211-493D-A937-457E9C7DE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G" dirty="0"/>
                  <a:t>Ans: (iii) To prove by contradiction, one must consider ∼ ∀x ∈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SG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dirty="0"/>
                  <a:t> ≥ 0, which is ∃x ∈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SG" dirty="0"/>
                  <a:t> ∼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dirty="0"/>
                  <a:t> ≥ 0). Error: ∼ ∀x ∈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SG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dirty="0"/>
                  <a:t> ≥ 0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</m:oMath>
                </a14:m>
                <a:r>
                  <a:rPr lang="en-SG" dirty="0"/>
                  <a:t> ∀x ∈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SG" dirty="0"/>
                  <a:t> ∼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dirty="0"/>
                  <a:t> ≥ 0).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(iv) </a:t>
                </a:r>
                <a:r>
                  <a:rPr lang="en-US" dirty="0"/>
                  <a:t>“We will prove by contradiction. 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x for all real numbers x. If we let x = 0,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= 0 = x, so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x, a contradiction. Therefore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= x for all real numbers x.”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29A8F2-8211-493D-A937-457E9C7DE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 r="-11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1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AA8E-AB0B-4E0D-8CD9-4C1DECED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Questions 9 &amp;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856D0-E65E-402D-A8B8-BCF6B652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Starred questions. We defer to the Professor’s tutorial. </a:t>
            </a:r>
          </a:p>
        </p:txBody>
      </p:sp>
    </p:spTree>
    <p:extLst>
      <p:ext uri="{BB962C8B-B14F-4D97-AF65-F5344CB8AC3E}">
        <p14:creationId xmlns:p14="http://schemas.microsoft.com/office/powerpoint/2010/main" val="2484471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31CE-33AB-4C37-A069-3A6E9FE7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EAFDDE-40B2-42CB-92E9-3F78E8799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11. Consider the claim: “If x is a real number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&gt; x, then either x &lt; 0 or x &gt; 1.”</a:t>
                </a:r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 State the claim symbolically.</a:t>
                </a:r>
              </a:p>
              <a:p>
                <a:pPr marL="0" indent="0">
                  <a:buNone/>
                </a:pPr>
                <a:r>
                  <a:rPr lang="en-US" dirty="0"/>
                  <a:t>(ii) Prove the claim.</a:t>
                </a:r>
              </a:p>
              <a:p>
                <a:pPr marL="0" indent="0">
                  <a:buNone/>
                </a:pPr>
                <a:r>
                  <a:rPr lang="en-US" dirty="0"/>
                  <a:t>(iii) Explain the logic behind your proof, i.e. point out where (if any) you have used</a:t>
                </a:r>
              </a:p>
              <a:p>
                <a:pPr marL="0" indent="0">
                  <a:buNone/>
                </a:pPr>
                <a:r>
                  <a:rPr lang="en-US" dirty="0"/>
                  <a:t>Universal Instantiation, Modus Ponens, Proof by Cases, Proof by Contradiction, etc.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EAFDDE-40B2-42CB-92E9-3F78E8799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34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DA60-5187-4B7F-844D-A5AA917A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E20170-B3CD-41A0-8A89-F3E5AA9EC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SG" dirty="0"/>
                  <a:t>Ans: (</a:t>
                </a:r>
                <a:r>
                  <a:rPr lang="en-SG" dirty="0" err="1"/>
                  <a:t>i</a:t>
                </a:r>
                <a:r>
                  <a:rPr lang="en-SG" dirty="0"/>
                  <a:t>) [(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SG" dirty="0"/>
                  <a:t>)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SG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SG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dirty="0"/>
                  <a:t>)]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SG" dirty="0"/>
                  <a:t>[(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SG" dirty="0"/>
                  <a:t>)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&lt;0)</m:t>
                    </m:r>
                  </m:oMath>
                </a14:m>
                <a:r>
                  <a:rPr lang="en-SG" dirty="0"/>
                  <a:t>].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(ii) &amp; (iii) </a:t>
                </a:r>
              </a:p>
              <a:p>
                <a:pPr marL="0" indent="0">
                  <a:buNone/>
                </a:pPr>
                <a:r>
                  <a:rPr lang="en-SG" dirty="0"/>
                  <a:t>Notice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↔ 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dirty="0"/>
                  <a:t>      (Universal instantiation)</a:t>
                </a:r>
              </a:p>
              <a:p>
                <a:pPr marL="0" indent="0">
                  <a:buNone/>
                </a:pPr>
                <a:r>
                  <a:rPr lang="en-SG" dirty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−1)&gt;0</m:t>
                    </m:r>
                  </m:oMath>
                </a14:m>
                <a:r>
                  <a:rPr lang="en-SG" dirty="0"/>
                  <a:t>   (Universal instantiation).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(Prove by contrapositive)</a:t>
                </a:r>
              </a:p>
              <a:p>
                <a:pPr marL="0" indent="0">
                  <a:buNone/>
                </a:pPr>
                <a:r>
                  <a:rPr lang="en-SG" dirty="0"/>
                  <a:t>Suppose that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SG" dirty="0"/>
                  <a:t>, then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−1≤0</m:t>
                    </m:r>
                  </m:oMath>
                </a14:m>
                <a:r>
                  <a:rPr lang="en-SG" dirty="0"/>
                  <a:t>. 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(Prove by cases)</a:t>
                </a:r>
              </a:p>
              <a:p>
                <a:pPr marL="0" indent="0">
                  <a:buNone/>
                </a:pPr>
                <a:r>
                  <a:rPr lang="en-SG" dirty="0"/>
                  <a:t>Notice that if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dirty="0"/>
                  <a:t>,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then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dirty="0"/>
                  <a:t>. </a:t>
                </a:r>
              </a:p>
              <a:p>
                <a:pPr marL="0" indent="0">
                  <a:buNone/>
                </a:pPr>
                <a:r>
                  <a:rPr lang="en-SG" dirty="0"/>
                  <a:t>Otherwise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−1&lt;0</m:t>
                    </m:r>
                    <m:r>
                      <a:rPr lang="en-SG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/>
                  <a:t>so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−1)&lt;0</m:t>
                    </m:r>
                  </m:oMath>
                </a14:m>
                <a:r>
                  <a:rPr lang="en-SG" dirty="0"/>
                  <a:t>. </a:t>
                </a:r>
              </a:p>
              <a:p>
                <a:pPr marL="0" indent="0">
                  <a:buNone/>
                </a:pPr>
                <a:r>
                  <a:rPr lang="en-SG" dirty="0"/>
                  <a:t>Thus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−1)≤0</m:t>
                    </m:r>
                  </m:oMath>
                </a14:m>
                <a:r>
                  <a:rPr lang="en-SG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E20170-B3CD-41A0-8A89-F3E5AA9EC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26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BD57-3135-4A11-A662-5C498D78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12 (Participation)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A96E-A339-4670-92F5-C50AFC5A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12. Recall from Problem 6 the definition of odd and even integers. Consider the claim: “There is no integer that is both even and odd.”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State the claim symbolically and prove it.</a:t>
            </a:r>
          </a:p>
          <a:p>
            <a:pPr marL="0" indent="0">
              <a:buNone/>
            </a:pPr>
            <a:r>
              <a:rPr lang="en-US" dirty="0"/>
              <a:t>(ii) Explain the logic behind your proof.</a:t>
            </a:r>
          </a:p>
          <a:p>
            <a:pPr marL="0" indent="0">
              <a:buNone/>
            </a:pPr>
            <a:r>
              <a:rPr lang="en-US" dirty="0"/>
              <a:t>(iii) What’s wrong with this “proof”?</a:t>
            </a:r>
          </a:p>
          <a:p>
            <a:pPr marL="0" indent="0">
              <a:buNone/>
            </a:pPr>
            <a:r>
              <a:rPr lang="en-US" dirty="0"/>
              <a:t>“Suppose there is an integer n that is both even and odd. Since n is even, there is an integer k such that n = 2k. Since n is odd, there is an integer k such that n = 2k+ 1.</a:t>
            </a:r>
          </a:p>
          <a:p>
            <a:pPr marL="0" indent="0">
              <a:buNone/>
            </a:pPr>
            <a:r>
              <a:rPr lang="en-US" dirty="0"/>
              <a:t>Therefore, 2k = 2k + 1; subtracting 2k gives 0 = 1. This is impossible, so n cannot</a:t>
            </a:r>
          </a:p>
          <a:p>
            <a:pPr marL="0" indent="0">
              <a:buNone/>
            </a:pPr>
            <a:r>
              <a:rPr lang="en-US" dirty="0"/>
              <a:t>exist.”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61046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A440-F6CF-4530-B764-AC44D497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12 (Participation)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23CBC-B61B-47C6-B74E-F73554AAA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“There is no integer that is both even and odd.”</a:t>
            </a:r>
          </a:p>
          <a:p>
            <a:pPr marL="0" indent="0">
              <a:buNone/>
            </a:pPr>
            <a:r>
              <a:rPr lang="en-US" dirty="0"/>
              <a:t>State the claim symbolically and prove it.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US" dirty="0"/>
              <a:t>(ii) Explain the logic behind your proof.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02334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C011-AF9D-405E-A471-EBB1748B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12 (Participation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9D4B0-FEA4-4C08-9F66-266DB048D9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SG" dirty="0"/>
                  <a:t>Ans: (</a:t>
                </a:r>
                <a:r>
                  <a:rPr lang="en-SG" dirty="0" err="1"/>
                  <a:t>i</a:t>
                </a:r>
                <a:r>
                  <a:rPr lang="en-SG" dirty="0"/>
                  <a:t>) </a:t>
                </a:r>
                <a:r>
                  <a:rPr lang="pt-BR" dirty="0"/>
                  <a:t>∼ ∃n ∈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pt-BR" dirty="0"/>
                  <a:t> Even(n) ∧ Odd(n)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(ii) (Prove by contradition) </a:t>
                </a:r>
              </a:p>
              <a:p>
                <a:pPr marL="0" indent="0">
                  <a:buNone/>
                </a:pPr>
                <a:r>
                  <a:rPr lang="pt-BR" dirty="0"/>
                  <a:t>Suppose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 both even and odd.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 even so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 s.t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.        (Universal Instantiation)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 odd so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 s.t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dirty="0"/>
                  <a:t>.    (Universal Instantiation) </a:t>
                </a:r>
              </a:p>
              <a:p>
                <a:pPr marL="0" indent="0">
                  <a:buNone/>
                </a:pPr>
                <a:r>
                  <a:rPr lang="en-SG" dirty="0"/>
                  <a:t>Notice that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dirty="0"/>
                  <a:t>.       (Universal Instantiation)</a:t>
                </a:r>
              </a:p>
              <a:p>
                <a:pPr marL="0" indent="0">
                  <a:buNone/>
                </a:pPr>
                <a:r>
                  <a:rPr lang="en-SG" dirty="0"/>
                  <a:t>Thus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G" dirty="0"/>
                  <a:t>.                         (Universal Instantiation)</a:t>
                </a:r>
              </a:p>
              <a:p>
                <a:pPr marL="0" indent="0">
                  <a:buNone/>
                </a:pPr>
                <a:r>
                  <a:rPr lang="en-SG" dirty="0"/>
                  <a:t>Hence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is even.                               (Universal Instantiation)</a:t>
                </a:r>
              </a:p>
              <a:p>
                <a:pPr marL="0" indent="0">
                  <a:buNone/>
                </a:pPr>
                <a:r>
                  <a:rPr lang="en-SG" dirty="0"/>
                  <a:t>A contradiction.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9D4B0-FEA4-4C08-9F66-266DB048D9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751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0C0B-ED08-4D69-9AFB-2063B774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12 (Participation)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16459-9FFB-4513-82B3-64BA676F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(iii) </a:t>
            </a:r>
            <a:r>
              <a:rPr lang="en-US" dirty="0"/>
              <a:t>“There is no integer that is both even and odd.”</a:t>
            </a:r>
          </a:p>
          <a:p>
            <a:pPr marL="0" indent="0">
              <a:buNone/>
            </a:pPr>
            <a:r>
              <a:rPr lang="en-US" dirty="0"/>
              <a:t> What’s wrong with this “proof”?</a:t>
            </a:r>
          </a:p>
          <a:p>
            <a:pPr marL="0" indent="0">
              <a:buNone/>
            </a:pPr>
            <a:r>
              <a:rPr lang="en-US" dirty="0"/>
              <a:t>“Suppose there is an integer n that is both even and odd. Since n is even, there is an integer k such that n = 2k. Since n is odd, there is an integer k such that n = 2k+ 1.</a:t>
            </a:r>
          </a:p>
          <a:p>
            <a:pPr marL="0" indent="0">
              <a:buNone/>
            </a:pPr>
            <a:r>
              <a:rPr lang="en-US" dirty="0"/>
              <a:t>Therefore, 2k = 2k + 1; subtracting 2k gives 0 = 1. This is impossible, so n cannot exist.”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56178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3AEB-1825-406C-88E6-5042C587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12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94104-5927-4332-A6EC-105656B626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SG" dirty="0"/>
                  <a:t>The proof assumes that same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 should be used to represent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 as both an even and odd integer. </a:t>
                </a:r>
              </a:p>
              <a:p>
                <a:endParaRPr lang="en-SG" dirty="0"/>
              </a:p>
              <a:p>
                <a:r>
                  <a:rPr lang="en-SG" dirty="0"/>
                  <a:t>The compound statement that assumes that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 is both even and odd is</a:t>
                </a:r>
              </a:p>
              <a:p>
                <a:pPr marL="0" indent="0">
                  <a:buNone/>
                </a:pPr>
                <a:r>
                  <a:rPr lang="en-SG" dirty="0"/>
                  <a:t>of the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)∧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Here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the statement that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.</a:t>
                </a:r>
              </a:p>
              <a:p>
                <a:pPr marL="0" indent="0">
                  <a:buNone/>
                </a:pPr>
                <a:r>
                  <a:rPr lang="en-SG" dirty="0"/>
                  <a:t>         Q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the statement that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dirty="0"/>
                  <a:t>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Notice here that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 is a ‘dummy variable’. The statements would still mean the same thing if any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 was replaced by, say,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SG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94104-5927-4332-A6EC-105656B626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2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97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C9C0-548B-421A-B476-D7249965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 the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8F4A-6AD3-4697-B8BE-3DC52479F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sample quiz has questions of a similar style to the tutorial sheets.</a:t>
            </a:r>
          </a:p>
          <a:p>
            <a:r>
              <a:rPr lang="en-SG" dirty="0"/>
              <a:t>This should hold true for most courses at university. </a:t>
            </a:r>
          </a:p>
          <a:p>
            <a:r>
              <a:rPr lang="en-SG" dirty="0"/>
              <a:t>When revising for the quiz, please review your notes (definitions, proofs and examples) as well as you tutorial sheets.</a:t>
            </a:r>
          </a:p>
          <a:p>
            <a:r>
              <a:rPr lang="en-SG" dirty="0"/>
              <a:t>Make sure you know how to do every question on your sheets and that you understand what is going on. </a:t>
            </a:r>
          </a:p>
          <a:p>
            <a:r>
              <a:rPr lang="en-SG" dirty="0"/>
              <a:t>Organize your notes in advance so you know where to find the information you need during the quiz. </a:t>
            </a:r>
          </a:p>
        </p:txBody>
      </p:sp>
    </p:spTree>
    <p:extLst>
      <p:ext uri="{BB962C8B-B14F-4D97-AF65-F5344CB8AC3E}">
        <p14:creationId xmlns:p14="http://schemas.microsoft.com/office/powerpoint/2010/main" val="359598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B73B-069B-44D8-96BE-C91A1312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2: Question 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7DFA76-8221-4705-AEB5-8CA2C81685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The proof however uses the statement </a:t>
                </a:r>
              </a:p>
              <a:p>
                <a:pPr marL="0" indent="0">
                  <a:buNone/>
                </a:pPr>
                <a:r>
                  <a:rPr lang="en-SG" dirty="0"/>
                  <a:t>   (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)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)∧</m:t>
                    </m:r>
                    <m:r>
                      <a:rPr lang="en-SG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SG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SG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However (∃𝑘∈ℤ)𝑃(𝑘)∧ (∃𝑘∈ℤ)𝑄(𝑘)</a:t>
                </a:r>
                <a14:m>
                  <m:oMath xmlns:m="http://schemas.openxmlformats.org/officeDocument/2006/math">
                    <m:r>
                      <a:rPr lang="en-SG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True</m:t>
                    </m:r>
                    <m:r>
                      <a:rPr lang="en-SG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SG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SG" dirty="0"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↮</m:t>
                    </m:r>
                  </m:oMath>
                </a14:m>
                <a:r>
                  <a:rPr lang="en-SG" dirty="0"/>
                  <a:t>  (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)</a:t>
                </a:r>
                <a14:m>
                  <m:oMath xmlns:m="http://schemas.openxmlformats.org/officeDocument/2006/math">
                    <m:r>
                      <a:rPr lang="en-SG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i="1" dirty="0">
                        <a:latin typeface="Cambria Math" panose="02040503050406030204" pitchFamily="18" charset="0"/>
                      </a:rPr>
                      <m:t>)∧</m:t>
                    </m:r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True.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I’ll leave you to explain why.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7DFA76-8221-4705-AEB5-8CA2C8168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6126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4DE7-1F22-4FB8-AC4C-5780EE66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Revision (Participation)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01CE-4B81-45F9-9363-73067496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(a) (p ∧ q) → p ≡ T                                                      (Specialization)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04260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34BC-5976-4F9F-B200-F893EB88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B33CD-13D3-4F34-AAA7-28D248416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(a) (p ∧ q) → p ≡ T                                                      (Specialization)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(p ∧ q) → p ≡∼ (p ∧ q) ∨ p                                                 (Definition)</a:t>
            </a:r>
          </a:p>
          <a:p>
            <a:pPr marL="0" indent="0">
              <a:buNone/>
            </a:pPr>
            <a:r>
              <a:rPr lang="en-SG" dirty="0"/>
              <a:t>≡ ((∼ p) ∨ (∼ q) )∨ p                                                            (</a:t>
            </a:r>
            <a:r>
              <a:rPr lang="en-SG" dirty="0" err="1"/>
              <a:t>DeMorgan’s</a:t>
            </a:r>
            <a:r>
              <a:rPr lang="en-SG" dirty="0"/>
              <a:t> law)</a:t>
            </a:r>
          </a:p>
          <a:p>
            <a:pPr marL="0" indent="0">
              <a:buNone/>
            </a:pPr>
            <a:r>
              <a:rPr lang="en-SG" dirty="0"/>
              <a:t>≡ ((∼ p) ∨ p) ∨ (∼ q)                                                            (Distribution law)</a:t>
            </a:r>
          </a:p>
          <a:p>
            <a:pPr marL="0" indent="0">
              <a:buNone/>
            </a:pPr>
            <a:r>
              <a:rPr lang="en-SG" dirty="0"/>
              <a:t>≡ T ∨ (∼ q)                                                                             (Negation law)        </a:t>
            </a:r>
          </a:p>
          <a:p>
            <a:pPr marL="0" indent="0">
              <a:buNone/>
            </a:pPr>
            <a:r>
              <a:rPr lang="en-SG" dirty="0"/>
              <a:t>≡ T.                                                                                          (Identity law)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3128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E5B6-0422-4CBF-8448-B3DB5779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Revision (Participation)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2EDEF-9C56-45CA-8553-9DE819FBC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(e) (∼ p → (q∧ ∼ q)) → p ≡ T (Contradiction)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18213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CDAF-E4FC-4C15-A222-4BF58C8D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803FC-5F57-4F53-BB1E-2C7F97BA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(e) (∼ p → (q∧ ∼ q)) → p ≡ T                                                  (Contradiction)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SG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(∼ p → (q∧ ∼ q)) → p ≡ (∼ (∼ p → (q∧ ∼ q)))∨p                     (Definition)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SG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≡ (∼ (p∨(q∧ ∼ q))∨p                                                                      (Definition)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SG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≡ (∼</a:t>
            </a:r>
            <a:r>
              <a:rPr kumimoji="0" lang="en-SG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p∨C</a:t>
            </a:r>
            <a:r>
              <a:rPr kumimoji="0" lang="en-SG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)∨p                                                                                     (Negation Law)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SG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≡ (∼ p)∨p                                                                                          (Identity Law)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SG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≡ T.                                                                                                      (Negation Law)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184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E4C6-E775-4DA1-83CC-14F57C9A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Revision (Participation)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B6E49-58D5-4705-B741-A59C77B3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State DeMorgan’s Law and prove it using a truth table.  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330018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A501-7AED-4BAB-9DBD-21837DDF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BAF2-5F74-4D68-9594-2E053864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DeMorgan’s law: ∼ (p ∧ q) ≡ (∼ p) ∨ (∼ q)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86470-3B35-4769-B21B-DC16C2488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3301"/>
            <a:ext cx="8144962" cy="22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976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697D-F13E-4B2E-98D5-3EE89284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2212A-20CC-410D-A1EB-7ADDC3A1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6600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F34-0ED0-47E5-B3CB-E4134334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of lectures (Participation)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23DC-8B50-4C54-9CC1-56DE5EA9D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Let P(x) be a predicate and D be the domain of x. </a:t>
            </a:r>
          </a:p>
          <a:p>
            <a:pPr marL="0" indent="0">
              <a:buNone/>
            </a:pPr>
            <a:endParaRPr lang="en-SG" dirty="0"/>
          </a:p>
          <a:p>
            <a:pPr marL="571500" indent="-571500">
              <a:buAutoNum type="romanLcPeriod"/>
            </a:pPr>
            <a:r>
              <a:rPr lang="en-SG" dirty="0"/>
              <a:t>What does it mean for P(x) to be a universal statement? </a:t>
            </a:r>
          </a:p>
          <a:p>
            <a:pPr marL="571500" indent="-571500">
              <a:buAutoNum type="romanLcPeriod"/>
            </a:pPr>
            <a:r>
              <a:rPr lang="en-SG" dirty="0"/>
              <a:t>What does it mean for P(x) to be an existential statement?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5883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D049-7416-4EA0-8552-EF7E6D19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of lectures (Participation)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347F-4BBA-407B-8A6C-D58B13BE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LcPeriod"/>
            </a:pPr>
            <a:r>
              <a:rPr lang="en-US" dirty="0"/>
              <a:t>Q(x) is a </a:t>
            </a:r>
            <a:r>
              <a:rPr lang="en-US" b="1" dirty="0"/>
              <a:t>universal statement </a:t>
            </a:r>
            <a:r>
              <a:rPr lang="en-US" dirty="0"/>
              <a:t>defined to be </a:t>
            </a:r>
            <a:r>
              <a:rPr lang="en-US" u="sng" dirty="0"/>
              <a:t>true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Q(x) is true for every value of x in D and </a:t>
            </a:r>
            <a:r>
              <a:rPr lang="en-US" u="sng" dirty="0"/>
              <a:t>false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Q(x) is false for one or more values of x in D.</a:t>
            </a:r>
          </a:p>
          <a:p>
            <a:pPr marL="571500" indent="-571500">
              <a:buAutoNum type="romanLcPeriod"/>
            </a:pPr>
            <a:r>
              <a:rPr lang="en-US" dirty="0"/>
              <a:t>Q(x) is an </a:t>
            </a:r>
            <a:r>
              <a:rPr lang="en-US" b="1" dirty="0"/>
              <a:t>existential statement </a:t>
            </a:r>
            <a:r>
              <a:rPr lang="en-US" dirty="0"/>
              <a:t>defined to be </a:t>
            </a:r>
            <a:r>
              <a:rPr lang="en-US" u="sng" dirty="0"/>
              <a:t>true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Q(x) is true for one or more values of x in D and </a:t>
            </a:r>
            <a:r>
              <a:rPr lang="en-US" u="sng" dirty="0"/>
              <a:t>false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Q(x) is false for every value of x in 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3252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8E92-BCF4-4E73-A5B0-B51263B6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of lectures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810BF6-20C9-4CB9-9A52-E1EE69D95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SG" dirty="0"/>
                  <a:t>For statements p and q, how do we prove that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dirty="0"/>
                  <a:t> is (always) true? 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Let’s revisit our truth table 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Notice that for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dirty="0"/>
                  <a:t> to always be true, the only case that we have to show that never happens is when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dirty="0"/>
                  <a:t> is true and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dirty="0"/>
                  <a:t> is false.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810BF6-20C9-4CB9-9A52-E1EE69D95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FC35793-0E0F-432D-91E2-4283E0FB5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291288"/>
                  </p:ext>
                </p:extLst>
              </p:nvPr>
            </p:nvGraphicFramePr>
            <p:xfrm>
              <a:off x="1472707" y="3373190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297741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085506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4764006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SG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9139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4402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409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250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2482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FC35793-0E0F-432D-91E2-4283E0FB5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291288"/>
                  </p:ext>
                </p:extLst>
              </p:nvPr>
            </p:nvGraphicFramePr>
            <p:xfrm>
              <a:off x="1472707" y="3373190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297741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085506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4764006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639" r="-20089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639" r="-10135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112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9139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4402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409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250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2482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033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91B6-505A-48D2-BF03-B472E131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of lectures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E8C02-288D-41CB-BB2C-8620215C2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What you need to do is show that when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dirty="0"/>
                  <a:t> is true we have that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dirty="0"/>
                  <a:t> is also True. (</a:t>
                </a:r>
                <a:r>
                  <a:rPr lang="en-SG" dirty="0" err="1"/>
                  <a:t>i.e</a:t>
                </a:r>
                <a:r>
                  <a:rPr lang="en-SG" dirty="0"/>
                  <a:t> we can’t have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dirty="0"/>
                  <a:t> is true and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dirty="0"/>
                  <a:t> is false.)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You do </a:t>
                </a:r>
                <a:r>
                  <a:rPr lang="en-SG" b="1" dirty="0"/>
                  <a:t>not</a:t>
                </a:r>
                <a:r>
                  <a:rPr lang="en-SG" dirty="0"/>
                  <a:t> need to consider the case where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dirty="0"/>
                  <a:t> is false because in the case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dirty="0"/>
                  <a:t> is false we always have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dirty="0"/>
                  <a:t> is true (from the truth table). 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E8C02-288D-41CB-BB2C-8620215C2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36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4626</Words>
  <Application>Microsoft Office PowerPoint</Application>
  <PresentationFormat>Widescreen</PresentationFormat>
  <Paragraphs>347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Office Theme</vt:lpstr>
      <vt:lpstr>CS1231</vt:lpstr>
      <vt:lpstr>Things to do</vt:lpstr>
      <vt:lpstr>Things to note</vt:lpstr>
      <vt:lpstr>Things to note</vt:lpstr>
      <vt:lpstr>About the quiz</vt:lpstr>
      <vt:lpstr>Review of lectures (Participation)</vt:lpstr>
      <vt:lpstr>Review of lectures (Participation)</vt:lpstr>
      <vt:lpstr>Review of lectures</vt:lpstr>
      <vt:lpstr>Review of lectures</vt:lpstr>
      <vt:lpstr>Sheet 2: Question 1</vt:lpstr>
      <vt:lpstr>Sheet 2: Question 1 (Participation)</vt:lpstr>
      <vt:lpstr>Sheet 2: Question 1 (Participation)</vt:lpstr>
      <vt:lpstr>Sheet 2: Question 1 (Participation)</vt:lpstr>
      <vt:lpstr>Sheet 2: Question 1 (Participation)</vt:lpstr>
      <vt:lpstr>Rules of universal and existential quantifiers</vt:lpstr>
      <vt:lpstr>Rules of universal and existential quantifiers</vt:lpstr>
      <vt:lpstr>Rules of universal and existential quantifiers (Participation)</vt:lpstr>
      <vt:lpstr>Rules of universal and existential quantifiers (Participation)</vt:lpstr>
      <vt:lpstr>Rules of universal and existential quantifiers</vt:lpstr>
      <vt:lpstr>Rules of universal and existential quantifiers (Participation)</vt:lpstr>
      <vt:lpstr>Rules of universal and existential quantifiers (Participation)</vt:lpstr>
      <vt:lpstr>Rules of universal and existential quantifiers</vt:lpstr>
      <vt:lpstr>Sheet 2: Question 2</vt:lpstr>
      <vt:lpstr>Sheet 2: Question 3</vt:lpstr>
      <vt:lpstr>Sheet 2: Question 4 (Participation)</vt:lpstr>
      <vt:lpstr>Sheet 2: Question 4 (Participation)</vt:lpstr>
      <vt:lpstr>Sheet 2: Question 4</vt:lpstr>
      <vt:lpstr>Sheet 2: Question 4</vt:lpstr>
      <vt:lpstr>Sheet 2: Question 5</vt:lpstr>
      <vt:lpstr>Sheet 2: Question 5</vt:lpstr>
      <vt:lpstr>Sheet 2: Question 5</vt:lpstr>
      <vt:lpstr>Sheet 2: Question 5</vt:lpstr>
      <vt:lpstr>Sheet 2: Question 5</vt:lpstr>
      <vt:lpstr>Sheet 2: Question 6</vt:lpstr>
      <vt:lpstr>Sheet 2: Question 6</vt:lpstr>
      <vt:lpstr>Sheet 2: Question 7 </vt:lpstr>
      <vt:lpstr>Sheet 2: Question 8,9,10,11,12,13</vt:lpstr>
      <vt:lpstr>Sheet 2: Question 8 (Participation)</vt:lpstr>
      <vt:lpstr>Sheet 2: Question 8 (Participation)</vt:lpstr>
      <vt:lpstr>Sheet 2: Question 8 (Participation)</vt:lpstr>
      <vt:lpstr>Sheet 2: Question 8 (Participation)</vt:lpstr>
      <vt:lpstr>Sheet 2: Questions 9 &amp; 10</vt:lpstr>
      <vt:lpstr>Sheet 2: Question 11</vt:lpstr>
      <vt:lpstr>Sheet 2: Question 11</vt:lpstr>
      <vt:lpstr>Sheet 2: Question 12 (Participation)</vt:lpstr>
      <vt:lpstr>Sheet 2: Question 12 (Participation)</vt:lpstr>
      <vt:lpstr>Sheet 2: Question 12 (Participation</vt:lpstr>
      <vt:lpstr>Sheet 2: Question 12 (Participation)</vt:lpstr>
      <vt:lpstr>Sheet 2: Question 12 </vt:lpstr>
      <vt:lpstr>Sheet 2: Question 12</vt:lpstr>
      <vt:lpstr>Revision (Participation)</vt:lpstr>
      <vt:lpstr>Revision </vt:lpstr>
      <vt:lpstr>Revision (Participation)</vt:lpstr>
      <vt:lpstr>Revision </vt:lpstr>
      <vt:lpstr>Revision (Participation) </vt:lpstr>
      <vt:lpstr>Revision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</dc:title>
  <dc:creator>Dev Anand</dc:creator>
  <cp:lastModifiedBy>Dev Anand</cp:lastModifiedBy>
  <cp:revision>24</cp:revision>
  <dcterms:created xsi:type="dcterms:W3CDTF">2021-08-27T16:35:46Z</dcterms:created>
  <dcterms:modified xsi:type="dcterms:W3CDTF">2021-09-02T06:51:20Z</dcterms:modified>
</cp:coreProperties>
</file>