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7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93" r:id="rId21"/>
    <p:sldId id="294" r:id="rId22"/>
    <p:sldId id="295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0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301" r:id="rId43"/>
    <p:sldId id="302" r:id="rId44"/>
    <p:sldId id="303" r:id="rId45"/>
    <p:sldId id="304" r:id="rId46"/>
    <p:sldId id="305" r:id="rId47"/>
    <p:sldId id="306" r:id="rId48"/>
    <p:sldId id="296" r:id="rId49"/>
    <p:sldId id="297" r:id="rId50"/>
    <p:sldId id="298" r:id="rId51"/>
    <p:sldId id="299" r:id="rId52"/>
    <p:sldId id="29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94BC-A621-419A-869B-C62B7E6F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C7F9F-A89F-4A0C-ABBC-5E1797E75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C7B11-22A8-46CD-8979-771B13AF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2AD3-87A5-40DF-A2C6-68D5F2EE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E76D-D2AC-4474-B056-0877509E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8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C9E7-2A11-49C8-AE60-129320E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23426-5A3C-4D3C-860E-90DA934E8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F258-125D-4604-B2C6-FFA81783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4E54-9E9A-408B-9777-B9959405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B129-BDD1-4B62-9A21-DDD5C6A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79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D7769-E03B-4804-A97E-7DE528FD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A2DD2-0676-4337-8610-78B015861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78DE-47B5-4B93-8E0B-18FF34EF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368F-DAF1-4EA5-9FE6-F66082D8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B74F-3D9B-411B-AF91-0555F03B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9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E90E-52FE-4C21-9BF1-BD624239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87B6-A996-45C7-868D-978BE7B8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CFE9-0EB2-449F-ACCC-9C9531AF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CB05-5A03-457C-A967-F9B1B1BB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87E0-5A03-47A2-8E13-B46C7504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5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2491-475A-4DC6-9062-E590813D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EE6D-6826-444A-BE7B-1D55246F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6A4A-D599-4BC7-BE15-06A83B08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FF20-146C-42D7-A40F-C286117F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B444-752A-42DA-9EE5-9883FD6D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28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BD35-DA4D-45A3-95F0-3131980F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DC43-C49F-488E-B195-F95FFB0CB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30F9B-CDC3-4DF4-A603-837598611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C176-FE96-49A1-BD87-FCD46AF6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F974-1B1D-4863-9536-BCC83D70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A449-29B0-40E0-9178-F8FEF1F5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41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D8DF-58F8-4265-85B1-73CC93E6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04429-2A26-4198-8D72-FDEC1162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75B47-9805-4A98-9E05-79CD5A64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02E7E-1AAC-4EAE-9C6F-A27CD65D8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BE2A3-5944-40B8-BD85-B94485D6D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C3F04-1B8C-4FBB-A3D8-AD7DF305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2491E-42BE-499A-954F-5275356C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6998B-3B3D-4E14-8B2A-FA3A8EA1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0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1321-7009-42A3-BE67-52DF089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799F2-10D9-4125-85A5-816F1B32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BA83-950A-4EF2-95D7-99A14999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8F225-0B29-4494-B408-F3DDD23A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7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AC659-9F60-4D2C-B8E7-2215B7DD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C64B-7716-47CF-8CBC-E38DE5F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D427-45E2-4DA2-BD6B-040F19C2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43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0442-7CD7-4935-816B-20636066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B281-59EC-46F9-914D-8542453F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9ABF0-A5CA-4A5A-9759-724BC034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FDE9A-5530-460B-B392-A62D0F66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C654-2ADC-49B8-906E-6D16A4BB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75CDA-906A-4867-AAD3-B334BD58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76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04F-2F04-46E8-93C5-ED8F30D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2AF69-A9D2-42E6-B3E1-FBC4D367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9917E-0B3C-4F5D-9EF4-DE47EB17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346A4-1829-4063-97ED-3112F08A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A67F-2082-4086-8FDB-A50FCB1D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94DAC-9002-4C42-B5B9-549E6AE9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0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E5FCD-D1A1-4AED-BCA9-F5239FF8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71AC-3890-4E2D-9E34-F4228EBB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459D-BF22-477D-A93B-E4B0D2300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17DA-5135-43DB-A28A-DA7AB2F3FD2C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3CCD-45BF-4B6D-8890-54342FF98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831A-3194-4A68-97A5-69D9BCE32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FFA8E-D95A-485E-9B78-94B8A18724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17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5226-21E6-4963-8FD5-52E149295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ADAF-9CDA-4738-9B6B-DCB4DF79F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Tutorial 3</a:t>
            </a:r>
          </a:p>
        </p:txBody>
      </p:sp>
    </p:spTree>
    <p:extLst>
      <p:ext uri="{BB962C8B-B14F-4D97-AF65-F5344CB8AC3E}">
        <p14:creationId xmlns:p14="http://schemas.microsoft.com/office/powerpoint/2010/main" val="384442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9719-5411-4375-A181-A75E98FA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35219-40E7-47E8-B98F-9AE8B1563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(c)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pt-BR" dirty="0"/>
                  <a:t> = {x ∈ R : (x &lt; −2) ∨ (x &gt; 1)}.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(d)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BR" dirty="0"/>
                  <a:t>= {x ∈ R : (x &lt; −2) ∨ (x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3)}.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(e) A \ B = {x ∈ R : −2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−1}. 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35219-40E7-47E8-B98F-9AE8B1563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8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CD2-3000-44D4-8567-B97E0CBD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6838-1BA6-4141-A5BC-DA906AA3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question is very important. </a:t>
            </a:r>
          </a:p>
          <a:p>
            <a:r>
              <a:rPr lang="en-SG" dirty="0"/>
              <a:t>Here are the laws of set theory. Remember what these laws are and how to prove them. </a:t>
            </a:r>
          </a:p>
          <a:p>
            <a:r>
              <a:rPr lang="en-SG" dirty="0"/>
              <a:t>We will use these laws to prove more general results in the future.</a:t>
            </a:r>
          </a:p>
          <a:p>
            <a:r>
              <a:rPr lang="en-SG" dirty="0"/>
              <a:t>There are obvious parallels between the laws of set theory and the laws of logic. </a:t>
            </a:r>
          </a:p>
          <a:p>
            <a:r>
              <a:rPr lang="en-SG" dirty="0"/>
              <a:t>You can prove these laws using truth tables, but here will focus on using set notation to familiarize you with prove techniques in set theory.  </a:t>
            </a:r>
          </a:p>
        </p:txBody>
      </p:sp>
    </p:spTree>
    <p:extLst>
      <p:ext uri="{BB962C8B-B14F-4D97-AF65-F5344CB8AC3E}">
        <p14:creationId xmlns:p14="http://schemas.microsoft.com/office/powerpoint/2010/main" val="150893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B38-2C31-485F-BCAE-8FDAFD59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4D8A-BF96-4ECF-99B4-7C6EF528C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SG" dirty="0"/>
                  <a:t>(a)* Commutativity A ∪ B = B ∪ A ;  A ∩ B = B ∩ A</a:t>
                </a:r>
              </a:p>
              <a:p>
                <a:pPr marL="0" indent="0">
                  <a:buNone/>
                </a:pPr>
                <a:r>
                  <a:rPr lang="en-SG" dirty="0"/>
                  <a:t>(b) Associativity (A ∪ B) ∪ C = A ∪ (B ∪ C) ;  (A ∩ B) ∩ C = A ∩ (B ∩ C)</a:t>
                </a:r>
              </a:p>
              <a:p>
                <a:pPr marL="0" indent="0">
                  <a:buNone/>
                </a:pPr>
                <a:r>
                  <a:rPr lang="en-SG" dirty="0"/>
                  <a:t>(c)* Distributivity A ∪ (B ∩ C) = (A ∪ B) ∩ (A ∪ C) ;  A ∩ (B ∪ C) = (A ∩ B) ∪ (A ∩ C)</a:t>
                </a:r>
              </a:p>
              <a:p>
                <a:pPr marL="0" indent="0">
                  <a:buNone/>
                </a:pPr>
                <a:r>
                  <a:rPr lang="en-SG" dirty="0"/>
                  <a:t>(d) Idempotence A ∪ A = A ;  A ∩ A = A</a:t>
                </a:r>
              </a:p>
              <a:p>
                <a:pPr marL="0" indent="0">
                  <a:buNone/>
                </a:pPr>
                <a:r>
                  <a:rPr lang="en-SG" dirty="0"/>
                  <a:t>(e) Absorption A ∪ (A ∩ B) = A ; A ∩ (A ∪ B) = A</a:t>
                </a:r>
              </a:p>
              <a:p>
                <a:pPr marL="0" indent="0">
                  <a:buNone/>
                </a:pPr>
                <a:r>
                  <a:rPr lang="en-SG" dirty="0"/>
                  <a:t>(f) De Morgan’s Laws [[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SG" dirty="0"/>
                  <a:t>]] ;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(g)* Identities [[A ∪ ∅ = A]] ; A ∩ U = A</a:t>
                </a:r>
              </a:p>
              <a:p>
                <a:pPr marL="0" indent="0">
                  <a:buNone/>
                </a:pPr>
                <a:r>
                  <a:rPr lang="en-SG" dirty="0"/>
                  <a:t>(h)* Annihilators A ∪ U = U ; [[A ∩ ∅ = ∅]]</a:t>
                </a:r>
              </a:p>
              <a:p>
                <a:pPr marL="0" indent="0">
                  <a:buNone/>
                </a:pPr>
                <a:r>
                  <a:rPr lang="en-SG" dirty="0"/>
                  <a:t>(</a:t>
                </a:r>
                <a:r>
                  <a:rPr lang="en-SG" dirty="0" err="1"/>
                  <a:t>i</a:t>
                </a:r>
                <a:r>
                  <a:rPr lang="en-SG" dirty="0"/>
                  <a:t>)* Complement [[A ∪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SG" dirty="0"/>
                  <a:t> = U]] ;  A 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SG" dirty="0"/>
                  <a:t> = ∅</a:t>
                </a:r>
              </a:p>
              <a:p>
                <a:pPr marL="0" indent="0">
                  <a:buNone/>
                </a:pPr>
                <a:r>
                  <a:rPr lang="en-SG" dirty="0"/>
                  <a:t>(j)* Double Complement Law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SG" dirty="0"/>
                  <a:t>= A</a:t>
                </a:r>
              </a:p>
              <a:p>
                <a:pPr marL="0" indent="0">
                  <a:buNone/>
                </a:pPr>
                <a:r>
                  <a:rPr lang="en-SG" dirty="0"/>
                  <a:t>(k)* Top and bottom [[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</m:oMath>
                </a14:m>
                <a:r>
                  <a:rPr lang="en-SG" dirty="0"/>
                  <a:t> = U]]  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SG" dirty="0"/>
                  <a:t> = ∅</a:t>
                </a:r>
              </a:p>
              <a:p>
                <a:pPr marL="0" indent="0">
                  <a:buNone/>
                </a:pPr>
                <a:r>
                  <a:rPr lang="en-SG" dirty="0"/>
                  <a:t>(l)* Set difference A \ B = A 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4D8A-BF96-4ECF-99B4-7C6EF528C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8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74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1185-BD7E-4150-A0DF-30EF538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4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F3D1-6F10-40A8-8CBA-D7EFB404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(b) Associativity (A ∪ B) ∪ C = A ∪ (B ∪ C)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45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C9ED-CA32-4DE9-A165-B239257F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9219-4C2C-4AED-9017-B6C0BDBD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(b) Associativity (A ∪ B) ∪ C = A ∪ (B ∪ C)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z ∈ (A ∩ B) ∩ C ⇔ (z ∈ A ∩ B) ∧ z ∈ C by the definition of ∩;</a:t>
            </a:r>
          </a:p>
          <a:p>
            <a:pPr marL="0" indent="0">
              <a:buNone/>
            </a:pPr>
            <a:r>
              <a:rPr lang="en-SG" dirty="0"/>
              <a:t>⇔ (z ∈ A ∧ z ∈ B) ∧ z ∈ C by the definition of ∩;</a:t>
            </a:r>
          </a:p>
          <a:p>
            <a:pPr marL="0" indent="0">
              <a:buNone/>
            </a:pPr>
            <a:r>
              <a:rPr lang="en-SG" dirty="0"/>
              <a:t>⇔ z ∈ A ∧ (z ∈ B ∧ z ∈ C) as ∧ is associative;</a:t>
            </a:r>
          </a:p>
          <a:p>
            <a:pPr marL="0" indent="0">
              <a:buNone/>
            </a:pPr>
            <a:r>
              <a:rPr lang="en-SG" dirty="0"/>
              <a:t>⇔ z ∈ A ∧ (z ∈ B ∩ C) by the definition of ∩;</a:t>
            </a:r>
          </a:p>
          <a:p>
            <a:pPr marL="0" indent="0">
              <a:buNone/>
            </a:pPr>
            <a:r>
              <a:rPr lang="en-SG" dirty="0"/>
              <a:t>⇔ z ∈ A ∩ (B ∩ C) by the definition of ∩.</a:t>
            </a:r>
          </a:p>
          <a:p>
            <a:pPr marL="0" indent="0">
              <a:buNone/>
            </a:pPr>
            <a:r>
              <a:rPr lang="en-SG" dirty="0"/>
              <a:t>So (A ∩ B) ∩ C = A ∩ (B ∩ C). </a:t>
            </a:r>
          </a:p>
        </p:txBody>
      </p:sp>
    </p:spTree>
    <p:extLst>
      <p:ext uri="{BB962C8B-B14F-4D97-AF65-F5344CB8AC3E}">
        <p14:creationId xmlns:p14="http://schemas.microsoft.com/office/powerpoint/2010/main" val="20498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22F9-F613-4359-A75B-10EF437A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4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AFAC-C56E-4076-B746-AB686F82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(c)* Distributivity A ∪ (B ∩ C) = (A ∪ B) ∩ (A ∪ C)</a:t>
            </a:r>
          </a:p>
        </p:txBody>
      </p:sp>
    </p:spTree>
    <p:extLst>
      <p:ext uri="{BB962C8B-B14F-4D97-AF65-F5344CB8AC3E}">
        <p14:creationId xmlns:p14="http://schemas.microsoft.com/office/powerpoint/2010/main" val="275201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DC73-8A77-495B-8B27-C699941B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E52A-F05D-4A22-AD5C-E392F601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(c)* Distributivity A ∪ (B ∩ C) = (A ∪ B) ∩ (A ∪ C)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 ∪ (B ∩ C)</a:t>
            </a:r>
          </a:p>
          <a:p>
            <a:pPr marL="0" indent="0">
              <a:buNone/>
            </a:pPr>
            <a:r>
              <a:rPr lang="en-SG" dirty="0"/>
              <a:t>= {x : (x ∈ A) ∨ (x ∈ B ∩ C)} by the definition of ∪;</a:t>
            </a:r>
          </a:p>
          <a:p>
            <a:pPr marL="0" indent="0">
              <a:buNone/>
            </a:pPr>
            <a:r>
              <a:rPr lang="en-SG" dirty="0"/>
              <a:t>= {x : (x ∈ A) ∨ (x ∈ B ∧ x ∈ C)} by the definition of ∩;</a:t>
            </a:r>
          </a:p>
          <a:p>
            <a:pPr marL="0" indent="0">
              <a:buNone/>
            </a:pPr>
            <a:r>
              <a:rPr lang="en-SG" dirty="0"/>
              <a:t>= {x : ((x ∈ A) ∨ (x ∈ B)) ∧ ((x ∈ A) ∨ (x ∈ C))} as ∨ distributes over ∧;</a:t>
            </a:r>
          </a:p>
          <a:p>
            <a:pPr marL="0" indent="0">
              <a:buNone/>
            </a:pPr>
            <a:r>
              <a:rPr lang="en-SG" dirty="0"/>
              <a:t>= {x : (x ∈ A ∪ B) ∧ (x ∈ A ∪ C)} by the definition of ∪;</a:t>
            </a:r>
          </a:p>
          <a:p>
            <a:pPr marL="0" indent="0">
              <a:buNone/>
            </a:pPr>
            <a:r>
              <a:rPr lang="en-SG" dirty="0"/>
              <a:t>= (A ∪ B) ∩ (A ∪ C) by the definition of ∩.</a:t>
            </a:r>
          </a:p>
        </p:txBody>
      </p:sp>
    </p:spTree>
    <p:extLst>
      <p:ext uri="{BB962C8B-B14F-4D97-AF65-F5344CB8AC3E}">
        <p14:creationId xmlns:p14="http://schemas.microsoft.com/office/powerpoint/2010/main" val="78397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9B95-DE67-4ABC-9505-466B0BB2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4 (Participation)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FBFB5-67E9-4580-8895-C7060B87C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(f) De Morgan’s Laws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FBFB5-67E9-4580-8895-C7060B87C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50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DD34-222D-4861-A9F1-E07847A8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7DDD7-0B0F-43C5-8EBD-93E302BCC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(f) De Morgan’s Laws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SG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7DDD7-0B0F-43C5-8EBD-93E302BCC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60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D561-830E-4B34-BD55-B26489B4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E0E15-DDED-4066-A36D-161162291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5. Let U denote the universal set. Prove the following for all sets A, B, C. You may use what you showed in Question 4 in your proofs.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SG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SG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SG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SG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acc>
                  </m:oMath>
                </a14:m>
                <a:r>
                  <a:rPr lang="en-SG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E0E15-DDED-4066-A36D-161162291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94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8FB0-CF9D-4581-B321-65458801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DBE2-326A-4107-B411-2FEEDD27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We will go through sheet </a:t>
            </a:r>
            <a:r>
              <a:rPr lang="en-SG" b="1" u="sng" dirty="0"/>
              <a:t>3</a:t>
            </a:r>
            <a:r>
              <a:rPr lang="en-SG" dirty="0"/>
              <a:t> today. </a:t>
            </a:r>
          </a:p>
          <a:p>
            <a:r>
              <a:rPr lang="en-SG" dirty="0"/>
              <a:t>As usual, I encourage participation at appropriate times. </a:t>
            </a:r>
          </a:p>
          <a:p>
            <a:r>
              <a:rPr lang="en-SG" dirty="0"/>
              <a:t>Participation includes unmuting, introducing yourself and using the annotate button on zoom. </a:t>
            </a:r>
          </a:p>
          <a:p>
            <a:r>
              <a:rPr lang="en-SG" dirty="0"/>
              <a:t>If you do not wish to participate or , click the cross reaction. If I do not see a cross then I will assume that I can call upon you. </a:t>
            </a:r>
          </a:p>
          <a:p>
            <a:r>
              <a:rPr lang="en-SG" dirty="0"/>
              <a:t>If you want to be want to ensure that you’re called upon then click on the tick reaction. </a:t>
            </a:r>
          </a:p>
          <a:p>
            <a:r>
              <a:rPr lang="en-SG" dirty="0"/>
              <a:t>If you have a question raise your hand. Please save longer and more involved questions for the end of the class. Alternatively you can email me.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401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DB5B-E522-40BC-ABC0-41C7641E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0C1F-1697-4EAF-A1FD-A6AE1356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(c) If A ⊆ B and A ⊆ C, then A ⊆ B ∩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A ⊆ B and A ⊆ C. This means that if x ∈ A, then x ∈ B and x ∈ C, and thus x ∈ B ∩ C. So A ⊆ B ∩ 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408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3D7E-1736-4405-BD29-B1D763AA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1837-F3DB-4BEE-892A-F70CCB86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(e) If A ⊆ B, then A ∩ C ⊆ B ∩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A ⊆ B. Example 4.3.8 in the notes then tells us A ∩ C ⊆ A ⊆ B and A ∩ C ⊆ C. So A ∩ C ⊆ B ∩ C by (c).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648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1EFC-B3AD-4EB1-942E-6DEEA061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8ACC-A6D4-4148-AD4A-6AE5DC42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(f) B ⊆ A if and only if A ∩ B =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(f) (⇒) Suppose B ⊆ A. Then B ∩ B ⊆ A ∩ B by (e). So B ⊆ A ∩ B.</a:t>
            </a:r>
          </a:p>
          <a:p>
            <a:pPr marL="0" indent="0">
              <a:buNone/>
            </a:pPr>
            <a:r>
              <a:rPr lang="en-US" dirty="0"/>
              <a:t>Conversely, Example 4.3.8 in the notes tells us A ∩ B ⊆ B.</a:t>
            </a:r>
          </a:p>
          <a:p>
            <a:pPr marL="0" indent="0">
              <a:buNone/>
            </a:pPr>
            <a:r>
              <a:rPr lang="en-US" dirty="0"/>
              <a:t>Hence A ∩ B = B.</a:t>
            </a:r>
          </a:p>
          <a:p>
            <a:pPr marL="0" indent="0">
              <a:buNone/>
            </a:pPr>
            <a:r>
              <a:rPr lang="en-US" dirty="0"/>
              <a:t>(⇐) Suppose A ∩ B = B. Then B = A ∩ B ⊆ A by Example 4.3.8 in the notes.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5533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B489-3086-44A1-BE9F-A9F10451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Questions 6&amp;7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58F1-F178-44A4-AF20-8DA7300A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Simple exercises on set theory. </a:t>
            </a:r>
          </a:p>
          <a:p>
            <a:r>
              <a:rPr lang="en-SG" dirty="0"/>
              <a:t>Instances on when paying attention to detail benefits you. </a:t>
            </a:r>
          </a:p>
        </p:txBody>
      </p:sp>
    </p:spTree>
    <p:extLst>
      <p:ext uri="{BB962C8B-B14F-4D97-AF65-F5344CB8AC3E}">
        <p14:creationId xmlns:p14="http://schemas.microsoft.com/office/powerpoint/2010/main" val="1975246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14A7-5BD0-4B99-BEB5-C807BB3B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24EB-6AD4-48BB-AADB-FEF62B0B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In lexical analysis (CS4212), regular expressions are used to describe how tokens are constructed from strings. The basic construction is concatenation: If x and y are strings, then </a:t>
            </a:r>
            <a:r>
              <a:rPr lang="en-US" dirty="0" err="1"/>
              <a:t>xy</a:t>
            </a:r>
            <a:r>
              <a:rPr lang="en-US" dirty="0"/>
              <a:t> is </a:t>
            </a:r>
            <a:r>
              <a:rPr lang="en-US" dirty="0" err="1"/>
              <a:t>thestring</a:t>
            </a:r>
            <a:r>
              <a:rPr lang="en-US" dirty="0"/>
              <a:t> formed by the symbols of x followed by the symbols of y;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X and Y are sets of strings, define XY = {</a:t>
            </a:r>
            <a:r>
              <a:rPr lang="en-US" dirty="0" err="1"/>
              <a:t>xy</a:t>
            </a:r>
            <a:r>
              <a:rPr lang="en-US" dirty="0"/>
              <a:t> : x ∈ X ∧ y ∈ Y }.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1562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1AC6-8395-4337-A356-9D388529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6733-3F0A-4064-AD1A-0217A048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LcParenBoth"/>
            </a:pPr>
            <a:r>
              <a:rPr lang="en-US" dirty="0"/>
              <a:t>Let X = {1, 01, 11, 011} and Y = {00, 100}. Determine XY , Y X and XX.</a:t>
            </a:r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{1, 01, 11, 011}, Y = {00, 100}.</a:t>
            </a:r>
          </a:p>
          <a:p>
            <a:pPr marL="0" indent="0">
              <a:buNone/>
            </a:pPr>
            <a:r>
              <a:rPr lang="en-US" dirty="0"/>
              <a:t>XY = {100, 1100, 0100, 01100, 11100, 011100}. </a:t>
            </a:r>
          </a:p>
          <a:p>
            <a:pPr marL="0" indent="0">
              <a:buNone/>
            </a:pPr>
            <a:r>
              <a:rPr lang="en-US" dirty="0"/>
              <a:t>Note: XY has 6 elements, not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 X = {001, 1001, 0001, 10001, 0011, 10011, 00011, 100011}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XX = {11, 101, 111, 1011, 011, 0101, 0111, 01011, 1101, 1111, 11011, 01101, 01111, 011011}.</a:t>
            </a:r>
          </a:p>
          <a:p>
            <a:pPr marL="0" indent="0">
              <a:buNone/>
            </a:pPr>
            <a:r>
              <a:rPr lang="en-US" dirty="0"/>
              <a:t>Note: XX has 14 elements, not 16.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122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B296-57C4-4C5C-88D8-7E2C1B2F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ED5D-9DE2-4D7D-B21B-BF74CB4E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(b) If S is a set of strings, what is ∅S?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(b) If w ∈ ∅S, then w = </a:t>
            </a:r>
            <a:r>
              <a:rPr lang="en-US" dirty="0" err="1"/>
              <a:t>xy</a:t>
            </a:r>
            <a:r>
              <a:rPr lang="en-US" dirty="0"/>
              <a:t> for some x ∈ ∅ and y ∈ S.</a:t>
            </a:r>
          </a:p>
          <a:p>
            <a:pPr marL="0" indent="0">
              <a:buNone/>
            </a:pPr>
            <a:r>
              <a:rPr lang="en-US" dirty="0"/>
              <a:t>But there is no x ∈ ∅. So there can be no w ∈ ∅S. This means ∅S = ∅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56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04CB-88DD-454D-B18C-E5BFA05F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72F5-ED6F-4E86-84E7-FC03944D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Determine P(P(∅)).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P(P(∅)) = P({∅}) = {∅, {∅}}.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How about P(P(P(∅)))?</a:t>
            </a:r>
          </a:p>
        </p:txBody>
      </p:sp>
    </p:spTree>
    <p:extLst>
      <p:ext uri="{BB962C8B-B14F-4D97-AF65-F5344CB8AC3E}">
        <p14:creationId xmlns:p14="http://schemas.microsoft.com/office/powerpoint/2010/main" val="250431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CA16-FE94-44F2-AEB0-296EBA58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8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9E54-F2B2-41AD-9AB8-61F641EF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For each of the following, determine whether it is true for all sets A, B.</a:t>
            </a:r>
          </a:p>
          <a:p>
            <a:pPr marL="0" indent="0">
              <a:buNone/>
            </a:pPr>
            <a:r>
              <a:rPr lang="en-US" dirty="0"/>
              <a:t>(a) P(A) ∪ P(B) ⊆ P(A ∪ B).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364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6B8C-A803-4A37-A894-33A9222E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E033-C6F6-4599-8661-3261009C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(a) Let S ∈ P(A) ∪ P(B).</a:t>
            </a:r>
          </a:p>
          <a:p>
            <a:pPr marL="0" indent="0">
              <a:buNone/>
            </a:pPr>
            <a:r>
              <a:rPr lang="en-US" dirty="0"/>
              <a:t>If S ∈ P(A), then S ⊆ A, so S ⊆ A ∪ B, i.e. S ∈ P(A ∪ B). Similarly for S ∈ P(B). Thus P(A) ∪ P(B) ⊆ P(A ∪ B).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93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9D90-375A-49CC-8A71-935C6610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9BD2-E4D0-4C2B-BF82-8C791BD6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are free to change your reaction as the lesson progresses. </a:t>
            </a:r>
          </a:p>
          <a:p>
            <a:r>
              <a:rPr lang="en-SG" dirty="0"/>
              <a:t>We will not go through * questions. They will be saved for </a:t>
            </a:r>
            <a:r>
              <a:rPr lang="en-SG" dirty="0" err="1"/>
              <a:t>Dr.</a:t>
            </a:r>
            <a:r>
              <a:rPr lang="en-SG" dirty="0"/>
              <a:t> Wong’s tutorial.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8593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F727-940F-4029-A354-6A4093E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E33D-49A6-459D-85CB-9D5E4FD4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(b) P(A ∪ B) ⊆ P(A) ∪ P(B). </a:t>
            </a:r>
          </a:p>
        </p:txBody>
      </p:sp>
    </p:spTree>
    <p:extLst>
      <p:ext uri="{BB962C8B-B14F-4D97-AF65-F5344CB8AC3E}">
        <p14:creationId xmlns:p14="http://schemas.microsoft.com/office/powerpoint/2010/main" val="1076024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E0C9-464F-4A9E-99E8-8514B791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3336B-9B83-4E5D-93E1-D810F75BD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(b) Consider A = {2} and B = {3}. Then {2, 3} ∈ P(A ∪ B).</a:t>
                </a:r>
              </a:p>
              <a:p>
                <a:pPr marL="0" indent="0">
                  <a:buNone/>
                </a:pPr>
                <a:r>
                  <a:rPr lang="en-SG" dirty="0"/>
                  <a:t>But P(A) ∪ P(B) = {∅, {2}, {3}}. So {2, 3}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SG" dirty="0"/>
                  <a:t> P (A) ∪ P(B).</a:t>
                </a:r>
              </a:p>
              <a:p>
                <a:pPr marL="0" indent="0">
                  <a:buNone/>
                </a:pPr>
                <a:r>
                  <a:rPr lang="en-SG" dirty="0"/>
                  <a:t>Therefore P(A ∪ B)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</m:oMath>
                </a14:m>
                <a:r>
                  <a:rPr lang="en-SG" dirty="0"/>
                  <a:t> P(A) ∪ P(B) in general.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3336B-9B83-4E5D-93E1-D810F75BD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441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1EB-30A1-4144-AAB5-532F6F9F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8 (Extension)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BC230-5444-4F22-BE72-0A5829DAE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.</a:t>
                </a:r>
              </a:p>
              <a:p>
                <a:pPr marL="0" indent="0">
                  <a:buNone/>
                </a:pPr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BC230-5444-4F22-BE72-0A5829DAE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8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A46A-B07D-4888-AB0E-0ABA9946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5B3A1-8A80-415A-A723-A6A2A1F59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9. Let A1, A2, . . . be sets. Then the finite unions and the finite intersections can be defined for each positive integer n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…∪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/>
                  <a:t>;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5B3A1-8A80-415A-A723-A6A2A1F59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65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00BA-FD62-4038-BDFE-2DE0E7EE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50643-A67D-4A35-A1DA-31D38BB14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Let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be an integer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SG" dirty="0"/>
                  <a:t>. Determine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/>
                  <a:t> in each of the following cases.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</a:t>
                </a:r>
                <a:r>
                  <a:rPr lang="en-SG" dirty="0" err="1"/>
                  <a:t>i</a:t>
                </a:r>
                <a:r>
                  <a:rPr lang="en-SG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dirty="0"/>
                  <a:t> = {k}.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={1,2,…,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</a:p>
              <a:p>
                <a:pPr marL="0" indent="0">
                  <a:buNone/>
                </a:pPr>
                <a:endParaRPr lang="en-SG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</m:e>
                    </m:nary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SG" dirty="0"/>
                  <a:t> since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SG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50643-A67D-4A35-A1DA-31D38BB1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7543-CD14-4B56-8022-9FFE04C8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C8EE1-36BA-4337-A812-B5C89178B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= {x ∈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: 0 &lt; x &lt; k}</a:t>
                </a:r>
                <a:endParaRPr kumimoji="0" lang="en-SG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SG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:0&lt;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</a:p>
              <a:p>
                <a:pPr marL="0" indent="0">
                  <a:buNone/>
                </a:pPr>
                <a:endParaRPr lang="en-SG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:0&lt;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&lt;1}</m:t>
                        </m:r>
                      </m:e>
                    </m:nary>
                  </m:oMath>
                </a14:m>
                <a:r>
                  <a:rPr lang="en-SG" dirty="0"/>
                  <a:t>. 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C8EE1-36BA-4337-A812-B5C89178B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350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5E3C-132E-4739-9F9E-9EF6CEEF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830F6-F38F-45F2-9A95-C40CF4CA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:0≤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</a:p>
              <a:p>
                <a:pPr marL="0" indent="0">
                  <a:buNone/>
                </a:pPr>
                <a:endParaRPr lang="en-SG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:0≤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SG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SG" dirty="0"/>
                  <a:t>. 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830F6-F38F-45F2-9A95-C40CF4CA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05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9DBD-7C70-4494-84F0-FBC9098E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26302-BC1B-491E-ACFD-68839BDDB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SG" dirty="0"/>
                  <a:t>Define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dirty="0"/>
                  <a:t> by: for all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dirty="0"/>
                  <a:t>,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G" dirty="0"/>
                  <a:t> if and only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SG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ctrlPr>
                          <a:rPr lang="en-SG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>
                    <a:solidFill>
                      <a:prstClr val="black"/>
                    </a:solidFill>
                  </a:rPr>
                  <a:t> for some positive integer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dirty="0"/>
                  <a:t> if and only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SG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⋂"/>
                        <m:ctrlP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>
                    <a:solidFill>
                      <a:prstClr val="black"/>
                    </a:solidFill>
                  </a:rPr>
                  <a:t>for all positive integer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:endParaRPr lang="en-SG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/>
                  <a:t>b) State the definitions of X and Y symbolically (using ∃, ∀, etc.).</a:t>
                </a:r>
              </a:p>
              <a:p>
                <a:pPr marL="0" lvl="0" indent="0">
                  <a:buNone/>
                </a:pPr>
                <a:endParaRPr lang="en-SG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SG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ctrlPr>
                          <a:rPr lang="en-SG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SG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⋂"/>
                        <m:ctrlP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:endParaRPr lang="en-SG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SG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26302-BC1B-491E-ACFD-68839BDDB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812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E11C-314C-4670-8550-84D10487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D97E9-0490-4ACA-AF36-445FA7DDE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(c) Determine X and Y for the three cases in (a).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:r>
                  <a:rPr kumimoji="0" lang="en-SG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{k}.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SG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={1,2,…,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SG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;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SG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</m:e>
                    </m:nary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∅</m:t>
                    </m:r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since </a:t>
                </a:r>
                <a14:m>
                  <m:oMath xmlns:m="http://schemas.openxmlformats.org/officeDocument/2006/math">
                    <m:r>
                      <a:rPr kumimoji="0" lang="en-SG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SG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≥2</m:t>
                    </m:r>
                    <m:r>
                      <a:rPr kumimoji="0" lang="en-SG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;</m:t>
                    </m:r>
                  </m:oMath>
                </a14:m>
                <a:endParaRPr kumimoji="0" lang="en-SG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en-SG" dirty="0"/>
                  <a:t>Y = ∅. </a:t>
                </a:r>
                <a:endParaRPr kumimoji="0" lang="en-SG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D97E9-0490-4ACA-AF36-445FA7DDE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174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F221-E255-40F9-85AE-BF71C6EC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2280-A45D-4F0D-898E-033DABF6F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= {x ∈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: 0 &lt; x &lt; k}</a:t>
                </a:r>
                <a:endParaRPr kumimoji="0" lang="en-SG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SG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:0&lt;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</a:t>
                </a:r>
              </a:p>
              <a:p>
                <a:pPr marL="0" indent="0">
                  <a:buNone/>
                </a:pPr>
                <a:endParaRPr lang="en-SG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:0&lt;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&lt;1}</m:t>
                        </m:r>
                      </m:e>
                    </m:nary>
                    <m:r>
                      <a:rPr lang="en-SG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SG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SG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SG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:0&lt;</m:t>
                    </m:r>
                    <m:r>
                      <a:rPr lang="en-SG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SG" dirty="0"/>
                  <a:t> 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2280-A45D-4F0D-898E-033DABF6F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7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7859-1D1E-40E6-8DC2-90379FF5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the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FEC9-EF45-46E4-83BB-A9B99606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17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9054-D932-4BF8-9420-ADD7B1F7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DB7D1-3AD0-4FFA-AD5C-BBF2F8BFB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:0≤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:0≤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SG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kumimoji="0" lang="en-SG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</a:t>
                </a:r>
              </a:p>
              <a:p>
                <a:pPr marL="0" indent="0">
                  <a:buNone/>
                </a:pPr>
                <a:endParaRPr lang="en-SG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SG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:0≤</m:t>
                        </m:r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SG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SG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SG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SG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DB7D1-3AD0-4FFA-AD5C-BBF2F8BFB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018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84F2-303E-4844-8279-9246077E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3ECA6-1F3C-44E9-A742-F0A9778D0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10. Let 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. . . be sets.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b.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nary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l-PL" dirty="0"/>
                  <a:t> ⇔ z ∈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l-PL" dirty="0"/>
                  <a:t> ∧ z ∈ B</a:t>
                </a:r>
                <a:endParaRPr lang="en-SG" dirty="0"/>
              </a:p>
              <a:p>
                <a:pPr marL="0" indent="0">
                  <a:buNone/>
                </a:pPr>
                <a:r>
                  <a:rPr lang="pl-PL" dirty="0"/>
                  <a:t>⇔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∧ z ∈ B</a:t>
                </a:r>
                <a:endParaRPr lang="en-SG" dirty="0"/>
              </a:p>
              <a:p>
                <a:pPr marL="0" indent="0">
                  <a:buNone/>
                </a:pPr>
                <a:r>
                  <a:rPr lang="pl-PL" dirty="0"/>
                  <a:t>⇔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∧ z ∈ B</a:t>
                </a:r>
                <a:r>
                  <a:rPr lang="en-SG" dirty="0"/>
                  <a:t>)</a:t>
                </a:r>
              </a:p>
              <a:p>
                <a:pPr marL="0" indent="0">
                  <a:buNone/>
                </a:pPr>
                <a:r>
                  <a:rPr lang="pl-PL" dirty="0"/>
                  <a:t>⇔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pl-PL" dirty="0"/>
                  <a:t>B</a:t>
                </a:r>
                <a:r>
                  <a:rPr lang="en-SG" dirty="0"/>
                  <a:t>)</a:t>
                </a:r>
              </a:p>
              <a:p>
                <a:pPr marL="0" indent="0">
                  <a:buNone/>
                </a:pPr>
                <a:r>
                  <a:rPr lang="pl-PL" dirty="0"/>
                  <a:t>⇔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limLoc m:val="subSup"/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nary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3ECA6-1F3C-44E9-A742-F0A9778D0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36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EBDC-DF3B-4AB3-A71F-A93C4568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ZFC Set Theory (Non-examinable)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8D3E-F257-4DB9-8F21-0039E895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ZF is an abbreviation of </a:t>
            </a:r>
            <a:r>
              <a:rPr lang="en-SG" dirty="0" err="1"/>
              <a:t>Zermelo</a:t>
            </a:r>
            <a:r>
              <a:rPr lang="en-SG" dirty="0"/>
              <a:t>-Fraenkel.</a:t>
            </a:r>
          </a:p>
          <a:p>
            <a:r>
              <a:rPr lang="en-SG" dirty="0"/>
              <a:t>C is an abbreviation of choice. </a:t>
            </a:r>
          </a:p>
          <a:p>
            <a:r>
              <a:rPr lang="en-SG" dirty="0"/>
              <a:t>Set theory is often thought of the foundation of mathematics because most results in the field can be stated in set notation. </a:t>
            </a:r>
          </a:p>
          <a:p>
            <a:r>
              <a:rPr lang="en-SG" dirty="0"/>
              <a:t>ZFC is the most frequently adopted framework of axioms accepted by mathematicians. </a:t>
            </a:r>
          </a:p>
          <a:p>
            <a:r>
              <a:rPr lang="en-SG" dirty="0"/>
              <a:t>Most of these axioms are widely accepted. </a:t>
            </a:r>
          </a:p>
        </p:txBody>
      </p:sp>
    </p:spTree>
    <p:extLst>
      <p:ext uri="{BB962C8B-B14F-4D97-AF65-F5344CB8AC3E}">
        <p14:creationId xmlns:p14="http://schemas.microsoft.com/office/powerpoint/2010/main" val="4156386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1950-A25C-4363-BAC2-6E876557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ZFC Set Theory (Non-Examinable)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44B5-B6C1-4BD6-B49F-023FAEE1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b="1" dirty="0"/>
              <a:t>Extensionality Axiom</a:t>
            </a:r>
            <a:r>
              <a:rPr lang="en-SG" dirty="0"/>
              <a:t>: Two sets are the same </a:t>
            </a:r>
            <a:r>
              <a:rPr lang="en-SG" dirty="0" err="1"/>
              <a:t>iff</a:t>
            </a:r>
            <a:r>
              <a:rPr lang="en-SG" dirty="0"/>
              <a:t> they have the same elements. </a:t>
            </a:r>
          </a:p>
          <a:p>
            <a:pPr marL="514350" indent="-514350">
              <a:buAutoNum type="arabicPeriod"/>
            </a:pPr>
            <a:r>
              <a:rPr lang="en-SG" b="1" dirty="0"/>
              <a:t>Empty set Axiom</a:t>
            </a:r>
            <a:r>
              <a:rPr lang="en-SG" dirty="0"/>
              <a:t>: The empty set exists. </a:t>
            </a:r>
          </a:p>
          <a:p>
            <a:pPr marL="514350" indent="-514350">
              <a:buAutoNum type="arabicPeriod"/>
            </a:pPr>
            <a:r>
              <a:rPr lang="en-SG" b="1" dirty="0"/>
              <a:t>Subset Axiom</a:t>
            </a:r>
            <a:r>
              <a:rPr lang="en-SG" dirty="0"/>
              <a:t>: A subcollection of a set is a set. </a:t>
            </a:r>
          </a:p>
          <a:p>
            <a:pPr marL="514350" indent="-514350">
              <a:buAutoNum type="arabicPeriod"/>
            </a:pPr>
            <a:r>
              <a:rPr lang="en-SG" b="1" dirty="0"/>
              <a:t>Union Axiom</a:t>
            </a:r>
            <a:r>
              <a:rPr lang="en-SG" dirty="0"/>
              <a:t>: The union of sets is a set. </a:t>
            </a:r>
          </a:p>
          <a:p>
            <a:pPr marL="514350" indent="-514350">
              <a:buAutoNum type="arabicPeriod"/>
            </a:pPr>
            <a:r>
              <a:rPr lang="en-SG" b="1" dirty="0"/>
              <a:t>Power set Axiom</a:t>
            </a:r>
            <a:r>
              <a:rPr lang="en-SG" dirty="0"/>
              <a:t>: The power set of a set exists. </a:t>
            </a:r>
          </a:p>
        </p:txBody>
      </p:sp>
    </p:spTree>
    <p:extLst>
      <p:ext uri="{BB962C8B-B14F-4D97-AF65-F5344CB8AC3E}">
        <p14:creationId xmlns:p14="http://schemas.microsoft.com/office/powerpoint/2010/main" val="42656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9063-3EEF-4F9B-BA6D-742B166A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ZFC Set Theory (Non-Examinable)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E263C-14F4-4329-A5A1-BBF770282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b="1" dirty="0"/>
                  <a:t>6. Paring Axiom</a:t>
                </a:r>
                <a:r>
                  <a:rPr lang="en-SG" dirty="0"/>
                  <a:t>: For every two objects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dirty="0"/>
                  <a:t> , {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dirty="0"/>
                  <a:t>} is a set.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7. Infinity Axiom</a:t>
                </a:r>
                <a:r>
                  <a:rPr lang="en-SG" dirty="0"/>
                  <a:t>: A set with infinitely many elements exists.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8. Replacement Axiom</a:t>
                </a:r>
                <a:r>
                  <a:rPr lang="en-SG" dirty="0"/>
                  <a:t>: If we replace every element of a set with a unique element then this new collection is a set.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9. Regularity Axiom</a:t>
                </a:r>
                <a:r>
                  <a:rPr lang="en-SG" dirty="0"/>
                  <a:t>: Every set contains an element disjoint from it.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E263C-14F4-4329-A5A1-BBF770282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53A3-6E22-4C53-AD22-7AE7340B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ZFC Set Theory (Non-Examinable)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02FE0-CF03-46CC-92F3-CB5A619EB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Using the pairing axiom with object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SG" dirty="0"/>
                  <a:t>, {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SG" dirty="0"/>
                  <a:t>}={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SG" dirty="0"/>
                  <a:t>} is a set. </a:t>
                </a:r>
              </a:p>
              <a:p>
                <a:r>
                  <a:rPr lang="en-SG" dirty="0"/>
                  <a:t>Let A be a set. We have that {A} is a set. </a:t>
                </a:r>
              </a:p>
              <a:p>
                <a:r>
                  <a:rPr lang="en-SG" dirty="0"/>
                  <a:t>By the regularity axiom, we must have A and {A} are disjoint (</a:t>
                </a:r>
                <a:r>
                  <a:rPr lang="en-SG" dirty="0" err="1"/>
                  <a:t>i.e</a:t>
                </a:r>
                <a:r>
                  <a:rPr lang="en-SG" dirty="0"/>
                  <a:t> have no elements in common). As A is the only element of {A}, we must have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  <a:p>
                <a:r>
                  <a:rPr lang="en-SG" dirty="0"/>
                  <a:t>So no set can contain itself. </a:t>
                </a:r>
              </a:p>
              <a:p>
                <a:r>
                  <a:rPr lang="en-SG" dirty="0"/>
                  <a:t>Furthermore the collection of all sets is not a set. If it were then it must contain itself. This is impossible. </a:t>
                </a:r>
              </a:p>
              <a:p>
                <a:r>
                  <a:rPr lang="en-SG" dirty="0"/>
                  <a:t>We call the collection of all sets a </a:t>
                </a:r>
                <a:r>
                  <a:rPr lang="en-SG" b="1" dirty="0"/>
                  <a:t>class</a:t>
                </a:r>
                <a:r>
                  <a:rPr lang="en-SG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02FE0-CF03-46CC-92F3-CB5A619EB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 b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4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EAEA-CD69-48D2-AE6D-FDAA9C8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ZFC Set Theory (Non-Examinable)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38608-0084-4893-95C5-B9D71B64D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10. </a:t>
                </a:r>
                <a:r>
                  <a:rPr lang="en-SG" b="1" dirty="0"/>
                  <a:t>Axiom of Choice</a:t>
                </a:r>
                <a:r>
                  <a:rPr lang="en-SG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SG" dirty="0"/>
                  <a:t> be a family of non-empty sets. There exist a function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/>
                  <a:t> in which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SG" dirty="0"/>
                  <a:t>This axiom is not universally accepted. In fact it is often a great source of controversy. </a:t>
                </a:r>
              </a:p>
              <a:p>
                <a:r>
                  <a:rPr lang="en-SG" dirty="0"/>
                  <a:t>If a mathematician uses this axiom, they often quote that they have done so. </a:t>
                </a:r>
              </a:p>
              <a:p>
                <a:r>
                  <a:rPr lang="en-SG" dirty="0"/>
                  <a:t>It has been proven that the axiom of choice does not follow from the previous 9 axioms.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38608-0084-4893-95C5-B9D71B64D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3066-F80F-4D1A-826C-6ABA4C5C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ZFC Set Theory (Non-Examinable)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CCCA-CC2E-4232-9960-35DCEF8A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Axiom of choice has many equivalent forms. Arguably the most notorious of which is Zorn’s Lemma. </a:t>
            </a:r>
          </a:p>
          <a:p>
            <a:r>
              <a:rPr lang="en-SG" dirty="0"/>
              <a:t>Zorn states that any non-empty partial ordered set with the property that every total suborder is bounded above has a maximal element. </a:t>
            </a:r>
          </a:p>
          <a:p>
            <a:r>
              <a:rPr lang="en-SG" dirty="0"/>
              <a:t>Zorn is deduced from the Axiom of Choice using </a:t>
            </a:r>
            <a:r>
              <a:rPr lang="en-SG" dirty="0" err="1"/>
              <a:t>transinfinite</a:t>
            </a:r>
            <a:r>
              <a:rPr lang="en-SG" dirty="0"/>
              <a:t> induction. </a:t>
            </a:r>
          </a:p>
          <a:p>
            <a:r>
              <a:rPr lang="en-SG" dirty="0"/>
              <a:t>Notable results deduced from Zorn include that every vector space has a basis or that every bounded linear functional on a vector subspace can be extended to the entire space (Hahn-Banach). </a:t>
            </a:r>
          </a:p>
        </p:txBody>
      </p:sp>
    </p:spTree>
    <p:extLst>
      <p:ext uri="{BB962C8B-B14F-4D97-AF65-F5344CB8AC3E}">
        <p14:creationId xmlns:p14="http://schemas.microsoft.com/office/powerpoint/2010/main" val="33326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13F9-D1B0-473D-BF76-42628434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 problems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E8E7-DC03-447A-9486-A2950288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all sets A, B,C, and D, show that if A ∩ C = ∅ then (A × B) ∩ (C × D) = ∅.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5699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3224-1B5F-4B78-BEF3-BBEF45F0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A8C9C-A4FB-43D7-BC3A-5510AE126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It is sufficient to show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A8C9C-A4FB-43D7-BC3A-5510AE12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7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F2D3-7BA3-4EDB-8C2D-EB995D4E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Questions 1,2&amp;3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593F-BC9E-4D13-9B12-B21494D8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point of these questions is to familiarize yourselves with set notation. </a:t>
            </a:r>
          </a:p>
          <a:p>
            <a:r>
              <a:rPr lang="en-SG" dirty="0"/>
              <a:t>They are warm-up questions. I wouldn’t focus on these during revision.</a:t>
            </a:r>
          </a:p>
        </p:txBody>
      </p:sp>
    </p:spTree>
    <p:extLst>
      <p:ext uri="{BB962C8B-B14F-4D97-AF65-F5344CB8AC3E}">
        <p14:creationId xmlns:p14="http://schemas.microsoft.com/office/powerpoint/2010/main" val="2545879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D3CB-3397-436B-A292-D908023A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4EA72-5EC9-41E9-9417-07805A9A2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Given sets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, we define their symmetric difference to be </a:t>
                </a:r>
              </a:p>
              <a:p>
                <a:pPr marL="0" indent="0">
                  <a:buNone/>
                </a:pPr>
                <a:endParaRPr lang="en-SG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4EA72-5EC9-41E9-9417-07805A9A2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686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A19B-EF71-4B4F-B0DE-20906F34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21BB14-1331-4234-8ED3-825FA439E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Show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21BB14-1331-4234-8ED3-825FA439E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123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B5A-9F84-4838-B026-A1CDF800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5EFD-ED73-4BBE-9983-6C2914D6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436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2721-63C1-4C4D-AE0E-D6D74D88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4E9-03DD-43BF-8A88-5221FEB5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Which of the following are true?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eriod"/>
            </a:pPr>
            <a:r>
              <a:rPr lang="en-SG" dirty="0"/>
              <a:t>{1, 2, 4} = {4, 1, 2} : True (Ordering of elements in a set is irrelevant).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b. (b) {5, ∅} = {5} : False (Empty set is an element of left-hand set).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c.{5} ∈ {2, 5} : False (There is a difference between 5 and {5}).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15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3043-3352-4AB9-A2AF-9524C7CA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7BAA-43AC-462A-AAC1-3E994B15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(d) ∅ ∈ {1, 2} : False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(e) {1, 2} ∈ {1, {2, 1}} : True (The order of elements in a set don’t matter).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(f) 1 ∈ {{1, 2}} : False</a:t>
            </a:r>
          </a:p>
        </p:txBody>
      </p:sp>
    </p:spTree>
    <p:extLst>
      <p:ext uri="{BB962C8B-B14F-4D97-AF65-F5344CB8AC3E}">
        <p14:creationId xmlns:p14="http://schemas.microsoft.com/office/powerpoint/2010/main" val="12637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993B-B383-48D6-A883-C369F6C7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EC4EF-23F5-4830-A279-E5CA8B494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 List the elements of the following sets: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 {x ∈ N : x is odd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&lt; 30}; </a:t>
                </a:r>
              </a:p>
              <a:p>
                <a:pPr marL="0" indent="0">
                  <a:buNone/>
                </a:pPr>
                <a:r>
                  <a:rPr lang="en-US" dirty="0"/>
                  <a:t>         </a:t>
                </a:r>
                <a:r>
                  <a:rPr lang="en-SG" dirty="0"/>
                  <a:t>1, 3, 5.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 {x ∈ Z : ∃y ∈ 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20}.</a:t>
                </a:r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:r>
                  <a:rPr lang="en-SG" dirty="0"/>
                  <a:t>−4, −2, 2, 4.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EC4EF-23F5-4830-A279-E5CA8B494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8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C2C6-4D08-429B-BE68-307C1B9E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3: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108B9-3F13-4115-BED8-967ABEE6C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3. Here R is the universal set. Let A = {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:−2≤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lang="en-SG" dirty="0"/>
                  <a:t>} and </a:t>
                </a:r>
              </a:p>
              <a:p>
                <a:pPr marL="0" indent="0">
                  <a:buNone/>
                </a:pPr>
                <a:r>
                  <a:rPr lang="en-SG" dirty="0"/>
                  <a:t>     B = {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:−1&lt;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SG" dirty="0"/>
                  <a:t>}.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 (a) A ∪ B</a:t>
                </a:r>
                <a:r>
                  <a:rPr lang="pt-BR" dirty="0"/>
                  <a:t>= {x ∈ R : −2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x &lt; 3}. 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 (b) </a:t>
                </a:r>
                <a:r>
                  <a:rPr lang="pt-BR" dirty="0"/>
                  <a:t>A ∩ B = {x ∈ R : −1 &lt; 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1}.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108B9-3F13-4115-BED8-967ABEE6C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88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3390</Words>
  <Application>Microsoft Office PowerPoint</Application>
  <PresentationFormat>Widescreen</PresentationFormat>
  <Paragraphs>310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CS1231</vt:lpstr>
      <vt:lpstr>Thing to note</vt:lpstr>
      <vt:lpstr>Thing to note</vt:lpstr>
      <vt:lpstr>About the quiz</vt:lpstr>
      <vt:lpstr>Sheet 3: Questions 1,2&amp;3</vt:lpstr>
      <vt:lpstr>Sheet 3: Question 1</vt:lpstr>
      <vt:lpstr>Sheet 3: Question 1</vt:lpstr>
      <vt:lpstr>Sheet 3: Question 2</vt:lpstr>
      <vt:lpstr>Sheet 3: Question 3</vt:lpstr>
      <vt:lpstr>Sheet 3: Question 3</vt:lpstr>
      <vt:lpstr>Sheet 3: Question 4</vt:lpstr>
      <vt:lpstr>Sheet 3: Question 4</vt:lpstr>
      <vt:lpstr>Sheet 3: Question 4 (Participation)</vt:lpstr>
      <vt:lpstr>Sheet 3: Question 4</vt:lpstr>
      <vt:lpstr>Sheet 3: Question 4 (Participation)</vt:lpstr>
      <vt:lpstr>Sheet 3: Question 4</vt:lpstr>
      <vt:lpstr>Sheet 3: Question 4 (Participation)</vt:lpstr>
      <vt:lpstr>Sheet 3: Question 4</vt:lpstr>
      <vt:lpstr>Sheet 3: Question 5</vt:lpstr>
      <vt:lpstr>Sheet 3: Question 5</vt:lpstr>
      <vt:lpstr>Sheet 3: Question 5</vt:lpstr>
      <vt:lpstr>Sheet 3: Question 5</vt:lpstr>
      <vt:lpstr>Sheet 3: Questions 6&amp;7 </vt:lpstr>
      <vt:lpstr>Sheet 3: Question 6</vt:lpstr>
      <vt:lpstr>Sheet 3: Question 6</vt:lpstr>
      <vt:lpstr>Sheet 3: Question 6</vt:lpstr>
      <vt:lpstr>Sheet 3: Question 7</vt:lpstr>
      <vt:lpstr>Sheet 3: Question 8 (Participation)</vt:lpstr>
      <vt:lpstr>Sheet 3: Question 8</vt:lpstr>
      <vt:lpstr>Sheet 3: Question 8</vt:lpstr>
      <vt:lpstr>Sheet 3: Question 8</vt:lpstr>
      <vt:lpstr>Sheet 3: Question 8 (Extension)</vt:lpstr>
      <vt:lpstr>Sheet 3: Question 9</vt:lpstr>
      <vt:lpstr>Sheet 3: Question 9</vt:lpstr>
      <vt:lpstr>Sheet 3: Question 9</vt:lpstr>
      <vt:lpstr>Sheet 3: Question 9</vt:lpstr>
      <vt:lpstr>Sheet 3: Question 9</vt:lpstr>
      <vt:lpstr>Sheet 3: Question 9</vt:lpstr>
      <vt:lpstr>Sheet 3: Question 9</vt:lpstr>
      <vt:lpstr>Sheet 3: Question 9</vt:lpstr>
      <vt:lpstr>Sheet 3: Question 10</vt:lpstr>
      <vt:lpstr>ZFC Set Theory (Non-examinable)</vt:lpstr>
      <vt:lpstr>ZFC Set Theory (Non-Examinable)</vt:lpstr>
      <vt:lpstr>ZFC Set Theory (Non-Examinable)</vt:lpstr>
      <vt:lpstr>ZFC Set Theory (Non-Examinable)</vt:lpstr>
      <vt:lpstr>ZFC Set Theory (Non-Examinable)</vt:lpstr>
      <vt:lpstr>ZFC Set Theory (Non-Examinable)</vt:lpstr>
      <vt:lpstr>New problems (Participation)</vt:lpstr>
      <vt:lpstr>New problem</vt:lpstr>
      <vt:lpstr>New problem</vt:lpstr>
      <vt:lpstr>New problem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</dc:title>
  <dc:creator>Dev Anand</dc:creator>
  <cp:lastModifiedBy>Dev Anand</cp:lastModifiedBy>
  <cp:revision>25</cp:revision>
  <dcterms:created xsi:type="dcterms:W3CDTF">2021-09-03T04:32:07Z</dcterms:created>
  <dcterms:modified xsi:type="dcterms:W3CDTF">2021-09-10T03:46:30Z</dcterms:modified>
</cp:coreProperties>
</file>