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92" r:id="rId6"/>
    <p:sldId id="259" r:id="rId7"/>
    <p:sldId id="261" r:id="rId8"/>
    <p:sldId id="266" r:id="rId9"/>
    <p:sldId id="267" r:id="rId10"/>
    <p:sldId id="262" r:id="rId11"/>
    <p:sldId id="263" r:id="rId12"/>
    <p:sldId id="264" r:id="rId13"/>
    <p:sldId id="265" r:id="rId14"/>
    <p:sldId id="268" r:id="rId15"/>
    <p:sldId id="271" r:id="rId16"/>
    <p:sldId id="269" r:id="rId17"/>
    <p:sldId id="270" r:id="rId18"/>
    <p:sldId id="272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93" r:id="rId30"/>
    <p:sldId id="294" r:id="rId31"/>
    <p:sldId id="295" r:id="rId32"/>
    <p:sldId id="291" r:id="rId33"/>
    <p:sldId id="283" r:id="rId34"/>
    <p:sldId id="284" r:id="rId35"/>
    <p:sldId id="285" r:id="rId36"/>
    <p:sldId id="286" r:id="rId37"/>
    <p:sldId id="287" r:id="rId38"/>
    <p:sldId id="297" r:id="rId39"/>
    <p:sldId id="288" r:id="rId40"/>
    <p:sldId id="289" r:id="rId41"/>
    <p:sldId id="290" r:id="rId42"/>
    <p:sldId id="296" r:id="rId43"/>
    <p:sldId id="298" r:id="rId44"/>
    <p:sldId id="299" r:id="rId45"/>
    <p:sldId id="301" r:id="rId46"/>
    <p:sldId id="300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F5F5-DEDA-44D1-BA5E-1BE4AE59E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484F9-E4C8-4036-A49D-DD0531333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7E02-C52C-4082-B9E6-DE94EA8B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F983-E591-49A8-B660-51AA99BA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D21D-0F39-49E9-9753-33D41BB7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5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1B15-C41F-427E-9149-3393807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5C85F-DC2D-4E33-8059-EF442978F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A56E-4949-4165-9E0A-469AD0C3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BD2A-48F0-4D1F-A908-FADA8D7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12F1-3233-4334-A0F4-6F72CE3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53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9EA1E-EDC9-43E4-B4BC-9CE8B1F37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19BCC-8553-435F-B8F1-3647BFCB4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5264-6113-4B4E-B730-8A644DF3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7D3F-AB68-46AD-875A-43F7E16B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FA3B-F5D7-40F9-AE29-A20D6BEA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3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E4C1-1463-40F2-8118-F778F382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260E-D293-4D37-A215-CC9D05F7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E480-F056-4590-81F7-9ADC809C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6889-C46A-495C-9899-5EB777B3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326D-403F-46DF-87BD-DC94B326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2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E5ED-DD62-4A4B-A643-394FBB90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A424-A5E7-4B34-A85B-ED3D37DA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6D98-652F-4CE1-BA38-2F1B776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4DFE-5FE2-4BF6-915C-0C5B142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5C45-CB4A-4238-AA87-3C70BB9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25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2710-5C2C-46B4-9C8C-AEA0A727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4EBB-5F3E-4696-A87E-EBC8D999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AB54-3FFD-486A-855F-1BFEDEEC9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2D6D5-4D95-4597-89AE-82E20CF2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F82F-DF2D-48DF-A557-E4C1D859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AE4DE-63CB-46AC-B5FF-D0CCC53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9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AB36-4CFD-4618-9502-B86E082A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CC0D7-5259-48EA-A81D-3C2F8766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879E-97D6-44C3-B5F4-97329D6DF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F006E-F19D-4258-AD3B-EA151822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66A79-5F21-4421-8881-C9DDEA33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720CE-2591-44A4-83DB-E8BF7DCB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E026E-E683-4E49-9B34-F0E2E0D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AFE4C-7C41-4431-9582-C7DCD1D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62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7F00-6750-448D-A8C9-7F63B66B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A41BF-266C-41E5-B832-514C6E89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75131-4AFB-4184-989A-91839DDD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BE6B8-95BF-4334-8661-E6814E70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76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B0800-578D-4E69-80F8-00BD5C0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0A17-703E-400A-8A60-2A286D90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21E3-87A6-44B5-9EA5-A6945E68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9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31-123A-490B-AA9E-8511A9FE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3568-4C09-4C06-B18E-A6A32A0C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8A72A-346E-40E6-8ACB-A2BDD670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9FEB-EF56-4156-B216-FC6FF6DD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5CAB-1F60-40AD-B797-A38AB6D5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5DAA5-5520-4492-A7CC-3A3A47D2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89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43AB-A6AE-4E2B-A46D-948FF91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07E71-3C7F-48E2-B9DF-BDE8FE04A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7692-88E9-456F-A6E2-69ABB9EA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697F2-9852-416A-B06F-BB6A39AD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CFD10-B321-4152-8B6E-16A2722A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45BC6-8197-4206-8135-9DA3E7F8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40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EC453-E85F-45A8-B705-7C04BE74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B082-57F7-4DC9-9DBA-BD4644F7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7AEF-E5CC-49B4-9FA4-41C5F771E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76CB-FC1F-483A-9B9B-72D5C44869DD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6167-A615-4F1F-9B6D-9954FDA37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893C-2301-4588-96EF-F6149AC11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A804-C47C-40CE-9D39-D2D6491C6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2DF0-A626-4FB2-88CC-7FCC234B4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63D4-5455-4044-8537-4768CC34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Tutorial 4</a:t>
            </a:r>
          </a:p>
        </p:txBody>
      </p:sp>
    </p:spTree>
    <p:extLst>
      <p:ext uri="{BB962C8B-B14F-4D97-AF65-F5344CB8AC3E}">
        <p14:creationId xmlns:p14="http://schemas.microsoft.com/office/powerpoint/2010/main" val="240468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7810-FEAD-484D-9646-410F1577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60CD-307E-4827-B145-9AE5E6ED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basic exercise to get you to compute cartesian products. </a:t>
            </a:r>
          </a:p>
        </p:txBody>
      </p:sp>
    </p:spTree>
    <p:extLst>
      <p:ext uri="{BB962C8B-B14F-4D97-AF65-F5344CB8AC3E}">
        <p14:creationId xmlns:p14="http://schemas.microsoft.com/office/powerpoint/2010/main" val="262229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49AA-6095-4016-A68F-CB8C7C89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AB23-564D-4728-BF73-EDCCC52C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A = {0, 1}, B = {a, b, c} and C = {01, 10}. Determine the following: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B × C </a:t>
            </a:r>
            <a:r>
              <a:rPr lang="pt-BR" dirty="0"/>
              <a:t>= {(a, 01),(b, 01),(c, 01),(a, 10),(b, 10),(c, 10)}.</a:t>
            </a:r>
            <a:endParaRPr lang="en-US" dirty="0"/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r>
              <a:rPr lang="pt-BR" dirty="0"/>
              <a:t>(b) A × B × C = {(0, a, 01),(0, b, 01),(0, c, 01),(0, a, 10),(0, b, 10),(0, c, 10), (1, a, 01),(1, b, 01),(1, c, 01),(1, a, 10),(1, b, 10),(1, c, 10)}.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SG" dirty="0"/>
              <a:t>(c) ∅ × A = {(b, c) : b ∈ ∅ ∧ c ∈ A} = 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7C2F-5462-4D1D-A03F-C7171B30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68CC-8876-4B6A-BBBE-11BC6EEE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(d) P({∅}) × A = {∅, {∅}} × {0, 1} = {(∅, 0),(∅, 1),({∅}, 0),({∅}, 1)}.</a:t>
            </a:r>
          </a:p>
        </p:txBody>
      </p:sp>
    </p:spTree>
    <p:extLst>
      <p:ext uri="{BB962C8B-B14F-4D97-AF65-F5344CB8AC3E}">
        <p14:creationId xmlns:p14="http://schemas.microsoft.com/office/powerpoint/2010/main" val="181976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2467-A098-4A46-8E4C-9CD51853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Questions 3,4,5,6,7,8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4EF9-E2F3-4146-A9DC-22FF0198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Questions to help you familiarise yourself with relations.</a:t>
            </a:r>
          </a:p>
          <a:p>
            <a:r>
              <a:rPr lang="en-SG" dirty="0"/>
              <a:t>Inverse and composition of relations. </a:t>
            </a:r>
          </a:p>
          <a:p>
            <a:r>
              <a:rPr lang="en-SG" dirty="0"/>
              <a:t>Set and diagrammatic representations of relations.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132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72F5-B995-46FF-A1A2-DC2B9EEB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4: Sheet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DB7CB-1A93-4D74-97B7-E253EEF1F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3. Let A = {1, 2, 3, 4}, B = {−1, 0, 1}, C = {2, 3, 5, 7}, </a:t>
                </a:r>
              </a:p>
              <a:p>
                <a:pPr marL="0" indent="0">
                  <a:buNone/>
                </a:pPr>
                <a:r>
                  <a:rPr lang="en-SG" dirty="0"/>
                  <a:t>R = {(a, b) ∈ A × B : ab is even} </a:t>
                </a:r>
              </a:p>
              <a:p>
                <a:pPr marL="0" indent="0">
                  <a:buNone/>
                </a:pPr>
                <a:r>
                  <a:rPr lang="en-SG" dirty="0"/>
                  <a:t>S = {(b, c) ∈ B × C : b + 2c is odd}.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pt-BR" dirty="0"/>
                  <a:t>R = {(1, 0),(2, −1),(2, 1),(3, 0),(4, −1),(4, 1),(2, 0),(4, 0)}.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 = {(0, 1),(−1, 2),(1, 2),(0, 3),(−1, 4),(1, 4),(0, 2),(0, 4)}.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DB7CB-1A93-4D74-97B7-E253EEF1F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86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91C9-0E28-448C-A0D6-BDF1982E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AF220-88CB-4F3B-B980-CE4E95220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R = {(1, 0),(2, −1),(2, 1),(3, 0),(4, −1),(4, 1),(2, 0),(4, 0)}.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 = {(0, 1),(−1, 2),(1, 2),(0, 3),(−1, 4),(1, 4),(0, 2),(0, 4)}. </a:t>
                </a: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AF220-88CB-4F3B-B980-CE4E95220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97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77FB-5BBB-4124-81DA-F7A64724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EFA2B-4700-4814-898E-CC38F3E99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S = {(−1, 2),(−1, 3),(−1, 5),(−1, 7),(1, 2),(1, 3),(1, 5),(1, 7)}.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dirty="0"/>
                  <a:t> = {(2, −1),(3, −1),(5, −1),(7, −1),(2, 1),(3, 1),(5, 1),(7, 1)}.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EFA2B-4700-4814-898E-CC38F3E99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44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635-C90B-490C-A13C-76EDB0BB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1D7F-312D-4374-AF49-0C6A951E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 = {(1, 0),(2, −1),(2, 1),(3, 0),(4, −1),(4, 1),(2, 0),(4, 0)}.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S = {(−1, 2),(−1, 3),(−1, 5),(−1, 7),(1, 2),(1, 3),(1, 5),(1, 7)}.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pt-BR" dirty="0"/>
              <a:t>S ◦ R = {(2, 2),(2, 3),(2, 5),(2, 7),(4, 2),(4, 3),(4, 5),(4, 7)}.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520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A60C-B097-4A75-9899-7BD31BA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8B95A-500B-48D5-BEEB-7179D09B5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 ◦ R = {(2, 2),(2, 3),(2, 5),(2, 7),(4, 2),(4, 3),(4, 5),(4, 7)}.</a:t>
                </a: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◦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= {(2, 2),(3, 2),(5, 2),(7, 2),(2, 4),(3, 4),(5, 4),(7, 4)}.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= {(2, 2),(2, 4),(3, 2),(3, 4),(5, 2),(5, 4),(7, 2),(7, 4)}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◦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8B95A-500B-48D5-BEEB-7179D09B5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6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9CC8-2DE0-405A-84D7-2ED52590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705F-F344-4C87-AFF3-36983C11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Left to attempt.</a:t>
            </a:r>
          </a:p>
        </p:txBody>
      </p:sp>
    </p:spTree>
    <p:extLst>
      <p:ext uri="{BB962C8B-B14F-4D97-AF65-F5344CB8AC3E}">
        <p14:creationId xmlns:p14="http://schemas.microsoft.com/office/powerpoint/2010/main" val="125869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BBD6-CB31-42CA-ABF5-E031ABC1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A9E1-B253-4D05-9EB4-E3D8E341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Things to note</a:t>
            </a:r>
          </a:p>
          <a:p>
            <a:r>
              <a:rPr lang="en-SG" dirty="0"/>
              <a:t>About the quiz</a:t>
            </a:r>
          </a:p>
          <a:p>
            <a:r>
              <a:rPr lang="en-SG" dirty="0"/>
              <a:t>Sheet 4</a:t>
            </a:r>
          </a:p>
          <a:p>
            <a:r>
              <a:rPr lang="en-SG" dirty="0"/>
              <a:t>Further problems</a:t>
            </a:r>
          </a:p>
          <a:p>
            <a:r>
              <a:rPr lang="en-S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99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7723-A63F-4D84-9B92-D4904A1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79DB5-660B-49BF-8811-83BDC4664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276" t="36848" r="33501" b="43671"/>
          <a:stretch/>
        </p:blipFill>
        <p:spPr>
          <a:xfrm>
            <a:off x="1102310" y="2013853"/>
            <a:ext cx="4593399" cy="2762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9361E-4319-4A84-8689-72A158DBCD6C}"/>
              </a:ext>
            </a:extLst>
          </p:cNvPr>
          <p:cNvSpPr txBox="1"/>
          <p:nvPr/>
        </p:nvSpPr>
        <p:spPr>
          <a:xfrm>
            <a:off x="1003177" y="1690688"/>
            <a:ext cx="107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Let Y = {a, b, c, d, e} and Z = {1, 2, 3, 4, 5}, and the arrow diagram of the relation R from Y to Z be as shown on the right.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500C6-4887-407F-90B2-611C80F53E9C}"/>
                  </a:ext>
                </a:extLst>
              </p:cNvPr>
              <p:cNvSpPr txBox="1"/>
              <p:nvPr/>
            </p:nvSpPr>
            <p:spPr>
              <a:xfrm>
                <a:off x="1085295" y="4624884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(a)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500C6-4887-407F-90B2-611C80F5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95" y="4624884"/>
                <a:ext cx="6094520" cy="369332"/>
              </a:xfrm>
              <a:prstGeom prst="rect">
                <a:avLst/>
              </a:prstGeom>
              <a:blipFill>
                <a:blip r:embed="rId3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574DED-740B-4F5F-8F58-E0A1A92B6979}"/>
                  </a:ext>
                </a:extLst>
              </p:cNvPr>
              <p:cNvSpPr txBox="1"/>
              <p:nvPr/>
            </p:nvSpPr>
            <p:spPr>
              <a:xfrm>
                <a:off x="1455938" y="5099268"/>
                <a:ext cx="5542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,3)}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574DED-740B-4F5F-8F58-E0A1A92B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8" y="5099268"/>
                <a:ext cx="5542286" cy="276999"/>
              </a:xfrm>
              <a:prstGeom prst="rect">
                <a:avLst/>
              </a:prstGeom>
              <a:blipFill>
                <a:blip r:embed="rId4"/>
                <a:stretch>
                  <a:fillRect l="-1540" t="-28261" r="-1760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781D31-052C-4BAD-8FD4-CC81537A31D3}"/>
                  </a:ext>
                </a:extLst>
              </p:cNvPr>
              <p:cNvSpPr txBox="1"/>
              <p:nvPr/>
            </p:nvSpPr>
            <p:spPr>
              <a:xfrm>
                <a:off x="1226772" y="5592931"/>
                <a:ext cx="5771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781D31-052C-4BAD-8FD4-CC81537A3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72" y="5592931"/>
                <a:ext cx="5771452" cy="276999"/>
              </a:xfrm>
              <a:prstGeom prst="rect">
                <a:avLst/>
              </a:prstGeom>
              <a:blipFill>
                <a:blip r:embed="rId5"/>
                <a:stretch>
                  <a:fillRect l="-845" t="-4348" b="-6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15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A48F-4BED-4972-B3E7-AA2ECC94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4032B-2767-4FD2-893B-29D42C1F1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(b)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4032B-2767-4FD2-893B-29D42C1F1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D6B104-01DE-4222-BFAC-CFD30411E5E1}"/>
                  </a:ext>
                </a:extLst>
              </p:cNvPr>
              <p:cNvSpPr txBox="1"/>
              <p:nvPr/>
            </p:nvSpPr>
            <p:spPr>
              <a:xfrm>
                <a:off x="1677878" y="2239392"/>
                <a:ext cx="8558074" cy="421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,3)}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D6B104-01DE-4222-BFAC-CFD30411E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78" y="2239392"/>
                <a:ext cx="8558074" cy="421462"/>
              </a:xfrm>
              <a:prstGeom prst="rect">
                <a:avLst/>
              </a:prstGeom>
              <a:blipFill>
                <a:blip r:embed="rId3"/>
                <a:stretch>
                  <a:fillRect r="-997" b="-289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8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4E09-1E6D-4C2B-B694-E5C11B7C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C13E2-936A-441B-A7A1-1D23D1FCD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S = {(m, n)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is even}. </a:t>
                </a:r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dirty="0"/>
                  <a:t>= {(x, y)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: (y, x) ∈ S} </a:t>
                </a:r>
              </a:p>
              <a:p>
                <a:pPr marL="0" indent="0">
                  <a:buNone/>
                </a:pPr>
                <a:r>
                  <a:rPr lang="en-SG" dirty="0"/>
                  <a:t>= {(x, y)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 is even} </a:t>
                </a:r>
              </a:p>
              <a:p>
                <a:pPr marL="0" indent="0">
                  <a:buNone/>
                </a:pPr>
                <a:r>
                  <a:rPr lang="en-SG" dirty="0"/>
                  <a:t>= {(x, y)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is even} </a:t>
                </a:r>
              </a:p>
              <a:p>
                <a:pPr marL="0" indent="0">
                  <a:buNone/>
                </a:pPr>
                <a:r>
                  <a:rPr lang="en-SG" dirty="0"/>
                  <a:t>= 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C13E2-936A-441B-A7A1-1D23D1FCD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7DBE-A408-4D94-8D84-B76D3417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8B1A9-CACF-4724-9639-182C205BD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claim that S ◦ S = 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(⇒) Suppose (x, z) ∈ S ◦ S. Find (x, y) ∈ S and (y, z) ∈ S where y ∈ Z.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is even. It follows that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) +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) is even. This implies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) is even and hence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) is even. So (x, z) ∈ S. These show S◦S ⊆ S.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8B1A9-CACF-4724-9639-182C205BD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1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248-7283-4E6C-B76D-07C94E6E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59CD0-C932-414F-A673-FE6680727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(⇐) Conversely, suppose (x, z) ∈ S,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is even.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odd.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is also odd. So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are even. Thus (x, 1) ∈ S and (1, z) ∈ S, making (x, z) ∈ S ◦ S. Similarly,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even.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also even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is even. Now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  <a:r>
                  <a:rPr lang="en-US" dirty="0"/>
                  <a:t>are even. Thus (x, 0) ∈ S and (0, z) ∈ S, making (x, z) ∈ S ◦ S. These show S ⊆ S ◦ 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follows that S 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 S ◦ S = S.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59CD0-C932-414F-A673-FE6680727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8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14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D52-D558-488E-8F62-8829428A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1247-BC69-4087-99E0-F7FC399D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Starred question.</a:t>
            </a:r>
          </a:p>
        </p:txBody>
      </p:sp>
    </p:spTree>
    <p:extLst>
      <p:ext uri="{BB962C8B-B14F-4D97-AF65-F5344CB8AC3E}">
        <p14:creationId xmlns:p14="http://schemas.microsoft.com/office/powerpoint/2010/main" val="3831945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C06-9563-4048-BAEB-9AFF079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C601C-E7EF-4B67-B6FC-813590C10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8. Let A, B, C, D be sets and R ⊆ A×B, S ⊆ B×C and T ⊆ C×D.</a:t>
                </a:r>
              </a:p>
              <a:p>
                <a:pPr marL="0" indent="0">
                  <a:buNone/>
                </a:pPr>
                <a:r>
                  <a:rPr lang="en-US" dirty="0"/>
                  <a:t> Prove that T ◦(S◦R) = (T ◦S)◦R (i.e. composition is associative for   </a:t>
                </a:r>
              </a:p>
              <a:p>
                <a:pPr marL="0" indent="0">
                  <a:buNone/>
                </a:pPr>
                <a:r>
                  <a:rPr lang="en-US" dirty="0"/>
                  <a:t> relations).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Now,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Lastly since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)∈(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As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arbitrary, we have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C601C-E7EF-4B67-B6FC-813590C10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5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4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F51-5589-44A7-B527-DB932090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8 (Participation)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9D8FC-4D2A-4031-BBF6-5E2B18661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SG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9D8FC-4D2A-4031-BBF6-5E2B18661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62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8BE2-2AB1-4060-9518-F97555D2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1C92-771B-4787-8514-37B2758A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What is an undirected graph? </a:t>
            </a:r>
          </a:p>
        </p:txBody>
      </p:sp>
    </p:spTree>
    <p:extLst>
      <p:ext uri="{BB962C8B-B14F-4D97-AF65-F5344CB8AC3E}">
        <p14:creationId xmlns:p14="http://schemas.microsoft.com/office/powerpoint/2010/main" val="368892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6421-BF42-4000-80FB-E8CF16D9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4041-FFA0-43F4-83DE-B9A1BC99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 5.3.6. An undirected graph is an ordered pair (V, E) where V is a set and E is a set all of whose elements are of the form {x, y} with x, y ∈ V 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the vertices or the nodes are the elements of V ;</a:t>
            </a:r>
          </a:p>
          <a:p>
            <a:pPr marL="0" indent="0">
              <a:buNone/>
            </a:pPr>
            <a:r>
              <a:rPr lang="en-US" dirty="0"/>
              <a:t>(2) the edges are the elements of E; </a:t>
            </a:r>
          </a:p>
          <a:p>
            <a:pPr marL="0" indent="0">
              <a:buNone/>
            </a:pPr>
            <a:r>
              <a:rPr lang="en-US" dirty="0"/>
              <a:t>(3) an edge between x and y is the element {x, y} ∈ E; </a:t>
            </a:r>
          </a:p>
          <a:p>
            <a:pPr marL="0" indent="0">
              <a:buNone/>
            </a:pPr>
            <a:r>
              <a:rPr lang="en-US" dirty="0"/>
              <a:t>(4) a loop is an edge between a vertex and itself.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32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AEE-0F8D-4278-B6B3-C3E400EB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014E-1407-4DDB-AEDE-AE96F7BB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We will go through sheet </a:t>
            </a:r>
            <a:r>
              <a:rPr lang="en-SG" b="1" u="sng" dirty="0"/>
              <a:t>4</a:t>
            </a:r>
            <a:r>
              <a:rPr lang="en-SG" dirty="0"/>
              <a:t> today. </a:t>
            </a:r>
          </a:p>
          <a:p>
            <a:r>
              <a:rPr lang="en-SG" dirty="0"/>
              <a:t>As usual, I encourage participation at appropriate times. </a:t>
            </a:r>
          </a:p>
          <a:p>
            <a:r>
              <a:rPr lang="en-SG" dirty="0"/>
              <a:t>Participation includes unmuting, introducing yourself and using the annotate button on zoom. </a:t>
            </a:r>
          </a:p>
          <a:p>
            <a:r>
              <a:rPr lang="en-SG" dirty="0"/>
              <a:t>If you do not wish to participate or , click the cross reaction. If I do not see a cross then I will assume that I can call upon you. </a:t>
            </a:r>
          </a:p>
          <a:p>
            <a:r>
              <a:rPr lang="en-SG" dirty="0"/>
              <a:t>If you want to be want to ensure that you’re called upon then click on the tick reaction. </a:t>
            </a:r>
          </a:p>
          <a:p>
            <a:r>
              <a:rPr lang="en-SG" dirty="0"/>
              <a:t>If you have a question raise your hand. Please save longer and more involved questions for the end of the class. Alternatively you can email me.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1050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1E38-F322-4626-8AF8-EE6B09D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6075-C366-4D35-AC8B-F5E9BA8B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What is a directed graph?</a:t>
            </a:r>
          </a:p>
        </p:txBody>
      </p:sp>
    </p:spTree>
    <p:extLst>
      <p:ext uri="{BB962C8B-B14F-4D97-AF65-F5344CB8AC3E}">
        <p14:creationId xmlns:p14="http://schemas.microsoft.com/office/powerpoint/2010/main" val="266384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1265-DA31-4C8A-90F4-70C9538F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90E6-5040-43F3-8356-656843A8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 5.3.3. A directed graph is an ordered pair (V, D) where V is a set and D is a binary relation on V 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the vertices or the nodes are the elements of V ; </a:t>
            </a:r>
          </a:p>
          <a:p>
            <a:pPr marL="0" indent="0">
              <a:buNone/>
            </a:pPr>
            <a:r>
              <a:rPr lang="en-US" dirty="0"/>
              <a:t>(2) the edges are the elements of D;</a:t>
            </a:r>
          </a:p>
          <a:p>
            <a:pPr marL="0" indent="0">
              <a:buNone/>
            </a:pPr>
            <a:r>
              <a:rPr lang="en-US" dirty="0"/>
              <a:t>(3) an edge from x to y is the element (x, y) ∈ D; </a:t>
            </a:r>
          </a:p>
          <a:p>
            <a:pPr marL="0" indent="0">
              <a:buNone/>
            </a:pPr>
            <a:r>
              <a:rPr lang="en-US" dirty="0"/>
              <a:t>(4) a loop is an edge from a vertex to itself.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480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F84-51B3-4473-8F23-AA0CE9F7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Questions 9,10,11,12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ACB1-1D36-4F92-937D-8248EB10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familiarise yourself with concepts from graph theory. </a:t>
            </a:r>
          </a:p>
          <a:p>
            <a:r>
              <a:rPr lang="en-SG" dirty="0"/>
              <a:t>Identifying vertices and edges of graphs. </a:t>
            </a:r>
          </a:p>
          <a:p>
            <a:r>
              <a:rPr lang="en-SG" dirty="0"/>
              <a:t>Sketching graphs given vertices and edges. </a:t>
            </a:r>
          </a:p>
          <a:p>
            <a:r>
              <a:rPr lang="en-SG" dirty="0"/>
              <a:t>Using graphs as a visual representation of relations.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3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BBA3-675F-46ED-8170-4D9DEBFC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2D2DB-E3EB-41DB-BE87-073555518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40" t="29843" r="33378" b="57899"/>
          <a:stretch/>
        </p:blipFill>
        <p:spPr>
          <a:xfrm>
            <a:off x="1041183" y="2390259"/>
            <a:ext cx="8524281" cy="19094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58EB7-1A7E-43A3-B799-DC20D0D1047F}"/>
              </a:ext>
            </a:extLst>
          </p:cNvPr>
          <p:cNvSpPr txBox="1"/>
          <p:nvPr/>
        </p:nvSpPr>
        <p:spPr>
          <a:xfrm>
            <a:off x="1182949" y="1436152"/>
            <a:ext cx="90174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9. The directed graph (A, D) and the undirected graph (B, E) are shown below:</a:t>
            </a:r>
            <a:endParaRPr lang="en-S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A57C5-68BE-4DD7-A731-1CACF1400364}"/>
              </a:ext>
            </a:extLst>
          </p:cNvPr>
          <p:cNvSpPr txBox="1"/>
          <p:nvPr/>
        </p:nvSpPr>
        <p:spPr>
          <a:xfrm>
            <a:off x="1396013" y="4443322"/>
            <a:ext cx="104024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A = {a, b, c, d, e}, D = {(b, b),(b, c),(c, a),(c, d),(d, b),(d, c),(e, d),(e, e)}.</a:t>
            </a:r>
          </a:p>
          <a:p>
            <a:endParaRPr lang="en-SG" sz="2800" dirty="0"/>
          </a:p>
          <a:p>
            <a:r>
              <a:rPr lang="en-SG" sz="2800" dirty="0"/>
              <a:t>B = {1, 2, 3, 4, 5, 6}, E = {{3, 3}, {4, 4}, {6, 6}, {1, 3}, {1, 5}, {2, 5}, {3, 5}, {3, 4}}. </a:t>
            </a:r>
          </a:p>
        </p:txBody>
      </p:sp>
    </p:spTree>
    <p:extLst>
      <p:ext uri="{BB962C8B-B14F-4D97-AF65-F5344CB8AC3E}">
        <p14:creationId xmlns:p14="http://schemas.microsoft.com/office/powerpoint/2010/main" val="381160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C01E-9B1D-46E4-95BE-1C5FC208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DABF-FA99-48ED-8ECA-FF01C2A4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Starred question.</a:t>
            </a:r>
          </a:p>
        </p:txBody>
      </p:sp>
    </p:spTree>
    <p:extLst>
      <p:ext uri="{BB962C8B-B14F-4D97-AF65-F5344CB8AC3E}">
        <p14:creationId xmlns:p14="http://schemas.microsoft.com/office/powerpoint/2010/main" val="1293311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E9BE-96D1-40B3-BC4C-D6A535AC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FD6E-625B-4DA5-951D-946C1841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11. Draw the following directed graphs: </a:t>
            </a:r>
          </a:p>
          <a:p>
            <a:pPr marL="514350" indent="-514350">
              <a:buAutoNum type="alphaLcParenBoth"/>
            </a:pPr>
            <a:r>
              <a:rPr lang="en-US" dirty="0"/>
              <a:t>(P({a, b, c}), ⊆) where ⊆ is the “subset” relation;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142A0-B144-4898-AF67-166A2A20B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1" t="30000" r="55626" b="53610"/>
          <a:stretch/>
        </p:blipFill>
        <p:spPr>
          <a:xfrm>
            <a:off x="2971799" y="3019425"/>
            <a:ext cx="4591376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3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16A6-F3BF-4AB3-A873-D2089A0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85D9-5BD7-4F08-8D0B-EA06CE6F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(b) ({2, 3, 4, 5, 6, 12, 13, 14, 15, 16, 17, 18, 19, 20}, |), where | is the “divides” relation (from Tutorial 2, Problem 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8AC7-5D74-4B9B-A6DB-56F4C1838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97" t="30972" r="28906" b="53611"/>
          <a:stretch/>
        </p:blipFill>
        <p:spPr>
          <a:xfrm>
            <a:off x="3486149" y="3429000"/>
            <a:ext cx="6563577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18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E490-2C35-44F3-81DE-CC576B1D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C576-98AB-4D52-84CD-A18C14E4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Starred question.</a:t>
            </a:r>
          </a:p>
        </p:txBody>
      </p:sp>
    </p:spTree>
    <p:extLst>
      <p:ext uri="{BB962C8B-B14F-4D97-AF65-F5344CB8AC3E}">
        <p14:creationId xmlns:p14="http://schemas.microsoft.com/office/powerpoint/2010/main" val="1079412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A04A-569A-4FFC-9490-7D6CAFB6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828A-ABA9-4D67-AAF4-D693E72D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An interesting puzzle. </a:t>
            </a:r>
          </a:p>
        </p:txBody>
      </p:sp>
    </p:spTree>
    <p:extLst>
      <p:ext uri="{BB962C8B-B14F-4D97-AF65-F5344CB8AC3E}">
        <p14:creationId xmlns:p14="http://schemas.microsoft.com/office/powerpoint/2010/main" val="4279827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277-AE5A-44C3-985A-89E7D358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A9878-C530-4F52-8BCB-71FC1CF7B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13. A C × C chessboard is a square divided into C rows of C unit squares, where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 For example, the usual chessboard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chessboard. An L-tile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chessboard with one unit square missing (as shown).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A9878-C530-4F52-8BCB-71FC1CF7B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8298AB-A4C6-42EB-B5E1-84EF7E0B0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68" t="41806" r="51798" b="48889"/>
          <a:stretch/>
        </p:blipFill>
        <p:spPr>
          <a:xfrm>
            <a:off x="3205764" y="3763670"/>
            <a:ext cx="4039936" cy="16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742-7F25-4272-8D5B-0F81857A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CD50-4B5D-447E-8BAD-D3F64026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are free to change your reaction as the lesson progresses. </a:t>
            </a:r>
          </a:p>
          <a:p>
            <a:r>
              <a:rPr lang="en-SG" dirty="0"/>
              <a:t>We will not go through * questions. They will be saved for Professor Tay’s tutorial.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8180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67E-CF3D-49A7-881B-384640E8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CC77-C204-4FFD-9A1F-144A1D88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C × C chessboard and any one of its unit squares singled out (like the black one below), can the rest of the chessboard can be covered by non-overlapping L-tiles? (See the example below.)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2FF1E-BDF5-44FA-BE62-32B888439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4" t="39167" r="39765" b="47083"/>
          <a:stretch/>
        </p:blipFill>
        <p:spPr>
          <a:xfrm>
            <a:off x="3616356" y="3793863"/>
            <a:ext cx="3586686" cy="23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98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798-C105-4FCA-BEF3-4F69E24B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Sheet 4: Question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E507-34B1-45B7-B7B6-C721763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Investigate into the cases C = 4, C = 5 and C = 6. (To be continued in Tutorial 5.)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66DF-4C00-4FD9-BA1B-8808DB04E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6" t="55000" r="29063" b="11806"/>
          <a:stretch/>
        </p:blipFill>
        <p:spPr>
          <a:xfrm>
            <a:off x="1924048" y="2859086"/>
            <a:ext cx="8670918" cy="34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94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DF04-6BD6-442B-A9C4-6F279131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58B9-7072-4416-8624-697CB768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binary relation R on a set A, there are three important properties: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is said to be reflexive if and only if “</a:t>
            </a:r>
            <a:r>
              <a:rPr lang="en-US" dirty="0" err="1"/>
              <a:t>xRx</a:t>
            </a:r>
            <a:r>
              <a:rPr lang="en-US" dirty="0"/>
              <a:t> for any x in A”.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is symmetric if and only if “for every x and y in A, if </a:t>
            </a:r>
            <a:r>
              <a:rPr lang="en-US" dirty="0" err="1"/>
              <a:t>xRy</a:t>
            </a:r>
            <a:r>
              <a:rPr lang="en-US" dirty="0"/>
              <a:t> then </a:t>
            </a:r>
            <a:r>
              <a:rPr lang="en-US" dirty="0" err="1"/>
              <a:t>yRx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is transitive if and only if “for all x, y and z in A, if </a:t>
            </a:r>
            <a:r>
              <a:rPr lang="en-US" dirty="0" err="1"/>
              <a:t>xRy</a:t>
            </a:r>
            <a:r>
              <a:rPr lang="en-US" dirty="0"/>
              <a:t> and </a:t>
            </a:r>
            <a:r>
              <a:rPr lang="en-US" dirty="0" err="1"/>
              <a:t>yRz</a:t>
            </a:r>
            <a:r>
              <a:rPr lang="en-US" dirty="0"/>
              <a:t>, then </a:t>
            </a:r>
            <a:r>
              <a:rPr lang="en-US" dirty="0" err="1"/>
              <a:t>xRz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10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ED02-1863-4C6E-87F2-91BFF274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3E07-B1B3-46EB-A88F-4C49F5F6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A relation R on set A is an equivalence relation if it is reflexive, symmetric and transitive.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will consider a few relations and determine if they are equivalence relations. </a:t>
            </a:r>
          </a:p>
        </p:txBody>
      </p:sp>
    </p:spTree>
    <p:extLst>
      <p:ext uri="{BB962C8B-B14F-4D97-AF65-F5344CB8AC3E}">
        <p14:creationId xmlns:p14="http://schemas.microsoft.com/office/powerpoint/2010/main" val="2246533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7F8-AF04-422D-B5D8-FC9EADEF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10A1C-0398-4957-BFB4-BA98BB447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Consider the division relation on set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</a:t>
                </a:r>
                <a:r>
                  <a:rPr lang="en-SG" dirty="0" err="1"/>
                  <a:t>i.e</a:t>
                </a:r>
                <a:r>
                  <a:rPr lang="en-SG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we say that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  <a:p>
                <a:r>
                  <a:rPr lang="en-SG" dirty="0"/>
                  <a:t>Is the division relation reflexive? 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10A1C-0398-4957-BFB4-BA98BB447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80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31C0-9763-4D7E-99A8-C00AE3E2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06FFC-DA42-4764-B5A4-60704674D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No.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06FFC-DA42-4764-B5A4-60704674D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772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17DB-B810-4E6B-80A4-3AB24986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363FF-D862-4A46-BDA4-843B2C01D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Consider the division relation on set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</a:t>
                </a:r>
                <a:r>
                  <a:rPr lang="en-SG" dirty="0" err="1"/>
                  <a:t>i.e</a:t>
                </a:r>
                <a:r>
                  <a:rPr lang="en-SG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we say that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  <a:p>
                <a:r>
                  <a:rPr lang="en-SG" dirty="0"/>
                  <a:t>Is the division relation symmetric? 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363FF-D862-4A46-BDA4-843B2C01D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433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056-CD1E-43B5-B1E1-067A2169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687C7-CCB4-43A0-BBCB-77DF266EC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No,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1|2</m:t>
                    </m:r>
                  </m:oMath>
                </a14:m>
                <a:r>
                  <a:rPr lang="en-SG" dirty="0"/>
                  <a:t> but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687C7-CCB4-43A0-BBCB-77DF266EC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377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9004-A8EC-4147-87DA-2DD9B3F7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2FB31-3CD2-46D5-A9F7-B433DF08C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Consider the division relation on set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</a:t>
                </a:r>
                <a:r>
                  <a:rPr lang="en-SG" dirty="0" err="1"/>
                  <a:t>i.e</a:t>
                </a:r>
                <a:r>
                  <a:rPr lang="en-SG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we say that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Is the division relation transitive?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2FB31-3CD2-46D5-A9F7-B433DF08C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54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F064-BEC9-4E45-9B62-AB527E9D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37595-BB03-45CD-B6B4-09047770A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Yes. Suppose that a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dirty="0"/>
                  <a:t> and b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𝑝𝑎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𝑞𝑏</m:t>
                    </m:r>
                  </m:oMath>
                </a14:m>
                <a:r>
                  <a:rPr lang="en-SG" dirty="0"/>
                  <a:t>. So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𝑞𝑝𝑎</m:t>
                    </m:r>
                  </m:oMath>
                </a14:m>
                <a:r>
                  <a:rPr lang="en-SG" dirty="0"/>
                  <a:t>. Hence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37595-BB03-45CD-B6B4-09047770A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58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4083-4892-4B29-B43D-84853F12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91FB-829B-465F-A239-B59A4245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After moderation, the average result for the quiz is around 65%.</a:t>
            </a:r>
          </a:p>
          <a:p>
            <a:r>
              <a:rPr lang="en-SG" dirty="0"/>
              <a:t>I will be arranging a meeting with a few of you to better understand your learning needs. </a:t>
            </a:r>
          </a:p>
          <a:p>
            <a:r>
              <a:rPr lang="en-SG" dirty="0"/>
              <a:t>This meeting will either be in-person or via zoom.</a:t>
            </a:r>
          </a:p>
          <a:p>
            <a:r>
              <a:rPr lang="en-SG" dirty="0"/>
              <a:t>You will be contacted through email. Please check it regularly. </a:t>
            </a:r>
          </a:p>
          <a:p>
            <a:r>
              <a:rPr lang="en-SG" dirty="0"/>
              <a:t>If you don’t get an email from me, but wish to see me then feel free to email me. </a:t>
            </a:r>
          </a:p>
        </p:txBody>
      </p:sp>
    </p:spTree>
    <p:extLst>
      <p:ext uri="{BB962C8B-B14F-4D97-AF65-F5344CB8AC3E}">
        <p14:creationId xmlns:p14="http://schemas.microsoft.com/office/powerpoint/2010/main" val="184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5F08-6BF7-4328-8DD5-A2958235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57B60-C216-471A-8B8A-562A4DBC1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Consider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. For positive integers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we say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𝑚𝑅𝑛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SG" dirty="0"/>
                  <a:t>. Is R an equivalence relation?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57B60-C216-471A-8B8A-562A4DBC1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919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390-7A6B-4393-9C95-0A523666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problems: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DF9B0-344A-48B4-B373-5056708E7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Yes.</a:t>
                </a:r>
              </a:p>
              <a:p>
                <a:r>
                  <a:rPr lang="en-SG" dirty="0"/>
                  <a:t>Reflexivity and symmetricity clear. </a:t>
                </a:r>
              </a:p>
              <a:p>
                <a:r>
                  <a:rPr lang="en-SG" dirty="0"/>
                  <a:t>We show transitivity. Suppose that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𝑙𝑅𝑚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𝑚𝑅𝑛</m:t>
                    </m:r>
                  </m:oMath>
                </a14:m>
                <a:r>
                  <a:rPr lang="en-SG" dirty="0"/>
                  <a:t>.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SG" dirty="0"/>
                  <a:t>.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dirty="0"/>
                  <a:t> So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𝑙𝑅𝑛</m:t>
                    </m:r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DF9B0-344A-48B4-B373-5056708E7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05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3800-0209-474B-B2A8-C70EA573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7636-76DB-45E0-A5DA-9294F1CF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4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FE21-F464-47A7-AFCC-FC4F754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65499-A2BC-4D35-926C-EE297559B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Let A and B be sets. What is the cartesian product A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B?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In general, does A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B = B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A?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65499-A2BC-4D35-926C-EE297559B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28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464F-29A9-4056-9FB8-05719424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6BF42-8099-470C-BC1B-873D876CC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A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B=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  <a:p>
                <a:r>
                  <a:rPr lang="en-SG" dirty="0"/>
                  <a:t>In general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 For a counter-example, take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r>
                  <a:rPr lang="en-SG" dirty="0"/>
                  <a:t>. In this case,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={(1,0)}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6BF42-8099-470C-BC1B-873D876CC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13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6438-5C29-4D91-9F00-679ED1B7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C85D9-32E1-4AA7-9538-64FC1B0B5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dirty="0"/>
                  <a:t> be sets. What is the cartesian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Describe the 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C85D9-32E1-4AA7-9538-64FC1B0B5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12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12EA-80DE-4E71-B1F4-6F3009B8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of lectures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1697-00DB-42F0-A151-CB1402EEF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describe two-dimensional and three-dimensional space respectively.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11697-00DB-42F0-A151-CB1402EEF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9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2988</Words>
  <Application>Microsoft Office PowerPoint</Application>
  <PresentationFormat>Widescreen</PresentationFormat>
  <Paragraphs>206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CS1231</vt:lpstr>
      <vt:lpstr>Things to do</vt:lpstr>
      <vt:lpstr>Things to note</vt:lpstr>
      <vt:lpstr>Thing to note</vt:lpstr>
      <vt:lpstr>About the quiz</vt:lpstr>
      <vt:lpstr>Review of lectures </vt:lpstr>
      <vt:lpstr>Review of lectures </vt:lpstr>
      <vt:lpstr>Review of lectures </vt:lpstr>
      <vt:lpstr>Review of lectures </vt:lpstr>
      <vt:lpstr>Sheet 4: Question 1</vt:lpstr>
      <vt:lpstr>Sheet 4: Question 1</vt:lpstr>
      <vt:lpstr>Sheet 4: Question 1</vt:lpstr>
      <vt:lpstr>Sheet 4: Questions 3,4,5,6,7,8</vt:lpstr>
      <vt:lpstr>Question 4: Sheet 3</vt:lpstr>
      <vt:lpstr>Sheet 4: Question 3</vt:lpstr>
      <vt:lpstr>Sheet 4: Question 3</vt:lpstr>
      <vt:lpstr>Sheet 4: Question 3</vt:lpstr>
      <vt:lpstr>Sheet 4: Question 3</vt:lpstr>
      <vt:lpstr>Sheet 4: Question 4</vt:lpstr>
      <vt:lpstr>Sheet 4: Question 5</vt:lpstr>
      <vt:lpstr>Sheet 4: Question 5</vt:lpstr>
      <vt:lpstr>Sheet 4: Question 6</vt:lpstr>
      <vt:lpstr>Sheet 4: Question 6</vt:lpstr>
      <vt:lpstr>Sheet 4: Question 6</vt:lpstr>
      <vt:lpstr>Sheet 4: Question 7</vt:lpstr>
      <vt:lpstr>Sheet 4: Question 8</vt:lpstr>
      <vt:lpstr>Sheet 4: Question 8 (Participation)</vt:lpstr>
      <vt:lpstr>Review of lectures</vt:lpstr>
      <vt:lpstr>Review of lectures </vt:lpstr>
      <vt:lpstr>Review of lectures </vt:lpstr>
      <vt:lpstr>Review of lectures</vt:lpstr>
      <vt:lpstr>Sheet 4: Questions 9,10,11,12</vt:lpstr>
      <vt:lpstr>Sheet 4: Question 9</vt:lpstr>
      <vt:lpstr>Sheet 4: Question 10</vt:lpstr>
      <vt:lpstr>Sheet 4: Question 11</vt:lpstr>
      <vt:lpstr>Sheet 4: Question 11</vt:lpstr>
      <vt:lpstr>Sheet 4: Question 12</vt:lpstr>
      <vt:lpstr>Sheet 4: Question 13</vt:lpstr>
      <vt:lpstr>Sheet 4: Question 13</vt:lpstr>
      <vt:lpstr>Sheet 4: Question 13</vt:lpstr>
      <vt:lpstr>Sheet 4: Question 13</vt:lpstr>
      <vt:lpstr>Further problems: Equivalence relations</vt:lpstr>
      <vt:lpstr>Further problems: Equivalence relations</vt:lpstr>
      <vt:lpstr>Further problems: Equivalence relations</vt:lpstr>
      <vt:lpstr>Further problems: Equivalence relation</vt:lpstr>
      <vt:lpstr>Further problems: Equivalence relation</vt:lpstr>
      <vt:lpstr>Further problems: Equivalence relation</vt:lpstr>
      <vt:lpstr>Further problems: Equivalence relation</vt:lpstr>
      <vt:lpstr>Further problems: Equivalence relation</vt:lpstr>
      <vt:lpstr>Further problems: Equivalence relation</vt:lpstr>
      <vt:lpstr>Further problems: Equivalence relation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</dc:title>
  <dc:creator>Dev Anand</dc:creator>
  <cp:lastModifiedBy>Dev Anand</cp:lastModifiedBy>
  <cp:revision>14</cp:revision>
  <dcterms:created xsi:type="dcterms:W3CDTF">2021-09-12T20:46:40Z</dcterms:created>
  <dcterms:modified xsi:type="dcterms:W3CDTF">2021-09-14T05:52:28Z</dcterms:modified>
</cp:coreProperties>
</file>