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08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303" r:id="rId26"/>
    <p:sldId id="279" r:id="rId27"/>
    <p:sldId id="280" r:id="rId28"/>
    <p:sldId id="281" r:id="rId29"/>
    <p:sldId id="282" r:id="rId30"/>
    <p:sldId id="304" r:id="rId31"/>
    <p:sldId id="283" r:id="rId32"/>
    <p:sldId id="284" r:id="rId33"/>
    <p:sldId id="285" r:id="rId34"/>
    <p:sldId id="286" r:id="rId35"/>
    <p:sldId id="305" r:id="rId36"/>
    <p:sldId id="287" r:id="rId37"/>
    <p:sldId id="306" r:id="rId38"/>
    <p:sldId id="288" r:id="rId39"/>
    <p:sldId id="289" r:id="rId40"/>
    <p:sldId id="290" r:id="rId41"/>
    <p:sldId id="291" r:id="rId42"/>
    <p:sldId id="307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4254-D933-461F-924D-085126E2F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1B92D-312D-40A7-9846-98179D22B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FA49C-3523-4F50-941C-80B69A521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7630-28DD-494E-A9BB-A752384DA695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0680-2AA5-4F24-8833-B5E79E93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93FF2-1545-49BA-95F7-304C2ADC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557B-AC06-4B7D-B702-9BC5A36928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517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2BDA0-519B-4EC9-8A9C-D1E9C75F6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925A7-78C4-4D7E-84C5-5C9A37D02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55489-E89B-473B-82B7-248B17312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7630-28DD-494E-A9BB-A752384DA695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475F6-7B50-49FE-A99D-B3265594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3F65A-E707-43D7-B9B7-4F162066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557B-AC06-4B7D-B702-9BC5A36928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267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06C7E-5B05-439F-B120-BA1A6D080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A82C1-39D2-4CE3-A254-CC8B62AD7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C26A8-F2F3-4041-9A0A-CB6EE2AD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7630-28DD-494E-A9BB-A752384DA695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6E347-0813-495A-A298-F6E3E8EF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81322-8F62-4969-8B4D-AA6CAD72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557B-AC06-4B7D-B702-9BC5A36928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820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9281-C1A9-44C4-AC89-7BEC398E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63562-FC98-47A6-9FD6-EFC48A325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E9F4B-24A6-4F2D-9F40-863838293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7630-28DD-494E-A9BB-A752384DA695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235C1-3E71-4E51-833D-42E5FB468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4521C-8F4A-476E-90E7-6183E975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557B-AC06-4B7D-B702-9BC5A36928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929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573AC-53B1-417C-B738-2C5E7845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99C69-49BB-47F2-9997-76F793E85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18970-CBAB-4F7D-9BE3-5746F96F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7630-28DD-494E-A9BB-A752384DA695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541A9-EE5B-4B1A-9E86-3481243D8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3C7BF-2ABA-470C-B378-83C8DC9B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557B-AC06-4B7D-B702-9BC5A36928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415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E7B8D-2EF5-4AE6-B970-4810C75F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81A90-80CC-42E2-ADFD-C27645899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C62ED-A15B-4914-B4F4-C53E54DF7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08DCA-D6F4-4D69-8E70-C9020DF8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7630-28DD-494E-A9BB-A752384DA695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55268-CA95-47FF-B59E-38C5EC9D2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CC5E1-9D81-4767-B958-4ED49FED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557B-AC06-4B7D-B702-9BC5A36928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5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3927-E29B-4173-994F-6B3345F7D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00FF8-03F7-4BFE-A594-63B973186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1DB75-2AF1-438D-8097-FD459D559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1B89F-38A4-4ED3-9660-F5FDB642A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21495-4353-451B-8FEC-EB0A75859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876D5-1409-4839-9E0F-7F5F7576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7630-28DD-494E-A9BB-A752384DA695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7E1879-871D-4AF2-B0B9-24E75AD6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DD5541-09AF-407B-B7B4-A786CB79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557B-AC06-4B7D-B702-9BC5A36928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568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F0D4-2B59-42FD-8E49-512CD6A1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D4C5DC-4A83-4D86-90F8-13C64835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7630-28DD-494E-A9BB-A752384DA695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F5E61-F7ED-4881-AE85-21C9FA4C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1D53B-5550-48BE-9E7A-DC500850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557B-AC06-4B7D-B702-9BC5A36928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377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B9840-016D-4BFA-BD76-6A26047B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7630-28DD-494E-A9BB-A752384DA695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B28312-A0C6-44BA-9071-769267F4B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D4947-90BE-4F81-BD9E-1652D3AD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557B-AC06-4B7D-B702-9BC5A36928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452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85EF-9736-4BAA-9FD6-0EEC0D06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8B122-5A7D-49D3-8AA5-8DA236ABA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893D9-9A19-4D4B-91EE-75D5F688F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755A-F041-4970-9A45-47359A7D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7630-28DD-494E-A9BB-A752384DA695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1371A-4FA5-464A-8B66-1D5410DB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AA6EA-BC89-4CD9-8502-DA994D5A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557B-AC06-4B7D-B702-9BC5A36928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653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B8BCC-91AB-4D28-8566-BD1A488B6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DDC67-88D2-4684-B325-001F14EC6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BBD47-139F-45F9-A6B3-CE5FEFBA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48332-20FB-4251-884C-08BB4114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7630-28DD-494E-A9BB-A752384DA695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D2C86-E8C9-4FCC-8EAC-79D0F78A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1B518-AC08-4FBD-978F-F2391260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557B-AC06-4B7D-B702-9BC5A36928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805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DACDB-F60A-4B6C-94B8-DFCCB78A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FDAA8-1BD7-4953-B288-41F95D45F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2E4AE-ACBB-4F99-A23F-B2CE87549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A7630-28DD-494E-A9BB-A752384DA695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7CA-59F4-4139-9BBB-54A82BFA6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9582C-5E09-4DEA-AE69-BAA074E67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6557B-AC06-4B7D-B702-9BC5A36928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458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16C5-AC46-44B6-BD24-98C9EB2A2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CS1231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45C64-F486-4D98-9F4B-ECB66DEDA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Tutorial 5</a:t>
            </a:r>
          </a:p>
        </p:txBody>
      </p:sp>
    </p:spTree>
    <p:extLst>
      <p:ext uri="{BB962C8B-B14F-4D97-AF65-F5344CB8AC3E}">
        <p14:creationId xmlns:p14="http://schemas.microsoft.com/office/powerpoint/2010/main" val="1723378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B137-93AE-44D0-9E17-9073591A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Survey (Comments)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CB72E1-124C-4F87-8500-8B330EF0B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Could spend more time revising through basic concepts. </a:t>
            </a:r>
          </a:p>
          <a:p>
            <a:r>
              <a:rPr lang="en-SG" dirty="0"/>
              <a:t>More exam/question practice. </a:t>
            </a:r>
          </a:p>
          <a:p>
            <a:r>
              <a:rPr lang="en-SG" dirty="0"/>
              <a:t>Could step in faster to help those in doubt.</a:t>
            </a:r>
          </a:p>
          <a:p>
            <a:r>
              <a:rPr lang="en-SG" dirty="0"/>
              <a:t>Pacing is too slow. </a:t>
            </a:r>
          </a:p>
          <a:p>
            <a:r>
              <a:rPr lang="en-SG" dirty="0"/>
              <a:t>Could speak faster.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25045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99C7-1773-48C6-A454-541C47B8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Survey (Changes)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AC403-8C8D-4FF7-BACD-D8D276735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 will spend more time reviewing lecture material. Not too much time because tutorials are not supplementary lectures. </a:t>
            </a:r>
          </a:p>
          <a:p>
            <a:r>
              <a:rPr lang="en-SG" dirty="0"/>
              <a:t>Lectures are to provide you with content and tutorials are here to help you with your problem-solving skills. </a:t>
            </a:r>
          </a:p>
          <a:p>
            <a:r>
              <a:rPr lang="en-SG" dirty="0"/>
              <a:t>We will be more selective with the questions from homework sheets that we will review during tutorials. </a:t>
            </a:r>
          </a:p>
          <a:p>
            <a:r>
              <a:rPr lang="en-SG" dirty="0"/>
              <a:t>I will spend more time on those problems that I think are important and highlight key concepts and problem-solving skills that we can take away from the question. </a:t>
            </a:r>
          </a:p>
        </p:txBody>
      </p:sp>
    </p:spTree>
    <p:extLst>
      <p:ext uri="{BB962C8B-B14F-4D97-AF65-F5344CB8AC3E}">
        <p14:creationId xmlns:p14="http://schemas.microsoft.com/office/powerpoint/2010/main" val="104371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A76D7-78A9-4B44-8A8A-8133AF9C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Survey (Changes)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0719F-95E5-4604-BF05-EE3D796E7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More new and challenging questions will be posed to you during the tutorials in order to give you more practice. </a:t>
            </a:r>
          </a:p>
          <a:p>
            <a:r>
              <a:rPr lang="en-SG" dirty="0"/>
              <a:t>What I need from you is for you to participate more. Try not to use the cross reaction if possible. </a:t>
            </a:r>
          </a:p>
          <a:p>
            <a:r>
              <a:rPr lang="en-SG" dirty="0"/>
              <a:t>I realize that some of you more reserved, but all it takes is a little bit of practice. </a:t>
            </a:r>
          </a:p>
        </p:txBody>
      </p:sp>
    </p:spTree>
    <p:extLst>
      <p:ext uri="{BB962C8B-B14F-4D97-AF65-F5344CB8AC3E}">
        <p14:creationId xmlns:p14="http://schemas.microsoft.com/office/powerpoint/2010/main" val="121397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16580-B6A0-49D1-964F-A6ABF42D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Survey (Changes)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6BC8F-57F9-43A5-8EA3-E222438B3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 will speak faster, but not too fast so that students who need more time or have trouble hearing can still follow. </a:t>
            </a:r>
          </a:p>
          <a:p>
            <a:r>
              <a:rPr lang="en-SG" dirty="0"/>
              <a:t>Tutorials are for a group with different interests and abilities. I need to teach for a general audience. If the class is too slow for you, you’re welcome to watch the recording on Fridays.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4611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F281-FE42-4B5B-8A0F-2191FB9D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C3E80-F7E7-44DC-A051-EF9CFBE16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3 questions. 20 marks. </a:t>
            </a:r>
          </a:p>
          <a:p>
            <a:r>
              <a:rPr lang="en-SG" dirty="0"/>
              <a:t>No reason why you shouldn’t be walking always with all 20 marks. </a:t>
            </a:r>
          </a:p>
          <a:p>
            <a:r>
              <a:rPr lang="en-SG" dirty="0"/>
              <a:t>Use all your resources. Read your notes, email me if you need help. </a:t>
            </a:r>
          </a:p>
          <a:p>
            <a:r>
              <a:rPr lang="en-SG" dirty="0"/>
              <a:t>Answer each new question on a fresh sheet of paper. </a:t>
            </a:r>
          </a:p>
          <a:p>
            <a:r>
              <a:rPr lang="en-SG" dirty="0"/>
              <a:t>Make sure that your solutions are neat and legible. </a:t>
            </a:r>
          </a:p>
        </p:txBody>
      </p:sp>
    </p:spTree>
    <p:extLst>
      <p:ext uri="{BB962C8B-B14F-4D97-AF65-F5344CB8AC3E}">
        <p14:creationId xmlns:p14="http://schemas.microsoft.com/office/powerpoint/2010/main" val="172904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F7FC-3C8E-485D-89F7-A36CCB6A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Review of lectures (Participation)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1B45F-2D51-4BF1-B75A-297CF28254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What does it mean to call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SG" dirty="0"/>
                  <a:t> is a partition of set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dirty="0"/>
                  <a:t>?</a:t>
                </a:r>
              </a:p>
              <a:p>
                <a:endParaRPr lang="en-SG" dirty="0"/>
              </a:p>
              <a:p>
                <a:endParaRPr lang="en-SG" dirty="0"/>
              </a:p>
              <a:p>
                <a:endParaRPr lang="en-SG" dirty="0"/>
              </a:p>
              <a:p>
                <a:r>
                  <a:rPr lang="en-SG" dirty="0"/>
                  <a:t>What does it mean to say that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dirty="0"/>
                  <a:t> is an equivalence relation on set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1B45F-2D51-4BF1-B75A-297CF28254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1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ECC7-71F3-48D0-9794-054DA53F2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Review of lectures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4E5D9-58C4-4BCA-9F39-BCE344C6B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6.1.1. Call C a partition of a set A if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C is a set of nonempty subsets of A;</a:t>
            </a:r>
          </a:p>
          <a:p>
            <a:pPr marL="0" indent="0">
              <a:buNone/>
            </a:pPr>
            <a:r>
              <a:rPr lang="en-US" dirty="0"/>
              <a:t>(ii) every element of A is in some element of C ; </a:t>
            </a:r>
          </a:p>
          <a:p>
            <a:pPr marL="0" indent="0">
              <a:buNone/>
            </a:pPr>
            <a:r>
              <a:rPr lang="en-US" dirty="0"/>
              <a:t>(iii) if two elements of C have a nonempty intersection, then they are equal.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US" dirty="0"/>
              <a:t>Definition 6.2.11. An equivalence relation is a relation that is reflexive, symmetric and transitive.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62080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6754-491F-4B9F-9795-FA1BD16B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Review of lectures (Participation)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E53EA-ED89-4E35-AA86-DB7476485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∼ be an equivalence relation on a set A. Show that the equivalence classes of ∼ form a partition of A.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26376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58D7-A601-4A87-A790-C24E3063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Review of lectures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63A715-EF28-4400-A618-A8D5E7C64A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Let ∼ be an equivalence relation on a set A. Show that the equivalence classes of ∼ form a partition of A. </a:t>
                </a: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(</a:t>
                </a:r>
                <a:r>
                  <a:rPr lang="en-SG" dirty="0" err="1"/>
                  <a:t>i</a:t>
                </a:r>
                <a:r>
                  <a:rPr lang="en-SG" dirty="0"/>
                  <a:t>) </a:t>
                </a:r>
                <a:r>
                  <a:rPr lang="en-US" dirty="0"/>
                  <a:t>Any equivalence class is of the form [x] for some x ∈ A, and so it must be nonempty.</a:t>
                </a:r>
              </a:p>
              <a:p>
                <a:pPr marL="0" indent="0">
                  <a:buNone/>
                </a:pPr>
                <a:r>
                  <a:rPr lang="en-US" dirty="0"/>
                  <a:t>(ii) Let x ∈ A. Then x ∼ x by reflexivity. So x ∈ [x].</a:t>
                </a:r>
              </a:p>
              <a:p>
                <a:pPr marL="0" indent="0">
                  <a:buNone/>
                </a:pPr>
                <a:r>
                  <a:rPr lang="en-US" dirty="0"/>
                  <a:t>(iii) Assume [x] ∩ [y]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∅. Say, we have w ∈ [x] ∩ [y]. This means x ∼ w and y ∼ w by the definition of [x] and [y]. To show [x] = [y], we need to prove both [x] ⊆ [y] and [y] ⊆ [x]. We will concentrate on the former; the latter is similar. Take z ∈ [x]. Then x ∼ z by the definition of [x]. By symmetry, we know from the first paragraph that w ∼ x. Altogether we have y ∼ w ∼ x ∼ z. So transitivity tells us y ∼ z. Thus z ∈ [y] by the definition of [y]. 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63A715-EF28-4400-A618-A8D5E7C64A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922" r="-15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165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C781-0425-421B-A2CE-7DC87A83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Review of lectures (Participation)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41F480-DA6F-4736-BBBF-B776BF1F40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SG" dirty="0"/>
                  <a:t>Let C be a partition of set A. Show that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SG" dirty="0"/>
                  <a:t> an equivalence relation R on set A such that the set of equivalence classes of R is precisely C.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41F480-DA6F-4736-BBBF-B776BF1F4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14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C0F7-D9CA-49FD-9622-0CF2A4E3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Things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55C38-444D-42B7-9B26-FEBE202F3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Quiz 1</a:t>
            </a:r>
          </a:p>
          <a:p>
            <a:r>
              <a:rPr lang="en-SG" dirty="0"/>
              <a:t>Teaching Survey </a:t>
            </a:r>
          </a:p>
          <a:p>
            <a:r>
              <a:rPr lang="en-SG" dirty="0"/>
              <a:t>Assignment </a:t>
            </a:r>
          </a:p>
          <a:p>
            <a:r>
              <a:rPr lang="en-SG" dirty="0"/>
              <a:t>Review of lectures</a:t>
            </a:r>
          </a:p>
          <a:p>
            <a:r>
              <a:rPr lang="en-SG" dirty="0"/>
              <a:t>Sheet 5</a:t>
            </a:r>
          </a:p>
          <a:p>
            <a:r>
              <a:rPr lang="en-SG" dirty="0"/>
              <a:t>Further questions </a:t>
            </a:r>
          </a:p>
          <a:p>
            <a:r>
              <a:rPr lang="en-SG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2868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6DE5-77AA-44BF-87E1-B246249C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Review of lectures (Participation)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B0BC5-5071-4410-8D35-F948D7253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Define what it means for a relation R to be a partial order on set A. </a:t>
            </a:r>
          </a:p>
          <a:p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When is a partial order a total order? </a:t>
            </a:r>
          </a:p>
        </p:txBody>
      </p:sp>
    </p:spTree>
    <p:extLst>
      <p:ext uri="{BB962C8B-B14F-4D97-AF65-F5344CB8AC3E}">
        <p14:creationId xmlns:p14="http://schemas.microsoft.com/office/powerpoint/2010/main" val="3368211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091D-06E2-41D2-8627-8EEEA0F6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Review of lectures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6D9BF-EEB6-49E7-BB8E-5856A1915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 6.4.1. Let A be a set and R be a relation on A.</a:t>
            </a:r>
          </a:p>
          <a:p>
            <a:pPr marL="0" indent="0">
              <a:buNone/>
            </a:pPr>
            <a:r>
              <a:rPr lang="en-US" dirty="0"/>
              <a:t>(1) R is antisymmetric if ∀x, y ∈ A (x R y ∧ y R x ⇒ x = y).</a:t>
            </a:r>
          </a:p>
          <a:p>
            <a:pPr marL="0" indent="0">
              <a:buNone/>
            </a:pPr>
            <a:r>
              <a:rPr lang="en-US" dirty="0"/>
              <a:t>(2) R is a (non-strict) partial order if R is reflexive, antisymmetric, and transitive.</a:t>
            </a:r>
          </a:p>
          <a:p>
            <a:pPr marL="0" indent="0">
              <a:buNone/>
            </a:pPr>
            <a:r>
              <a:rPr lang="en-US" dirty="0"/>
              <a:t>(3) Suppose R is a partial order. Let x, y ∈ A. Then x, y are comparable (under R) if x R y or y R x.</a:t>
            </a:r>
          </a:p>
          <a:p>
            <a:pPr marL="0" indent="0">
              <a:buNone/>
            </a:pPr>
            <a:r>
              <a:rPr lang="en-US" dirty="0"/>
              <a:t>(4) R is a (non-strict) total order or a (non-strict) linear order if R is a partial order and ∀x, y ∈ A (x R y ∨ y R x).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04249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53D7-D646-4205-AF77-25DCF710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Review of lectures (Participation)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B82B2-27EC-4973-B193-D8ABC3392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Exhibit an example of a partial order. Is it a total order?</a:t>
            </a:r>
          </a:p>
        </p:txBody>
      </p:sp>
    </p:spTree>
    <p:extLst>
      <p:ext uri="{BB962C8B-B14F-4D97-AF65-F5344CB8AC3E}">
        <p14:creationId xmlns:p14="http://schemas.microsoft.com/office/powerpoint/2010/main" val="2109475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C8F3-38C2-4815-857C-23DDE713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5: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E5162-8B06-41FD-82DB-0BFC8DCB8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Please review it on your own. </a:t>
            </a:r>
          </a:p>
        </p:txBody>
      </p:sp>
    </p:spTree>
    <p:extLst>
      <p:ext uri="{BB962C8B-B14F-4D97-AF65-F5344CB8AC3E}">
        <p14:creationId xmlns:p14="http://schemas.microsoft.com/office/powerpoint/2010/main" val="1022042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91724-626E-4ACA-A4CE-D6A6B6B63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5: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100EC-6099-4CB3-B44A-345E7FBD4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Starred question. </a:t>
            </a:r>
          </a:p>
        </p:txBody>
      </p:sp>
    </p:spTree>
    <p:extLst>
      <p:ext uri="{BB962C8B-B14F-4D97-AF65-F5344CB8AC3E}">
        <p14:creationId xmlns:p14="http://schemas.microsoft.com/office/powerpoint/2010/main" val="1329800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A6D6-5CC7-4E48-BA09-4144A90F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5: 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7811C-6561-4B87-80A9-040FF6969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An exercise on identifying reflexivity, symmetricity, anti-symmetricity and transitivity. </a:t>
            </a:r>
          </a:p>
        </p:txBody>
      </p:sp>
    </p:spTree>
    <p:extLst>
      <p:ext uri="{BB962C8B-B14F-4D97-AF65-F5344CB8AC3E}">
        <p14:creationId xmlns:p14="http://schemas.microsoft.com/office/powerpoint/2010/main" val="481065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0373-A8FF-4B42-9637-1CFCFC98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5: Question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326CBF-0755-4859-BC63-0BD49267DB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3. For each relation below, determine if it is reflexive, symmetric, antisymmetric, and transitive:</a:t>
                </a:r>
              </a:p>
              <a:p>
                <a:pPr marL="0" indent="0">
                  <a:buNone/>
                </a:pPr>
                <a:r>
                  <a:rPr lang="en-US" dirty="0"/>
                  <a:t>(a)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{(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SG" dirty="0"/>
                  <a:t> as a relation on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dirty="0"/>
                  <a:t>.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Reflexive: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SG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dirty="0"/>
                  <a:t>.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(Not) Symmetric: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(1,2)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dirty="0"/>
                  <a:t>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dirty="0"/>
                  <a:t>, but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(2,1)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dirty="0"/>
                  <a:t>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≰</m:t>
                    </m:r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dirty="0"/>
                  <a:t>.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326CBF-0755-4859-BC63-0BD49267DB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601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F9F9-A14C-4483-9032-2061D397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5: 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573F34-59B5-46B1-BF21-C58A676B18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(a)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{(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SG" dirty="0"/>
                  <a:t> as a relation on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dirty="0"/>
                  <a:t>.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(Not) Anti-symmetric since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1,−1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dirty="0"/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dirty="0"/>
                  <a:t> but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en-SG" dirty="0"/>
                  <a:t>.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Transitive: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dirty="0"/>
                  <a:t>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dirty="0"/>
                  <a:t>. By the transitivity of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SG" dirty="0"/>
                  <a:t>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dirty="0"/>
                  <a:t>. So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dirty="0"/>
                  <a:t>.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573F34-59B5-46B1-BF21-C58A676B18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62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785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D502-B567-4C54-83C8-DD35884B0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5: 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8190D-CB34-46D6-996F-DD402A77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(b) and ( c ) are starred. </a:t>
            </a:r>
          </a:p>
          <a:p>
            <a:r>
              <a:rPr lang="en-SG" dirty="0"/>
              <a:t>(d) is similar to (a). </a:t>
            </a:r>
          </a:p>
        </p:txBody>
      </p:sp>
    </p:spTree>
    <p:extLst>
      <p:ext uri="{BB962C8B-B14F-4D97-AF65-F5344CB8AC3E}">
        <p14:creationId xmlns:p14="http://schemas.microsoft.com/office/powerpoint/2010/main" val="2860498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B712-3B3B-4F80-AA86-D91546576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5: Question 4,5&amp;6.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B4304-8997-4F03-8F85-D9F39AA40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Starred Questions.</a:t>
            </a:r>
          </a:p>
        </p:txBody>
      </p:sp>
    </p:spTree>
    <p:extLst>
      <p:ext uri="{BB962C8B-B14F-4D97-AF65-F5344CB8AC3E}">
        <p14:creationId xmlns:p14="http://schemas.microsoft.com/office/powerpoint/2010/main" val="207724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C87F-1261-4F4F-A507-4C625DD5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Quiz 1 (Results)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C229AB-3C1B-4C6F-80F4-47BAAC67F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436" y="1564598"/>
            <a:ext cx="9425912" cy="512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78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DBA2-289D-4ACE-852A-40C1306EC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5: Question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A2A60-B6F4-4157-82CF-BBD318F08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A question on equivalence relation and equivalence classes. </a:t>
            </a:r>
          </a:p>
        </p:txBody>
      </p:sp>
    </p:spTree>
    <p:extLst>
      <p:ext uri="{BB962C8B-B14F-4D97-AF65-F5344CB8AC3E}">
        <p14:creationId xmlns:p14="http://schemas.microsoft.com/office/powerpoint/2010/main" val="1698491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12E2-D566-4998-86D5-547521EA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5: Question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DDB297-634A-4EB4-AB72-BA9D09FB5A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7. Consider the following relation on the set of all points in the plane:</a:t>
                </a:r>
              </a:p>
              <a:p>
                <a:pPr marL="0" indent="0">
                  <a:buNone/>
                </a:pPr>
                <a:r>
                  <a:rPr lang="en-US" dirty="0"/>
                  <a:t> L = {((a, b),(c, d))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 a − c = 3(b − d)}.</a:t>
                </a:r>
              </a:p>
              <a:p>
                <a:pPr marL="0" indent="0">
                  <a:buNone/>
                </a:pPr>
                <a:r>
                  <a:rPr lang="en-US" dirty="0"/>
                  <a:t> (a) Prove that L is an equivalence relation.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SG" dirty="0"/>
                  <a:t>reflexive: For any (a, b)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dirty="0"/>
                  <a:t> , a − a = 3(b − b), so (a, b) L (a, b). 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symmetric: If (a, b) L (c, d), then a − c = 3(b − d), so c − a = 3(d − b), making (c, d) L (a, b).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DDB297-634A-4EB4-AB72-BA9D09FB5A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4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6527F-71BE-4CDF-8104-D745DBE1C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5: Question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1D69A1-F2BE-4AA7-80BA-F2797BFFB6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7. Consider the following relation on the set of all points in the plane:</a:t>
                </a:r>
              </a:p>
              <a:p>
                <a:pPr marL="0" indent="0">
                  <a:buNone/>
                </a:pPr>
                <a:r>
                  <a:rPr lang="en-US" dirty="0"/>
                  <a:t> L = {((a, b),(c, d))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 a − c = 3(b − d)}.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Transitive: If (a, b) L (c, d) and (c, d) L (e, f), then a − c = 3(b − d) </a:t>
                </a:r>
              </a:p>
              <a:p>
                <a:pPr marL="0" indent="0">
                  <a:buNone/>
                </a:pPr>
                <a:r>
                  <a:rPr lang="en-SG" dirty="0"/>
                  <a:t>and c − e = 3(d − f), so a−e = (a−c) + (c−e) = 3(b−d) + 3(d−f) = 3(b−f), making (a, b) L (e, f). 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1D69A1-F2BE-4AA7-80BA-F2797BFFB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038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C623-5F05-415D-8523-9C1F51B3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5: Question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533C31-2CEA-4BD6-B1BD-0A4A56CA23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7. Consider the following relation on the set of all points in the plane: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L = {((a, b),(c, d))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ℝ</m:t>
                        </m:r>
                      </m:e>
                      <m:sup>
                        <m: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×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ℝ</m:t>
                        </m:r>
                      </m:e>
                      <m:sup>
                        <m: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a − c = 3(b − d)}.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US" dirty="0"/>
                  <a:t>(b) For a point (u, v) in the plane, determine the equivalence class </a:t>
                </a:r>
              </a:p>
              <a:p>
                <a:pPr marL="0" indent="0">
                  <a:buNone/>
                </a:pPr>
                <a:r>
                  <a:rPr lang="en-US" dirty="0"/>
                  <a:t>[(u, v)], and represent it geometrically.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[(u, v)] = {(x, y)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: (x, y) L (u, v)} </a:t>
                </a:r>
              </a:p>
              <a:p>
                <a:pPr marL="0" indent="0">
                  <a:buNone/>
                </a:pPr>
                <a:r>
                  <a:rPr lang="en-US" dirty="0"/>
                  <a:t>= {(x, y)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: x − u = 3(y − v)} </a:t>
                </a:r>
              </a:p>
              <a:p>
                <a:pPr marL="0" indent="0">
                  <a:buNone/>
                </a:pPr>
                <a:r>
                  <a:rPr lang="en-US" dirty="0"/>
                  <a:t>= {(x, y)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 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x +  (v 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u )}.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 [(u, v)] is the set of all points on the straight line passing through (u, v) with gradient 1/3.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533C31-2CEA-4BD6-B1BD-0A4A56CA23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b="-15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214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6583-9AED-4826-8503-5E80B300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5: Question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6E3416-F1A8-4867-A8E1-1C20A5B2EF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7. Consider the following relation on the set of all points in the plane: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L = {((a, b),(c, d))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ℝ</m:t>
                        </m:r>
                      </m:e>
                      <m:sup>
                        <m: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×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ℝ</m:t>
                        </m:r>
                      </m:e>
                      <m:sup>
                        <m: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a − c = 3(b − d)}.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US" dirty="0"/>
                  <a:t>(c) Determine the partition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induced by L.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Each equivalence class is a straight line, and it cuts the y-axis at some point, say (0, c); we can use this point to represent the equivalence class. Therefore, the partition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induced by L is </a:t>
                </a:r>
              </a:p>
              <a:p>
                <a:pPr marL="0" indent="0">
                  <a:buNone/>
                </a:pPr>
                <a:r>
                  <a:rPr lang="en-US" dirty="0"/>
                  <a:t>Π = {[(0, c)] : c ∈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}.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6E3416-F1A8-4867-A8E1-1C20A5B2EF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873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3E2A-B049-447E-B944-2A2CDF25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5: Question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BACDD-3C16-4511-A0CB-2E8F36DB6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Equivalence of definitions of equivalence classes. </a:t>
            </a:r>
          </a:p>
        </p:txBody>
      </p:sp>
    </p:spTree>
    <p:extLst>
      <p:ext uri="{BB962C8B-B14F-4D97-AF65-F5344CB8AC3E}">
        <p14:creationId xmlns:p14="http://schemas.microsoft.com/office/powerpoint/2010/main" val="505049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4D2C-4EB7-4C85-BC15-972DACFF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5: Question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DE42D-FCA7-4ED9-AB6A-DC0CB2FED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8. Let R be an equivalence relation on set X. Prove that, for any b, c ∈ X, b R c if and only if [b] = [c].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SG" dirty="0"/>
              <a:t>(⇒) Assume b R c. Then c ∈ [b]. Consider any y ∈ [c]. Then c R y. Since b R c, we deduce that b R y by transitivity. So y ∈ [b]. Thus [c] ⊆ [b]. Also, [b]⊆ [c] by a similar argument. All these show [b] = [c]. 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(⇐) Assume [b]= [c]. Reflexivity implies c ∈ [c] and so c ∈ [b]. This means b R c.</a:t>
            </a:r>
          </a:p>
        </p:txBody>
      </p:sp>
    </p:spTree>
    <p:extLst>
      <p:ext uri="{BB962C8B-B14F-4D97-AF65-F5344CB8AC3E}">
        <p14:creationId xmlns:p14="http://schemas.microsoft.com/office/powerpoint/2010/main" val="2087380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C24A-1C71-40FA-987D-E9CE4447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5: Question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9C209-A2EE-4506-8767-733884CAB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A good exercise on constructing counter-examples. </a:t>
            </a:r>
          </a:p>
        </p:txBody>
      </p:sp>
    </p:spTree>
    <p:extLst>
      <p:ext uri="{BB962C8B-B14F-4D97-AF65-F5344CB8AC3E}">
        <p14:creationId xmlns:p14="http://schemas.microsoft.com/office/powerpoint/2010/main" val="2732759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D471-0FC5-4592-BADD-8F1097B2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5: Question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7DC5-E08A-4E4C-99A1-6D185D419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9. Prove or disprove: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LcParenBoth"/>
            </a:pPr>
            <a:r>
              <a:rPr lang="en-US" dirty="0"/>
              <a:t>A relation that is symmetric cannot be antisymmetric.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symmetric relation cannot be antisymmetric: false Example: the relation {(a, a)} on {a} is both symmetric and antisymmetric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984846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4300-78F7-46B8-9B91-096D88C7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5: Question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C08604-BE13-496C-90D2-E6B472896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9. Prove or disprove: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(b) A relation that is not symmetric must be antisymmetric.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A relation that is not symmetric must be antisymmetric: false.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,(1,3)}</m:t>
                    </m:r>
                  </m:oMath>
                </a14:m>
                <a:r>
                  <a:rPr lang="en-SG" dirty="0"/>
                  <a:t> on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{1,2,3}</m:t>
                    </m:r>
                  </m:oMath>
                </a14:m>
                <a:r>
                  <a:rPr lang="en-SG" dirty="0"/>
                  <a:t>. </a:t>
                </a:r>
              </a:p>
              <a:p>
                <a:pPr marL="0" indent="0">
                  <a:buNone/>
                </a:pPr>
                <a:r>
                  <a:rPr lang="en-SG" dirty="0"/>
                  <a:t>Not symmetric since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SG" dirty="0"/>
                  <a:t> but we don’t have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dirty="0"/>
                  <a:t>. </a:t>
                </a:r>
              </a:p>
              <a:p>
                <a:pPr marL="0" indent="0">
                  <a:buNone/>
                </a:pPr>
                <a:r>
                  <a:rPr lang="en-SG" dirty="0"/>
                  <a:t>Not antisymmetric since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SG" dirty="0"/>
                  <a:t> and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dirty="0"/>
                  <a:t> but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≠2</m:t>
                    </m:r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C08604-BE13-496C-90D2-E6B472896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35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5224-E4A2-44B2-A3C1-AFC7BC1A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Quiz 1 (Results)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BE620AD-A992-490F-BED9-8FE959501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269" y="1690688"/>
            <a:ext cx="2554605" cy="43519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609E2B-F7C1-4B16-B3A8-28CEB40EF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994" y="1840129"/>
            <a:ext cx="2449830" cy="4202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ED9766-2890-496E-B313-AD978CE93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995" y="1631351"/>
            <a:ext cx="2449829" cy="22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517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9E04-CAB8-43C2-9287-59A4100C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5: Question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5026-4423-4520-93AE-1B3A09108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Please review it on your own.</a:t>
            </a:r>
          </a:p>
        </p:txBody>
      </p:sp>
    </p:spTree>
    <p:extLst>
      <p:ext uri="{BB962C8B-B14F-4D97-AF65-F5344CB8AC3E}">
        <p14:creationId xmlns:p14="http://schemas.microsoft.com/office/powerpoint/2010/main" val="1350705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D4A0-6F79-45D5-8E98-05160DBB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5: Questions 11,12,13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88044-5C3A-4A89-841B-AA65F6FA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Starred Questions.</a:t>
            </a:r>
          </a:p>
        </p:txBody>
      </p:sp>
    </p:spTree>
    <p:extLst>
      <p:ext uri="{BB962C8B-B14F-4D97-AF65-F5344CB8AC3E}">
        <p14:creationId xmlns:p14="http://schemas.microsoft.com/office/powerpoint/2010/main" val="35556168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FFED-3000-4044-80BB-1B6AAF1C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5: Question 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316CC-95D9-4DEE-A1BC-4F3ED8C1D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An inductive proof. </a:t>
            </a:r>
          </a:p>
        </p:txBody>
      </p:sp>
    </p:spTree>
    <p:extLst>
      <p:ext uri="{BB962C8B-B14F-4D97-AF65-F5344CB8AC3E}">
        <p14:creationId xmlns:p14="http://schemas.microsoft.com/office/powerpoint/2010/main" val="30779809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0B21-C80D-4A13-AE2C-1051685A7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5: Question 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EC0FFE-9026-49AD-8FF1-2E9E8F1D4F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14. Continued from Tutorial 4 Problem 13. Prove that, when C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where n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, there is always a solution, </a:t>
                </a:r>
              </a:p>
              <a:p>
                <a:pPr marL="0" indent="0">
                  <a:buNone/>
                </a:pPr>
                <a:r>
                  <a:rPr lang="en-US" dirty="0"/>
                  <a:t>i.e., no matter which unit square is singled out on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chessboard, the rest can be covered by non-overlapping L-tiles. 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EC0FFE-9026-49AD-8FF1-2E9E8F1D4F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1502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244C-B780-4AE6-A077-00A50CA7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5: Question 14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1997F7-F4E8-4C2C-AA1C-AE90269FE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299" t="32032" r="28699" b="10616"/>
          <a:stretch/>
        </p:blipFill>
        <p:spPr>
          <a:xfrm>
            <a:off x="3124200" y="1602173"/>
            <a:ext cx="5772150" cy="4541453"/>
          </a:xfrm>
        </p:spPr>
      </p:pic>
    </p:spTree>
    <p:extLst>
      <p:ext uri="{BB962C8B-B14F-4D97-AF65-F5344CB8AC3E}">
        <p14:creationId xmlns:p14="http://schemas.microsoft.com/office/powerpoint/2010/main" val="40038866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26F9-2BBE-45F0-8C5A-9FF1F031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Further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EFEACE-0DE1-4552-AD7D-526CB7884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∼ be the relation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= {1, 2, 3, . . .} defined by </a:t>
                </a:r>
              </a:p>
              <a:p>
                <a:pPr marL="0" indent="0">
                  <a:buNone/>
                </a:pPr>
                <a:r>
                  <a:rPr lang="en-US" dirty="0"/>
                  <a:t>m ∼ 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dirty="0"/>
                  <a:t> ∃ a, b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such that m divides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dirty="0"/>
                  <a:t> and n divides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Show that ∼ is an equivalence relation, and show that it has infinitely many equivalence classes, all but one of which are infinite.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EFEACE-0DE1-4552-AD7D-526CB7884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0961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BE274-DF7D-45F0-9DC0-9D7B3E2D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Further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B4931-6428-44A3-84FC-1D45C14AD9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∼ be the relation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= {1, 2, 3, . . .} defined by </a:t>
                </a:r>
              </a:p>
              <a:p>
                <a:pPr marL="0" indent="0">
                  <a:buNone/>
                </a:pPr>
                <a:r>
                  <a:rPr lang="en-US" dirty="0"/>
                  <a:t>m ∼ 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dirty="0"/>
                  <a:t> ∃ a, b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such that m divides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dirty="0"/>
                  <a:t> and n divides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Reflexivity: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Symmetricity: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B4931-6428-44A3-84FC-1D45C14AD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458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DDDC7-98C2-4E86-812B-0CFDE945D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Further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DE7F0A-3081-4323-B0AC-74A20544D1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Let ∼ be the relation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ℤ</m:t>
                        </m:r>
                      </m:e>
                      <m:sup>
                        <m: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</m:sup>
                    </m:s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{1, 2, 3, . . .} defined by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 ∼ 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⟺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∃ a, b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ℤ</m:t>
                        </m:r>
                      </m:e>
                      <m:sup>
                        <m: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</m:sup>
                    </m:s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such that m divides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  <m:sup>
                        <m: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sup>
                    </m:s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and n divides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e>
                      <m:sup>
                        <m: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sup>
                    </m:s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Transitivity: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DE7F0A-3081-4323-B0AC-74A20544D1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650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4068-AE06-4324-A3E2-C65269CA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Further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B10257-0F66-4AEF-A1D3-3DBBB8CD9A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Let ∼ be the relation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ℤ</m:t>
                        </m:r>
                      </m:e>
                      <m:sup>
                        <m: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</m:sup>
                    </m:s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{1, 2, 3, . . .} defined by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 ∼ 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⟺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∃ a, b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ℤ</m:t>
                        </m:r>
                      </m:e>
                      <m:sup>
                        <m: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</m:sup>
                    </m:s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such that m divides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  <m:sup>
                        <m: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sup>
                    </m:s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and n divides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e>
                      <m:sup>
                        <m:r>
                          <a:rPr kumimoji="0" lang="en-SG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sup>
                    </m:s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Equivalence Relations: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B10257-0F66-4AEF-A1D3-3DBBB8CD9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7534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A525-C002-49BA-9AAC-F24E651D8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Further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C7B55-F626-48BF-AD85-9B6B27521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R and S are two equivalence relations on the same set A, </a:t>
            </a:r>
          </a:p>
          <a:p>
            <a:pPr marL="0" indent="0">
              <a:buNone/>
            </a:pPr>
            <a:r>
              <a:rPr lang="en-US" dirty="0"/>
              <a:t>Show that the following conditions are equivalent: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R ◦ S is a symmetric relation on A ;</a:t>
            </a:r>
          </a:p>
          <a:p>
            <a:pPr marL="0" indent="0">
              <a:buNone/>
            </a:pPr>
            <a:r>
              <a:rPr lang="en-US" dirty="0"/>
              <a:t>(ii) R ◦ S is a transitive relation on A ;</a:t>
            </a:r>
          </a:p>
          <a:p>
            <a:pPr marL="0" indent="0">
              <a:buNone/>
            </a:pPr>
            <a:r>
              <a:rPr lang="en-US" dirty="0"/>
              <a:t>(iii) S ◦ R ⊆ R ◦ S ;</a:t>
            </a:r>
          </a:p>
          <a:p>
            <a:pPr marL="0" indent="0">
              <a:buNone/>
            </a:pPr>
            <a:r>
              <a:rPr lang="en-US" dirty="0"/>
              <a:t>(iv) R ◦ S is the unique smallest equivalence relation on A containing both R and S.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766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5DF4-7731-42D5-8FA8-0034DB55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Quiz 1 (Comments)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6C65E-C72D-4A67-B786-760946B15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Pay attention to detail.</a:t>
            </a:r>
          </a:p>
          <a:p>
            <a:r>
              <a:rPr lang="en-SG" dirty="0"/>
              <a:t>Read the questions carefully. </a:t>
            </a:r>
          </a:p>
          <a:p>
            <a:r>
              <a:rPr lang="en-SG" dirty="0"/>
              <a:t>Answer the question.</a:t>
            </a:r>
          </a:p>
          <a:p>
            <a:r>
              <a:rPr lang="en-SG" dirty="0"/>
              <a:t>Don’t make problems more difficult then they already are. </a:t>
            </a:r>
          </a:p>
        </p:txBody>
      </p:sp>
    </p:spTree>
    <p:extLst>
      <p:ext uri="{BB962C8B-B14F-4D97-AF65-F5344CB8AC3E}">
        <p14:creationId xmlns:p14="http://schemas.microsoft.com/office/powerpoint/2010/main" val="137768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0AA6C-749F-4A2F-A802-99DDEA91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Further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1CBB3D-0E19-4ECE-8DC3-79463E5D5F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(</a:t>
                </a:r>
                <a:r>
                  <a:rPr lang="en-US" dirty="0" err="1"/>
                  <a:t>i</a:t>
                </a:r>
                <a:r>
                  <a:rPr lang="en-US" dirty="0"/>
                  <a:t>) R ◦ S is a symmetric relation on A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(ii) R ◦ S is a transitive relation on A ;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1CBB3D-0E19-4ECE-8DC3-79463E5D5F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1619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052A-EC88-4382-B426-E503E82B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Further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E1C617-D7B4-4D83-B0F6-21EB95BD39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(</a:t>
                </a:r>
                <a:r>
                  <a:rPr lang="en-US" dirty="0" err="1"/>
                  <a:t>i</a:t>
                </a:r>
                <a:r>
                  <a:rPr lang="en-US" dirty="0"/>
                  <a:t>) R ◦ S is a symmetric relation on 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(iii) S ◦ R ⊆ R ◦ S ;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E1C617-D7B4-4D83-B0F6-21EB95BD39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9075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9CAE-52FB-4B64-B731-0CE30C89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Further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E43BCF-3B1E-43D4-9EDF-317891C382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(</a:t>
                </a:r>
                <a:r>
                  <a:rPr lang="en-US" dirty="0" err="1"/>
                  <a:t>i</a:t>
                </a:r>
                <a:r>
                  <a:rPr lang="en-US" dirty="0"/>
                  <a:t>) R ◦ S is a symmetric relation on 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(iv) R ◦ S is the unique smallest equivalence relation on A containing both R and S.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E43BCF-3B1E-43D4-9EDF-317891C382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8411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C597-2BA7-4D34-8D02-D1C3B924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0FAA7-27ED-4BFA-AE94-432CDCDC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4501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1260-734E-4AF5-9877-CE89FF6A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Quiz 1 (Comments) Common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714AA-A7A1-47E6-B5D9-D1D83FB3F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Answering the question in the wrong order. </a:t>
            </a:r>
          </a:p>
          <a:p>
            <a:r>
              <a:rPr lang="en-SG" dirty="0"/>
              <a:t>Writing is illegible or ambiguous. </a:t>
            </a:r>
          </a:p>
          <a:p>
            <a:r>
              <a:rPr lang="en-SG" dirty="0"/>
              <a:t>Answers not elaborated and only make sense after further clarification on telegram/email. </a:t>
            </a:r>
          </a:p>
        </p:txBody>
      </p:sp>
    </p:spTree>
    <p:extLst>
      <p:ext uri="{BB962C8B-B14F-4D97-AF65-F5344CB8AC3E}">
        <p14:creationId xmlns:p14="http://schemas.microsoft.com/office/powerpoint/2010/main" val="15857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6042-41B0-41BC-B197-1FD7012C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Survey (Results)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BF2418-D8DF-4AF5-9061-02567FFAD2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850906"/>
              </p:ext>
            </p:extLst>
          </p:nvPr>
        </p:nvGraphicFramePr>
        <p:xfrm>
          <a:off x="987424" y="1690687"/>
          <a:ext cx="3679825" cy="2823048"/>
        </p:xfrm>
        <a:graphic>
          <a:graphicData uri="http://schemas.openxmlformats.org/drawingml/2006/table">
            <a:tbl>
              <a:tblPr/>
              <a:tblGrid>
                <a:gridCol w="949254">
                  <a:extLst>
                    <a:ext uri="{9D8B030D-6E8A-4147-A177-3AD203B41FA5}">
                      <a16:colId xmlns:a16="http://schemas.microsoft.com/office/drawing/2014/main" val="746036055"/>
                    </a:ext>
                  </a:extLst>
                </a:gridCol>
                <a:gridCol w="1769598">
                  <a:extLst>
                    <a:ext uri="{9D8B030D-6E8A-4147-A177-3AD203B41FA5}">
                      <a16:colId xmlns:a16="http://schemas.microsoft.com/office/drawing/2014/main" val="513105396"/>
                    </a:ext>
                  </a:extLst>
                </a:gridCol>
                <a:gridCol w="960973">
                  <a:extLst>
                    <a:ext uri="{9D8B030D-6E8A-4147-A177-3AD203B41FA5}">
                      <a16:colId xmlns:a16="http://schemas.microsoft.com/office/drawing/2014/main" val="2499424540"/>
                    </a:ext>
                  </a:extLst>
                </a:gridCol>
              </a:tblGrid>
              <a:tr h="352881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The tutor's explanation is clear and coherrent. 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58706"/>
                  </a:ext>
                </a:extLst>
              </a:tr>
              <a:tr h="352881"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1" i="0" u="none" strike="noStrike">
                          <a:effectLst/>
                          <a:latin typeface="Calibri" panose="020F0502020204030204" pitchFamily="34" charset="0"/>
                        </a:rPr>
                        <a:t>Options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1" i="0" u="none" strike="noStrike">
                          <a:effectLst/>
                          <a:latin typeface="Calibri" panose="020F0502020204030204" pitchFamily="34" charset="0"/>
                        </a:rPr>
                        <a:t>Number of Responses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1" i="0" u="none" strike="noStrike"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727430"/>
                  </a:ext>
                </a:extLst>
              </a:tr>
              <a:tr h="352881"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Always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34.88%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363105"/>
                  </a:ext>
                </a:extLst>
              </a:tr>
              <a:tr h="352881"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Mostly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48.84%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539518"/>
                  </a:ext>
                </a:extLst>
              </a:tr>
              <a:tr h="352881"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Sometimes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6.98%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998344"/>
                  </a:ext>
                </a:extLst>
              </a:tr>
              <a:tr h="352881"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Rarely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0.%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532084"/>
                  </a:ext>
                </a:extLst>
              </a:tr>
              <a:tr h="352881"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Never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0.%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667143"/>
                  </a:ext>
                </a:extLst>
              </a:tr>
              <a:tr h="352881"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Skip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9.3%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5639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B495A7-6890-4AE6-AF30-DCB1528A1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080043"/>
              </p:ext>
            </p:extLst>
          </p:nvPr>
        </p:nvGraphicFramePr>
        <p:xfrm>
          <a:off x="6096000" y="1746722"/>
          <a:ext cx="4114800" cy="2771536"/>
        </p:xfrm>
        <a:graphic>
          <a:graphicData uri="http://schemas.openxmlformats.org/drawingml/2006/table">
            <a:tbl>
              <a:tblPr/>
              <a:tblGrid>
                <a:gridCol w="960515">
                  <a:extLst>
                    <a:ext uri="{9D8B030D-6E8A-4147-A177-3AD203B41FA5}">
                      <a16:colId xmlns:a16="http://schemas.microsoft.com/office/drawing/2014/main" val="1503080089"/>
                    </a:ext>
                  </a:extLst>
                </a:gridCol>
                <a:gridCol w="1790590">
                  <a:extLst>
                    <a:ext uri="{9D8B030D-6E8A-4147-A177-3AD203B41FA5}">
                      <a16:colId xmlns:a16="http://schemas.microsoft.com/office/drawing/2014/main" val="3611653490"/>
                    </a:ext>
                  </a:extLst>
                </a:gridCol>
                <a:gridCol w="1363695">
                  <a:extLst>
                    <a:ext uri="{9D8B030D-6E8A-4147-A177-3AD203B41FA5}">
                      <a16:colId xmlns:a16="http://schemas.microsoft.com/office/drawing/2014/main" val="2774936569"/>
                    </a:ext>
                  </a:extLst>
                </a:gridCol>
              </a:tblGrid>
              <a:tr h="346442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The tutor's answers my questions and clarifies my doubts. 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948116"/>
                  </a:ext>
                </a:extLst>
              </a:tr>
              <a:tr h="346442"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1" i="0" u="none" strike="noStrike">
                          <a:effectLst/>
                          <a:latin typeface="Calibri" panose="020F0502020204030204" pitchFamily="34" charset="0"/>
                        </a:rPr>
                        <a:t>Options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1" i="0" u="none" strike="noStrike">
                          <a:effectLst/>
                          <a:latin typeface="Calibri" panose="020F0502020204030204" pitchFamily="34" charset="0"/>
                        </a:rPr>
                        <a:t>Number of Responses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1" i="0" u="none" strike="noStrike"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40057"/>
                  </a:ext>
                </a:extLst>
              </a:tr>
              <a:tr h="346442"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Always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51.16%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692131"/>
                  </a:ext>
                </a:extLst>
              </a:tr>
              <a:tr h="346442"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Mostly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32.56%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981014"/>
                  </a:ext>
                </a:extLst>
              </a:tr>
              <a:tr h="346442"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Sometimes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6.98%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647135"/>
                  </a:ext>
                </a:extLst>
              </a:tr>
              <a:tr h="346442"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Rarely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0.%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101512"/>
                  </a:ext>
                </a:extLst>
              </a:tr>
              <a:tr h="346442"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Never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0.%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733320"/>
                  </a:ext>
                </a:extLst>
              </a:tr>
              <a:tr h="346442"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Skip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9.3%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664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433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E5D7-D3B8-458C-9DB8-40570F6E1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Survey (Results)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2DAC31-E053-4814-88D8-2BBCCD1A96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046936"/>
              </p:ext>
            </p:extLst>
          </p:nvPr>
        </p:nvGraphicFramePr>
        <p:xfrm>
          <a:off x="838200" y="1690688"/>
          <a:ext cx="4377924" cy="2642868"/>
        </p:xfrm>
        <a:graphic>
          <a:graphicData uri="http://schemas.openxmlformats.org/drawingml/2006/table">
            <a:tbl>
              <a:tblPr/>
              <a:tblGrid>
                <a:gridCol w="1129337">
                  <a:extLst>
                    <a:ext uri="{9D8B030D-6E8A-4147-A177-3AD203B41FA5}">
                      <a16:colId xmlns:a16="http://schemas.microsoft.com/office/drawing/2014/main" val="2231729536"/>
                    </a:ext>
                  </a:extLst>
                </a:gridCol>
                <a:gridCol w="2105308">
                  <a:extLst>
                    <a:ext uri="{9D8B030D-6E8A-4147-A177-3AD203B41FA5}">
                      <a16:colId xmlns:a16="http://schemas.microsoft.com/office/drawing/2014/main" val="3652945019"/>
                    </a:ext>
                  </a:extLst>
                </a:gridCol>
                <a:gridCol w="1143279">
                  <a:extLst>
                    <a:ext uri="{9D8B030D-6E8A-4147-A177-3AD203B41FA5}">
                      <a16:colId xmlns:a16="http://schemas.microsoft.com/office/drawing/2014/main" val="4187954636"/>
                    </a:ext>
                  </a:extLst>
                </a:gridCol>
              </a:tblGrid>
              <a:tr h="558352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The tutor adequately prepares me for assessments (homework and quizes).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52079"/>
                  </a:ext>
                </a:extLst>
              </a:tr>
              <a:tr h="297788"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1" i="0" u="none" strike="noStrike">
                          <a:effectLst/>
                          <a:latin typeface="Calibri" panose="020F0502020204030204" pitchFamily="34" charset="0"/>
                        </a:rPr>
                        <a:t>Options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1" i="0" u="none" strike="noStrike">
                          <a:effectLst/>
                          <a:latin typeface="Calibri" panose="020F0502020204030204" pitchFamily="34" charset="0"/>
                        </a:rPr>
                        <a:t>Number of Responses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1" i="0" u="none" strike="noStrike"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052795"/>
                  </a:ext>
                </a:extLst>
              </a:tr>
              <a:tr h="297788"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Always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34.88%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870429"/>
                  </a:ext>
                </a:extLst>
              </a:tr>
              <a:tr h="297788"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Mostly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41.86%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520031"/>
                  </a:ext>
                </a:extLst>
              </a:tr>
              <a:tr h="297788"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Sometimes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13.95%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681951"/>
                  </a:ext>
                </a:extLst>
              </a:tr>
              <a:tr h="297788"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Rarely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0.%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882114"/>
                  </a:ext>
                </a:extLst>
              </a:tr>
              <a:tr h="297788"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Never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0.%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025537"/>
                  </a:ext>
                </a:extLst>
              </a:tr>
              <a:tr h="297788"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Skip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9.3%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66227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3EA38F-7395-4F3B-BC03-C7B5D22E8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296689"/>
              </p:ext>
            </p:extLst>
          </p:nvPr>
        </p:nvGraphicFramePr>
        <p:xfrm>
          <a:off x="5511799" y="1690688"/>
          <a:ext cx="4622801" cy="2642872"/>
        </p:xfrm>
        <a:graphic>
          <a:graphicData uri="http://schemas.openxmlformats.org/drawingml/2006/table">
            <a:tbl>
              <a:tblPr/>
              <a:tblGrid>
                <a:gridCol w="1192506">
                  <a:extLst>
                    <a:ext uri="{9D8B030D-6E8A-4147-A177-3AD203B41FA5}">
                      <a16:colId xmlns:a16="http://schemas.microsoft.com/office/drawing/2014/main" val="3850140219"/>
                    </a:ext>
                  </a:extLst>
                </a:gridCol>
                <a:gridCol w="2223067">
                  <a:extLst>
                    <a:ext uri="{9D8B030D-6E8A-4147-A177-3AD203B41FA5}">
                      <a16:colId xmlns:a16="http://schemas.microsoft.com/office/drawing/2014/main" val="3326819286"/>
                    </a:ext>
                  </a:extLst>
                </a:gridCol>
                <a:gridCol w="1207228">
                  <a:extLst>
                    <a:ext uri="{9D8B030D-6E8A-4147-A177-3AD203B41FA5}">
                      <a16:colId xmlns:a16="http://schemas.microsoft.com/office/drawing/2014/main" val="599643109"/>
                    </a:ext>
                  </a:extLst>
                </a:gridCol>
              </a:tblGrid>
              <a:tr h="330359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The tutorials are fun and engaging. 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949558"/>
                  </a:ext>
                </a:extLst>
              </a:tr>
              <a:tr h="330359"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1" i="0" u="none" strike="noStrike">
                          <a:effectLst/>
                          <a:latin typeface="Calibri" panose="020F0502020204030204" pitchFamily="34" charset="0"/>
                        </a:rPr>
                        <a:t>Options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1" i="0" u="none" strike="noStrike">
                          <a:effectLst/>
                          <a:latin typeface="Calibri" panose="020F0502020204030204" pitchFamily="34" charset="0"/>
                        </a:rPr>
                        <a:t>Number of Responses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1" i="0" u="none" strike="noStrike"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740612"/>
                  </a:ext>
                </a:extLst>
              </a:tr>
              <a:tr h="330359"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Always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27.91%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817289"/>
                  </a:ext>
                </a:extLst>
              </a:tr>
              <a:tr h="330359"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Mostly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39.53%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219777"/>
                  </a:ext>
                </a:extLst>
              </a:tr>
              <a:tr h="330359"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Sometimes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16.28%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90043"/>
                  </a:ext>
                </a:extLst>
              </a:tr>
              <a:tr h="330359"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Rarely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2.33%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222702"/>
                  </a:ext>
                </a:extLst>
              </a:tr>
              <a:tr h="330359"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Never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0.%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532783"/>
                  </a:ext>
                </a:extLst>
              </a:tr>
              <a:tr h="330359"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Skip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13.95%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749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986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BF2D-C3ED-4372-959C-50188E63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Survey (Results)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A22CBF-DFB7-480C-8073-EE61B114FE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9100614"/>
              </p:ext>
            </p:extLst>
          </p:nvPr>
        </p:nvGraphicFramePr>
        <p:xfrm>
          <a:off x="838200" y="2302034"/>
          <a:ext cx="4114799" cy="1926749"/>
        </p:xfrm>
        <a:graphic>
          <a:graphicData uri="http://schemas.openxmlformats.org/drawingml/2006/table">
            <a:tbl>
              <a:tblPr/>
              <a:tblGrid>
                <a:gridCol w="815545">
                  <a:extLst>
                    <a:ext uri="{9D8B030D-6E8A-4147-A177-3AD203B41FA5}">
                      <a16:colId xmlns:a16="http://schemas.microsoft.com/office/drawing/2014/main" val="1937963166"/>
                    </a:ext>
                  </a:extLst>
                </a:gridCol>
                <a:gridCol w="1865870">
                  <a:extLst>
                    <a:ext uri="{9D8B030D-6E8A-4147-A177-3AD203B41FA5}">
                      <a16:colId xmlns:a16="http://schemas.microsoft.com/office/drawing/2014/main" val="715402245"/>
                    </a:ext>
                  </a:extLst>
                </a:gridCol>
                <a:gridCol w="1433384">
                  <a:extLst>
                    <a:ext uri="{9D8B030D-6E8A-4147-A177-3AD203B41FA5}">
                      <a16:colId xmlns:a16="http://schemas.microsoft.com/office/drawing/2014/main" val="536884187"/>
                    </a:ext>
                  </a:extLst>
                </a:gridCol>
              </a:tblGrid>
              <a:tr h="614921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Participation during tutorial is useful for my learning experience. (Either as a participant or observer). 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176555"/>
                  </a:ext>
                </a:extLst>
              </a:tr>
              <a:tr h="327957"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1" i="0" u="none" strike="noStrike">
                          <a:effectLst/>
                          <a:latin typeface="Calibri" panose="020F0502020204030204" pitchFamily="34" charset="0"/>
                        </a:rPr>
                        <a:t>Options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1" i="0" u="none" strike="noStrike">
                          <a:effectLst/>
                          <a:latin typeface="Calibri" panose="020F0502020204030204" pitchFamily="34" charset="0"/>
                        </a:rPr>
                        <a:t>Number of Responses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1" i="0" u="none" strike="noStrike"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154848"/>
                  </a:ext>
                </a:extLst>
              </a:tr>
              <a:tr h="327957"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Agree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81.4%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052443"/>
                  </a:ext>
                </a:extLst>
              </a:tr>
              <a:tr h="327957"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Disagree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6.98%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028810"/>
                  </a:ext>
                </a:extLst>
              </a:tr>
              <a:tr h="327957"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Skip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11.63%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9947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8F9060-25D4-4C5F-85CC-EC983A8C0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921364"/>
              </p:ext>
            </p:extLst>
          </p:nvPr>
        </p:nvGraphicFramePr>
        <p:xfrm>
          <a:off x="5594350" y="2302034"/>
          <a:ext cx="4216399" cy="1926749"/>
        </p:xfrm>
        <a:graphic>
          <a:graphicData uri="http://schemas.openxmlformats.org/drawingml/2006/table">
            <a:tbl>
              <a:tblPr/>
              <a:tblGrid>
                <a:gridCol w="692244">
                  <a:extLst>
                    <a:ext uri="{9D8B030D-6E8A-4147-A177-3AD203B41FA5}">
                      <a16:colId xmlns:a16="http://schemas.microsoft.com/office/drawing/2014/main" val="1054091756"/>
                    </a:ext>
                  </a:extLst>
                </a:gridCol>
                <a:gridCol w="1583772">
                  <a:extLst>
                    <a:ext uri="{9D8B030D-6E8A-4147-A177-3AD203B41FA5}">
                      <a16:colId xmlns:a16="http://schemas.microsoft.com/office/drawing/2014/main" val="1065743141"/>
                    </a:ext>
                  </a:extLst>
                </a:gridCol>
                <a:gridCol w="1940383">
                  <a:extLst>
                    <a:ext uri="{9D8B030D-6E8A-4147-A177-3AD203B41FA5}">
                      <a16:colId xmlns:a16="http://schemas.microsoft.com/office/drawing/2014/main" val="4086302092"/>
                    </a:ext>
                  </a:extLst>
                </a:gridCol>
              </a:tblGrid>
              <a:tr h="791977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effectLst/>
                          <a:latin typeface="Calibri" panose="020F0502020204030204" pitchFamily="34" charset="0"/>
                        </a:rPr>
                        <a:t>I like that the tutor takes the time to ocassionaly motivate my interest in the course material by referencing content outside of the syllabus. 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79970"/>
                  </a:ext>
                </a:extLst>
              </a:tr>
              <a:tr h="283693"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1" i="0" u="none" strike="noStrike">
                          <a:effectLst/>
                          <a:latin typeface="Calibri" panose="020F0502020204030204" pitchFamily="34" charset="0"/>
                        </a:rPr>
                        <a:t>Options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1" i="0" u="none" strike="noStrike">
                          <a:effectLst/>
                          <a:latin typeface="Calibri" panose="020F0502020204030204" pitchFamily="34" charset="0"/>
                        </a:rPr>
                        <a:t>Number of Responses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1" i="0" u="none" strike="noStrike"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833509"/>
                  </a:ext>
                </a:extLst>
              </a:tr>
              <a:tr h="283693"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Agree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79.07%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732299"/>
                  </a:ext>
                </a:extLst>
              </a:tr>
              <a:tr h="283693"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Disagree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11.63%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635969"/>
                  </a:ext>
                </a:extLst>
              </a:tr>
              <a:tr h="283693"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Skip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SG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9.3%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33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04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2845</Words>
  <Application>Microsoft Office PowerPoint</Application>
  <PresentationFormat>Widescreen</PresentationFormat>
  <Paragraphs>335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Office Theme</vt:lpstr>
      <vt:lpstr>CS1231</vt:lpstr>
      <vt:lpstr>Things to do</vt:lpstr>
      <vt:lpstr>Quiz 1 (Results)</vt:lpstr>
      <vt:lpstr>Quiz 1 (Results) </vt:lpstr>
      <vt:lpstr>Quiz 1 (Comments)</vt:lpstr>
      <vt:lpstr>Quiz 1 (Comments) Common Concerns</vt:lpstr>
      <vt:lpstr>Survey (Results)</vt:lpstr>
      <vt:lpstr>Survey (Results)</vt:lpstr>
      <vt:lpstr>Survey (Results)</vt:lpstr>
      <vt:lpstr>Survey (Comments) </vt:lpstr>
      <vt:lpstr>Survey (Changes)</vt:lpstr>
      <vt:lpstr>Survey (Changes)</vt:lpstr>
      <vt:lpstr>Survey (Changes)</vt:lpstr>
      <vt:lpstr>Assignment</vt:lpstr>
      <vt:lpstr>Review of lectures (Participation)</vt:lpstr>
      <vt:lpstr>Review of lectures </vt:lpstr>
      <vt:lpstr>Review of lectures (Participation)</vt:lpstr>
      <vt:lpstr>Review of lectures</vt:lpstr>
      <vt:lpstr>Review of lectures (Participation)</vt:lpstr>
      <vt:lpstr>Review of lectures (Participation)</vt:lpstr>
      <vt:lpstr>Review of lectures </vt:lpstr>
      <vt:lpstr>Review of lectures (Participation)</vt:lpstr>
      <vt:lpstr>Sheet 5: Question 1</vt:lpstr>
      <vt:lpstr>Sheet 5: Question 2</vt:lpstr>
      <vt:lpstr>Sheet 5: Question 3</vt:lpstr>
      <vt:lpstr>Sheet 5: Question 3</vt:lpstr>
      <vt:lpstr>Sheet 5: Question 3</vt:lpstr>
      <vt:lpstr>Sheet 5: Question 3</vt:lpstr>
      <vt:lpstr>Sheet 5: Question 4,5&amp;6.</vt:lpstr>
      <vt:lpstr>Sheet 5: Question 7</vt:lpstr>
      <vt:lpstr>Sheet 5: Question 7</vt:lpstr>
      <vt:lpstr>Sheet 5: Question 7</vt:lpstr>
      <vt:lpstr>Sheet 5: Question 7</vt:lpstr>
      <vt:lpstr>Sheet 5: Question 7</vt:lpstr>
      <vt:lpstr>Sheet 5: Question 8</vt:lpstr>
      <vt:lpstr>Sheet 5: Question 8</vt:lpstr>
      <vt:lpstr>Sheet 5: Question 9</vt:lpstr>
      <vt:lpstr>Sheet 5: Question 9</vt:lpstr>
      <vt:lpstr>Sheet 5: Question 9</vt:lpstr>
      <vt:lpstr>Sheet 5: Question 10</vt:lpstr>
      <vt:lpstr>Sheet 5: Questions 11,12,13</vt:lpstr>
      <vt:lpstr>Sheet 5: Question 14</vt:lpstr>
      <vt:lpstr>Sheet 5: Question 14</vt:lpstr>
      <vt:lpstr>Sheet 5: Question 14</vt:lpstr>
      <vt:lpstr>Further Questions</vt:lpstr>
      <vt:lpstr>Further Questions</vt:lpstr>
      <vt:lpstr>Further Questions</vt:lpstr>
      <vt:lpstr>Further Questions</vt:lpstr>
      <vt:lpstr>Further Questions</vt:lpstr>
      <vt:lpstr>Further Questions</vt:lpstr>
      <vt:lpstr>Further Questions</vt:lpstr>
      <vt:lpstr>Further Questions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</dc:title>
  <dc:creator>Dev Anand</dc:creator>
  <cp:lastModifiedBy>Dev Anand</cp:lastModifiedBy>
  <cp:revision>14</cp:revision>
  <dcterms:created xsi:type="dcterms:W3CDTF">2021-09-26T07:45:46Z</dcterms:created>
  <dcterms:modified xsi:type="dcterms:W3CDTF">2021-09-29T09:55:54Z</dcterms:modified>
</cp:coreProperties>
</file>