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5" r:id="rId5"/>
    <p:sldId id="258" r:id="rId6"/>
    <p:sldId id="267" r:id="rId7"/>
    <p:sldId id="268" r:id="rId8"/>
    <p:sldId id="259" r:id="rId9"/>
    <p:sldId id="260" r:id="rId10"/>
    <p:sldId id="269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28" autoAdjust="0"/>
  </p:normalViewPr>
  <p:slideViewPr>
    <p:cSldViewPr snapToGrid="0">
      <p:cViewPr>
        <p:scale>
          <a:sx n="75" d="100"/>
          <a:sy n="75" d="100"/>
        </p:scale>
        <p:origin x="18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autor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us.kattis.com/problems/fili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statistic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mjehuri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.kattis.com/problems/lineu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Kattis</a:t>
            </a:r>
            <a:r>
              <a:rPr lang="en-US" baseline="0" dirty="0"/>
              <a:t> </a:t>
            </a:r>
            <a:r>
              <a:rPr lang="en-US" dirty="0" err="1">
                <a:hlinkClick r:id="rId3"/>
              </a:rPr>
              <a:t>autori</a:t>
            </a:r>
            <a:r>
              <a:rPr lang="en-US" baseline="0" dirty="0"/>
              <a:t>, introducing </a:t>
            </a:r>
            <a:r>
              <a:rPr lang="en-US" baseline="0" dirty="0" err="1"/>
              <a:t>istringstream</a:t>
            </a:r>
            <a:r>
              <a:rPr lang="en-US" baseline="0" dirty="0"/>
              <a:t> (C++) or </a:t>
            </a:r>
            <a:r>
              <a:rPr lang="en-US" baseline="0" dirty="0" err="1"/>
              <a:t>StringTokenizer</a:t>
            </a:r>
            <a:r>
              <a:rPr lang="en-US" baseline="0" dirty="0"/>
              <a:t> or </a:t>
            </a:r>
            <a:r>
              <a:rPr lang="en-US" baseline="0" dirty="0" err="1"/>
              <a:t>String.split</a:t>
            </a:r>
            <a:r>
              <a:rPr lang="en-US" baseline="0" dirty="0"/>
              <a:t>… </a:t>
            </a:r>
            <a:r>
              <a:rPr lang="en-US" dirty="0"/>
              <a:t>other approach exist like just using C string (array of character) tokenizer or even just a simple </a:t>
            </a:r>
            <a:r>
              <a:rPr lang="en-US" dirty="0" smtClean="0"/>
              <a:t>loop, one liner python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filip</a:t>
            </a:r>
            <a:r>
              <a:rPr lang="en-US" dirty="0"/>
              <a:t>, highlighting a function for readability/code maintenance (more in future software engineering courses): </a:t>
            </a:r>
            <a:r>
              <a:rPr lang="en-US" dirty="0" err="1" smtClean="0"/>
              <a:t>ReverseDigits</a:t>
            </a:r>
            <a:r>
              <a:rPr lang="en-US" dirty="0" smtClean="0"/>
              <a:t>, one liner</a:t>
            </a:r>
            <a:r>
              <a:rPr lang="en-US" baseline="0" dirty="0" smtClean="0"/>
              <a:t> python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38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from: https://www.hackerearth.com/practice/notes/sorting-and-searching-algorithms-time-complexities-cheat-sheet/ but I can always generate such thing by myself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42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discussed: Last AYs Week -01</a:t>
            </a:r>
            <a:r>
              <a:rPr lang="en-US" baseline="0" dirty="0"/>
              <a:t> stuffs: hello is O(1), </a:t>
            </a:r>
            <a:r>
              <a:rPr lang="en-US" baseline="0" dirty="0" err="1"/>
              <a:t>judgingmoose</a:t>
            </a:r>
            <a:r>
              <a:rPr lang="en-US" baseline="0" dirty="0"/>
              <a:t> is O(1), </a:t>
            </a:r>
            <a:r>
              <a:rPr lang="en-US" baseline="0" dirty="0" err="1"/>
              <a:t>timeloop</a:t>
            </a:r>
            <a:r>
              <a:rPr lang="en-US" baseline="0" dirty="0"/>
              <a:t> is O(N), </a:t>
            </a:r>
            <a:r>
              <a:rPr lang="en-US" baseline="0" dirty="0" err="1"/>
              <a:t>mia</a:t>
            </a:r>
            <a:r>
              <a:rPr lang="en-US" baseline="0" dirty="0"/>
              <a:t> is O(T) where T is the number of test cases, O(1) per test case, </a:t>
            </a:r>
            <a:r>
              <a:rPr lang="en-US" baseline="0" dirty="0" err="1"/>
              <a:t>treasurehunt</a:t>
            </a:r>
            <a:r>
              <a:rPr lang="en-US" baseline="0" dirty="0"/>
              <a:t> O(RC) at most</a:t>
            </a:r>
          </a:p>
          <a:p>
            <a:endParaRPr lang="en-US" dirty="0"/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statistics</a:t>
            </a:r>
            <a:r>
              <a:rPr lang="en-US" dirty="0"/>
              <a:t>, yes O(n) is the best that we</a:t>
            </a:r>
            <a:r>
              <a:rPr lang="en-US" baseline="0" dirty="0"/>
              <a:t> can do, denoted as </a:t>
            </a:r>
            <a:r>
              <a:rPr lang="en-US" baseline="0" dirty="0">
                <a:sym typeface="Symbol"/>
              </a:rPr>
              <a:t>(n), i.e. the best that you can do is to read all n integer once to determine the true min and true max (and range)</a:t>
            </a:r>
          </a:p>
          <a:p>
            <a:r>
              <a:rPr lang="en-US" baseline="0" dirty="0">
                <a:sym typeface="Symbol"/>
              </a:rPr>
              <a:t>In CS2040/C, we focus on worst case analysis (big O) and not the best case (Omega ) or average case (Theta </a:t>
            </a:r>
            <a:r>
              <a:rPr lang="en-US" baseline="0" dirty="0">
                <a:sym typeface="Symbol" panose="05050102010706020507" pitchFamily="18" charset="2"/>
              </a:rPr>
              <a:t></a:t>
            </a:r>
            <a:r>
              <a:rPr lang="en-US" baseline="0" dirty="0">
                <a:sym typeface="Symbol"/>
              </a:rPr>
              <a:t>)</a:t>
            </a:r>
          </a:p>
          <a:p>
            <a:r>
              <a:rPr lang="en-US" baseline="0" dirty="0">
                <a:sym typeface="Symbol"/>
              </a:rPr>
              <a:t>PS: We can be more precise and say it is O(T*n) but T is at most 10 so you are also correct to say it is O(10*n) = O(n);</a:t>
            </a:r>
          </a:p>
          <a:p>
            <a:r>
              <a:rPr lang="en-US" baseline="0" dirty="0">
                <a:sym typeface="Symbol"/>
              </a:rPr>
              <a:t>If the variable value is small, we can somehow treat it as “constant”…, but use this with caution…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review of this speed</a:t>
            </a:r>
            <a:r>
              <a:rPr lang="en-US" baseline="0" dirty="0"/>
              <a:t> demo, see speedtest.cpp/java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Rule of thumb: 2019 machine can do about 100 million, that is 10^8 operations, in 1s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3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3"/>
              </a:rPr>
              <a:t>mjehuric</a:t>
            </a:r>
            <a:r>
              <a:rPr lang="en-US" dirty="0"/>
              <a:t>, just a review of bubble sort :O (not discussed this AY)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– height, just do insertion sort simulation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Kattis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- 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lineup</a:t>
            </a:r>
            <a:r>
              <a:rPr lang="en-US" baseline="0" dirty="0" smtClean="0"/>
              <a:t>, sort </a:t>
            </a:r>
            <a:r>
              <a:rPr lang="en-US" baseline="0" dirty="0" err="1" smtClean="0"/>
              <a:t>asc</a:t>
            </a:r>
            <a:r>
              <a:rPr lang="en-US" baseline="0" dirty="0" smtClean="0"/>
              <a:t>, sort </a:t>
            </a:r>
            <a:r>
              <a:rPr lang="en-US" baseline="0" dirty="0" err="1" smtClean="0"/>
              <a:t>desc</a:t>
            </a:r>
            <a:r>
              <a:rPr lang="en-US" baseline="0" dirty="0" smtClean="0"/>
              <a:t> (or reverse the sort </a:t>
            </a:r>
            <a:r>
              <a:rPr lang="en-US" baseline="0" dirty="0" err="1" smtClean="0"/>
              <a:t>asc</a:t>
            </a:r>
            <a:r>
              <a:rPr lang="en-US" baseline="0" dirty="0" smtClean="0"/>
              <a:t> vector), compare vector/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, skipped this time, see attachment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21/8/2020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sorting?slide=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stevenha/cs2040c.html#regist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mirr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.kattis.com/problems/pervasiveheartmonitor" TargetMode="External"/><Relationship Id="rId4" Type="http://schemas.openxmlformats.org/officeDocument/2006/relationships/hyperlink" Target="https://nus.kattis.com/problems/gerrymande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mirr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.kattis.com/problems/pervasiveheartmonitor" TargetMode="External"/><Relationship Id="rId4" Type="http://schemas.openxmlformats.org/officeDocument/2006/relationships/hyperlink" Target="https://nus.kattis.com/problems/gerrymande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uscoop.nus.edu.sg/catalogsearch/textbook/result/?q=Competitive+Programm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mjehur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s.kattis.com/problems/sortofsorting" TargetMode="External"/><Relationship Id="rId5" Type="http://schemas.openxmlformats.org/officeDocument/2006/relationships/hyperlink" Target="https://nus.kattis.com/problems/lineup" TargetMode="External"/><Relationship Id="rId4" Type="http://schemas.openxmlformats.org/officeDocument/2006/relationships/hyperlink" Target="https://nus.kattis.com/problems/heigh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sessions/visqcj" TargetMode="External"/><Relationship Id="rId2" Type="http://schemas.openxmlformats.org/officeDocument/2006/relationships/hyperlink" Target="https://visualgo.net/en/sorting?slide=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Near </a:t>
            </a:r>
            <a:r>
              <a:rPr lang="en-US" dirty="0" err="1"/>
              <a:t>ppt</a:t>
            </a:r>
            <a:r>
              <a:rPr lang="en-US" dirty="0"/>
              <a:t>-less class continues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43354" y="3949491"/>
            <a:ext cx="1036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Zoom etiquette: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 using NUS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waiting room, so please do not share the meeting link publicly to keep the participants mostly from this class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Mute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display name = your name as in matric card,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profile picture = your picture as in matric card (or any non-blank profile picture),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are allowed to turn off your video if you prefer it that way (there is an optional we-fie session at the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Raise hand when you want to ask, I will occasionally see the participants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annotate on screen UNLESS the slides are designed for e-annotation and I instructed you to do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u="sng" dirty="0" smtClean="0"/>
              <a:t>private</a:t>
            </a:r>
            <a:r>
              <a:rPr lang="en-US" sz="1600" dirty="0" smtClean="0"/>
              <a:t> chat if you want to talk to others in this class during this class (very distracting to me otherwise),</a:t>
            </a:r>
            <a:br>
              <a:rPr lang="en-US" sz="1600" dirty="0" smtClean="0"/>
            </a:br>
            <a:r>
              <a:rPr lang="en-US" sz="1600" dirty="0" smtClean="0"/>
              <a:t>only use chat to me/public if you are invited to talk and want to give something that is better done via text, e.g., an URL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Rules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Write your matric number, full name (as in </a:t>
            </a:r>
            <a:r>
              <a:rPr lang="en-US" sz="2400" dirty="0" err="1"/>
              <a:t>LumiNUS</a:t>
            </a:r>
            <a:r>
              <a:rPr lang="en-US" sz="2400" dirty="0"/>
              <a:t> class roster), </a:t>
            </a:r>
            <a:r>
              <a:rPr lang="en-US" sz="2400" dirty="0" smtClean="0"/>
              <a:t>lab(+tut) </a:t>
            </a:r>
            <a:r>
              <a:rPr lang="en-US" sz="2400" dirty="0"/>
              <a:t>group number, </a:t>
            </a:r>
            <a:r>
              <a:rPr lang="en-US" sz="2400" u="sng" dirty="0" smtClean="0"/>
              <a:t>lab(+tut) </a:t>
            </a:r>
            <a:r>
              <a:rPr lang="en-US" sz="2400" u="sng" dirty="0"/>
              <a:t>group </a:t>
            </a:r>
            <a:r>
              <a:rPr lang="en-US" sz="2400" u="sng" dirty="0" smtClean="0"/>
              <a:t>TA name</a:t>
            </a:r>
            <a:r>
              <a:rPr lang="en-US" sz="2400" dirty="0" smtClean="0"/>
              <a:t> </a:t>
            </a:r>
            <a:r>
              <a:rPr lang="en-US" sz="2400" dirty="0"/>
              <a:t>as first FOUR lines of comments in your code</a:t>
            </a:r>
          </a:p>
          <a:p>
            <a:pPr lvl="1"/>
            <a:r>
              <a:rPr lang="en-US" sz="2000" dirty="0"/>
              <a:t>We need to tie your submission with you, as some of you use personal email address </a:t>
            </a:r>
            <a:r>
              <a:rPr lang="en-US" sz="2000" dirty="0" err="1"/>
              <a:t>etc</a:t>
            </a:r>
            <a:r>
              <a:rPr lang="en-US" sz="2000" dirty="0"/>
              <a:t> when signing up with </a:t>
            </a:r>
            <a:r>
              <a:rPr lang="en-US" sz="2000" dirty="0" err="1"/>
              <a:t>nus.kattis</a:t>
            </a:r>
            <a:endParaRPr lang="en-US" sz="2000" dirty="0"/>
          </a:p>
          <a:p>
            <a:r>
              <a:rPr lang="en-US" sz="2400" dirty="0" smtClean="0"/>
              <a:t>No “real” penalty for </a:t>
            </a:r>
            <a:r>
              <a:rPr lang="en-US" sz="2400" dirty="0"/>
              <a:t>any wrong submission, but of course the more wrong submissions that you make, the lower your chance to do well in actual Practical Exam </a:t>
            </a:r>
            <a:r>
              <a:rPr lang="en-US" sz="2400" dirty="0" smtClean="0"/>
              <a:t>later on Week 11 :O…</a:t>
            </a:r>
            <a:endParaRPr lang="en-US" sz="2400" dirty="0"/>
          </a:p>
          <a:p>
            <a:pPr lvl="1"/>
            <a:r>
              <a:rPr lang="en-US" sz="2000" dirty="0"/>
              <a:t>Rank is determined by </a:t>
            </a:r>
            <a:r>
              <a:rPr lang="en-US" sz="2000" dirty="0" smtClean="0"/>
              <a:t>score, then total </a:t>
            </a:r>
            <a:r>
              <a:rPr lang="en-US" sz="2000" dirty="0"/>
              <a:t>number of unit </a:t>
            </a:r>
            <a:r>
              <a:rPr lang="en-US" sz="2000" dirty="0" smtClean="0"/>
              <a:t>time (elapsed time + 20m penalty per any non Accepted code)</a:t>
            </a:r>
            <a:endParaRPr lang="en-US" sz="2000" dirty="0"/>
          </a:p>
          <a:p>
            <a:pPr lvl="1"/>
            <a:r>
              <a:rPr lang="en-US" sz="2000" dirty="0" smtClean="0"/>
              <a:t>Top </a:t>
            </a:r>
            <a:r>
              <a:rPr lang="en-US" sz="2000" dirty="0"/>
              <a:t>14 are publicly shown in the </a:t>
            </a:r>
            <a:r>
              <a:rPr lang="en-US" sz="2000" dirty="0" err="1"/>
              <a:t>ranklist</a:t>
            </a:r>
            <a:r>
              <a:rPr lang="en-US" sz="2000" dirty="0"/>
              <a:t> (for achievement purposes)</a:t>
            </a:r>
          </a:p>
          <a:p>
            <a:pPr lvl="2"/>
            <a:r>
              <a:rPr lang="en-US" sz="1600" dirty="0"/>
              <a:t>The rest are “hidden”, none of your peer knows where you are unless you reveal</a:t>
            </a:r>
          </a:p>
          <a:p>
            <a:pPr lvl="2"/>
            <a:r>
              <a:rPr lang="en-US" sz="1600" dirty="0"/>
              <a:t>Me &amp; TAs all know this info though…</a:t>
            </a:r>
          </a:p>
        </p:txBody>
      </p:sp>
    </p:spTree>
    <p:extLst>
      <p:ext uri="{BB962C8B-B14F-4D97-AF65-F5344CB8AC3E}">
        <p14:creationId xmlns:p14="http://schemas.microsoft.com/office/powerpoint/2010/main" val="33864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Rules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Public discussion of ALGORITHM is allowed (e.g. in </a:t>
            </a:r>
            <a:r>
              <a:rPr lang="en-US" sz="2400" dirty="0" smtClean="0"/>
              <a:t>Discord, our </a:t>
            </a:r>
            <a:r>
              <a:rPr lang="en-US" sz="2400" dirty="0"/>
              <a:t>FB </a:t>
            </a:r>
            <a:r>
              <a:rPr lang="en-US" sz="2400" dirty="0" smtClean="0"/>
              <a:t>group, </a:t>
            </a:r>
            <a:r>
              <a:rPr lang="en-US" sz="2400" dirty="0" err="1" smtClean="0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Sharing code </a:t>
            </a:r>
            <a:r>
              <a:rPr lang="en-US" sz="2400" u="sng" dirty="0"/>
              <a:t>totally NOT allowed</a:t>
            </a:r>
          </a:p>
          <a:p>
            <a:pPr lvl="1"/>
            <a:r>
              <a:rPr lang="en-US" sz="2000" dirty="0"/>
              <a:t>Challenge to top students: Do NOT use (sorting) libraries in your </a:t>
            </a:r>
            <a:r>
              <a:rPr lang="en-US" sz="2000" dirty="0" smtClean="0"/>
              <a:t>code at all :O</a:t>
            </a:r>
            <a:endParaRPr lang="en-US" sz="2000" dirty="0"/>
          </a:p>
          <a:p>
            <a:pPr lvl="2"/>
            <a:r>
              <a:rPr lang="en-US" sz="1600" dirty="0"/>
              <a:t>To minimize ‘similarities’ with code of other peers that you ‘interact with’…</a:t>
            </a:r>
          </a:p>
          <a:p>
            <a:r>
              <a:rPr lang="en-US" sz="2400" dirty="0"/>
              <a:t>Scoring for this PS1 is as score indicated by </a:t>
            </a:r>
            <a:r>
              <a:rPr lang="en-US" sz="2400" dirty="0" err="1" smtClean="0"/>
              <a:t>Kattis</a:t>
            </a:r>
            <a:r>
              <a:rPr lang="en-US" sz="2400" dirty="0" smtClean="0"/>
              <a:t>/200 </a:t>
            </a:r>
            <a:r>
              <a:rPr lang="en-US" sz="2400" dirty="0"/>
              <a:t>points * 3%</a:t>
            </a:r>
          </a:p>
          <a:p>
            <a:pPr lvl="1"/>
            <a:r>
              <a:rPr lang="en-US" sz="2000" dirty="0"/>
              <a:t>Getting about </a:t>
            </a:r>
            <a:r>
              <a:rPr lang="en-US" sz="2000" dirty="0" smtClean="0"/>
              <a:t>~150/200 </a:t>
            </a:r>
            <a:r>
              <a:rPr lang="en-US" sz="2000" dirty="0"/>
              <a:t>points is easy, getting </a:t>
            </a:r>
            <a:r>
              <a:rPr lang="en-US" sz="2000" dirty="0" smtClean="0"/>
              <a:t>200 </a:t>
            </a:r>
            <a:r>
              <a:rPr lang="en-US" sz="2000" dirty="0"/>
              <a:t>points may be </a:t>
            </a:r>
            <a:r>
              <a:rPr lang="en-US" sz="2000" b="1" dirty="0"/>
              <a:t>(very)</a:t>
            </a:r>
            <a:r>
              <a:rPr lang="en-US" sz="2000" dirty="0"/>
              <a:t> challenging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TA generally will not check too much, i.e</a:t>
            </a:r>
            <a:r>
              <a:rPr lang="en-US" sz="1600" dirty="0" smtClean="0"/>
              <a:t>., </a:t>
            </a:r>
            <a:r>
              <a:rPr lang="en-US" sz="1600" dirty="0"/>
              <a:t>manpower saving by using automated judging system</a:t>
            </a:r>
          </a:p>
          <a:p>
            <a:pPr lvl="1"/>
            <a:r>
              <a:rPr lang="en-US" sz="2000" dirty="0"/>
              <a:t>We give *very small* partial additional marks for non green, i.e</a:t>
            </a:r>
            <a:r>
              <a:rPr lang="en-US" sz="2000" dirty="0" smtClean="0"/>
              <a:t>.,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submissions at the end</a:t>
            </a:r>
          </a:p>
          <a:p>
            <a:pPr lvl="2"/>
            <a:r>
              <a:rPr lang="en-US" sz="1600" dirty="0"/>
              <a:t>TA generally only see </a:t>
            </a:r>
            <a:r>
              <a:rPr lang="en-US" sz="1600" dirty="0">
                <a:solidFill>
                  <a:srgbClr val="FF0000"/>
                </a:solidFill>
              </a:rPr>
              <a:t>last red submission</a:t>
            </a:r>
            <a:r>
              <a:rPr lang="en-US" sz="1600" dirty="0"/>
              <a:t> and will try to give you closure AFTER deadline</a:t>
            </a:r>
          </a:p>
          <a:p>
            <a:pPr lvl="1"/>
            <a:r>
              <a:rPr lang="en-US" sz="2000" dirty="0"/>
              <a:t>We give 0 to anyone who are reported by </a:t>
            </a:r>
            <a:r>
              <a:rPr lang="en-US" sz="2000" dirty="0" err="1"/>
              <a:t>Kattis</a:t>
            </a:r>
            <a:r>
              <a:rPr lang="en-US" sz="2000" dirty="0"/>
              <a:t> system to have plagiarized and can be proven without reasonable doubt that the student</a:t>
            </a:r>
          </a:p>
          <a:p>
            <a:pPr lvl="2"/>
            <a:r>
              <a:rPr lang="en-US" sz="1600" dirty="0"/>
              <a:t>Submit friend’s OR senior’s code</a:t>
            </a:r>
          </a:p>
          <a:p>
            <a:pPr lvl="2"/>
            <a:r>
              <a:rPr lang="en-US" sz="1600" dirty="0"/>
              <a:t>Submit google-able code :O, i.e</a:t>
            </a:r>
            <a:r>
              <a:rPr lang="en-US" sz="1600" dirty="0" smtClean="0"/>
              <a:t>., </a:t>
            </a:r>
            <a:r>
              <a:rPr lang="en-US" sz="1600" dirty="0"/>
              <a:t>somebody’s solution in public GitHub, public </a:t>
            </a:r>
            <a:r>
              <a:rPr lang="en-US" sz="1600" dirty="0" err="1"/>
              <a:t>repl</a:t>
            </a:r>
            <a:r>
              <a:rPr lang="en-US" sz="1600" dirty="0"/>
              <a:t>, public </a:t>
            </a:r>
            <a:r>
              <a:rPr lang="en-US" sz="1600" dirty="0" err="1"/>
              <a:t>ideone</a:t>
            </a:r>
            <a:r>
              <a:rPr lang="en-US" sz="1600" dirty="0"/>
              <a:t>, etc…</a:t>
            </a:r>
          </a:p>
          <a:p>
            <a:pPr lvl="2"/>
            <a:r>
              <a:rPr lang="en-US" sz="1600" dirty="0"/>
              <a:t>Uploads/shares code to other(s), privately or publicly (i.e</a:t>
            </a:r>
            <a:r>
              <a:rPr lang="en-US" sz="1600" dirty="0" smtClean="0"/>
              <a:t>., </a:t>
            </a:r>
            <a:r>
              <a:rPr lang="en-US" sz="1600" dirty="0"/>
              <a:t>the SOURCE)…</a:t>
            </a:r>
          </a:p>
          <a:p>
            <a:pPr lvl="2"/>
            <a:r>
              <a:rPr lang="en-US" sz="1600" dirty="0"/>
              <a:t>“Helps friend” and “accidentally” submit that friend’s code under YOUR own account…</a:t>
            </a:r>
          </a:p>
        </p:txBody>
      </p:sp>
    </p:spTree>
    <p:extLst>
      <p:ext uri="{BB962C8B-B14F-4D97-AF65-F5344CB8AC3E}">
        <p14:creationId xmlns:p14="http://schemas.microsoft.com/office/powerpoint/2010/main" val="42143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Rules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Any other loopholes that may still exist will be closed over time</a:t>
            </a:r>
          </a:p>
          <a:p>
            <a:r>
              <a:rPr lang="en-US" sz="2400" dirty="0"/>
              <a:t>All the best in completing PS1 </a:t>
            </a:r>
            <a:r>
              <a:rPr lang="en-US" sz="2400" i="1" u="sng" dirty="0"/>
              <a:t>with your own strength</a:t>
            </a:r>
          </a:p>
          <a:p>
            <a:pPr lvl="1"/>
            <a:r>
              <a:rPr lang="en-US" sz="1800" dirty="0"/>
              <a:t>TAs will help, but not on PS opening day, we maintain radio silence on PS opening day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TAs will especially help nearing PS deadline :O…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79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02b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Don’t forget to </a:t>
            </a:r>
            <a:r>
              <a:rPr lang="en-SG" dirty="0"/>
              <a:t>complete self-reading </a:t>
            </a:r>
            <a:r>
              <a:rPr lang="en-SG" dirty="0" smtClean="0"/>
              <a:t>of </a:t>
            </a:r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://visualgo.net/en/sorting?slide=9</a:t>
            </a:r>
            <a:r>
              <a:rPr lang="en-SG" dirty="0"/>
              <a:t> to the </a:t>
            </a:r>
            <a:r>
              <a:rPr lang="en-SG" dirty="0" smtClean="0"/>
              <a:t>end</a:t>
            </a:r>
          </a:p>
          <a:p>
            <a:r>
              <a:rPr lang="en-SG" dirty="0" smtClean="0"/>
              <a:t>Attempting some PS1 (sub)tasks is also helpful for next session </a:t>
            </a:r>
            <a:r>
              <a:rPr lang="en-SG" dirty="0" smtClean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27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Admins/Wed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55086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CP4 </a:t>
            </a:r>
            <a:r>
              <a:rPr lang="en-US" dirty="0"/>
              <a:t>pre-order </a:t>
            </a:r>
            <a:r>
              <a:rPr lang="en-US" dirty="0" smtClean="0"/>
              <a:t>fulfillment </a:t>
            </a:r>
            <a:r>
              <a:rPr lang="en-US" dirty="0" smtClean="0">
                <a:sym typeface="Wingdings" panose="05000000000000000000" pitchFamily="2" charset="2"/>
              </a:rPr>
              <a:t> done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About </a:t>
            </a:r>
            <a:r>
              <a:rPr lang="en-US" dirty="0" smtClean="0">
                <a:sym typeface="Wingdings" panose="05000000000000000000" pitchFamily="2" charset="2"/>
              </a:rPr>
              <a:t>~50 students (various modules) who pre-ordered have collected theirs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CP4 is going to be in NUS Co-op </a:t>
            </a:r>
            <a:r>
              <a:rPr lang="en-US" dirty="0" smtClean="0">
                <a:sym typeface="Wingdings" panose="05000000000000000000" pitchFamily="2" charset="2"/>
              </a:rPr>
              <a:t>within </a:t>
            </a:r>
            <a:r>
              <a:rPr lang="en-US" dirty="0" smtClean="0">
                <a:sym typeface="Wingdings" panose="05000000000000000000" pitchFamily="2" charset="2"/>
              </a:rPr>
              <a:t>this </a:t>
            </a:r>
            <a:r>
              <a:rPr lang="en-US" dirty="0" smtClean="0">
                <a:sym typeface="Wingdings" panose="05000000000000000000" pitchFamily="2" charset="2"/>
              </a:rPr>
              <a:t>week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There is a difference in pricing due to </a:t>
            </a:r>
            <a:r>
              <a:rPr lang="en-US" dirty="0" smtClean="0">
                <a:sym typeface="Wingdings" panose="05000000000000000000" pitchFamily="2" charset="2"/>
              </a:rPr>
              <a:t>7% GST </a:t>
            </a:r>
            <a:r>
              <a:rPr lang="en-US" dirty="0" smtClean="0">
                <a:sym typeface="Wingdings" panose="05000000000000000000" pitchFamily="2" charset="2"/>
              </a:rPr>
              <a:t>and NUS Co-op fees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SG" dirty="0"/>
              <a:t>A few are (already) known to be struggling (with basic C++),</a:t>
            </a:r>
            <a:br>
              <a:rPr lang="en-SG" dirty="0"/>
            </a:br>
            <a:r>
              <a:rPr lang="en-SG" dirty="0"/>
              <a:t>so utilize our various consultation </a:t>
            </a:r>
            <a:r>
              <a:rPr lang="en-SG" dirty="0" smtClean="0"/>
              <a:t>slots (starting soon), </a:t>
            </a:r>
            <a:r>
              <a:rPr lang="en-SG" dirty="0"/>
              <a:t>see </a:t>
            </a:r>
            <a:r>
              <a:rPr lang="en-SG" dirty="0">
                <a:hlinkClick r:id="rId2"/>
              </a:rPr>
              <a:t>https://www.comp.nus.edu.sg/~stevenha/cs2040c.html#registration</a:t>
            </a:r>
            <a:endParaRPr lang="en-SG" dirty="0"/>
          </a:p>
          <a:p>
            <a:r>
              <a:rPr lang="en-US" dirty="0" smtClean="0"/>
              <a:t>I think </a:t>
            </a:r>
            <a:r>
              <a:rPr lang="en-US" dirty="0" smtClean="0"/>
              <a:t>almost all </a:t>
            </a:r>
            <a:r>
              <a:rPr lang="en-US" dirty="0" smtClean="0"/>
              <a:t>have lab (+tutorial group) by now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014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C++ Review, continued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some of the easier Trial PS0 problems as another warm up:</a:t>
            </a:r>
          </a:p>
          <a:p>
            <a:pPr lvl="1"/>
            <a:r>
              <a:rPr lang="en-US" dirty="0" smtClean="0"/>
              <a:t>Those who have solved it, please see if I have new C++ tips for you</a:t>
            </a:r>
          </a:p>
          <a:p>
            <a:pPr lvl="1"/>
            <a:r>
              <a:rPr lang="en-US" dirty="0" smtClean="0">
                <a:hlinkClick r:id="rId3"/>
              </a:rPr>
              <a:t>mirror</a:t>
            </a:r>
            <a:r>
              <a:rPr lang="en-US" dirty="0" smtClean="0"/>
              <a:t> (2D character array manipulation)</a:t>
            </a:r>
          </a:p>
          <a:p>
            <a:pPr lvl="1"/>
            <a:r>
              <a:rPr lang="en-US" dirty="0" smtClean="0">
                <a:hlinkClick r:id="rId4"/>
              </a:rPr>
              <a:t>gerrymandering</a:t>
            </a:r>
            <a:r>
              <a:rPr lang="en-US" dirty="0" smtClean="0"/>
              <a:t> (simulation, reading comprehension, two 1D arrays)</a:t>
            </a:r>
          </a:p>
          <a:p>
            <a:pPr lvl="1"/>
            <a:r>
              <a:rPr lang="en-US" dirty="0" err="1" smtClean="0">
                <a:hlinkClick r:id="rId5"/>
              </a:rPr>
              <a:t>pervasiveheartmonitor</a:t>
            </a:r>
            <a:r>
              <a:rPr lang="en-US" dirty="0" smtClean="0"/>
              <a:t> (string processing/tokenization; find average)</a:t>
            </a:r>
          </a:p>
          <a:p>
            <a:r>
              <a:rPr lang="en-US" dirty="0" smtClean="0"/>
              <a:t>Seven other “harder” ones are left for students to </a:t>
            </a:r>
            <a:r>
              <a:rPr lang="en-US" dirty="0" smtClean="0"/>
              <a:t>try by this Saturday, 22 August 2020, 07.59am</a:t>
            </a:r>
          </a:p>
          <a:p>
            <a:pPr lvl="1"/>
            <a:r>
              <a:rPr lang="en-US" dirty="0" smtClean="0"/>
              <a:t>Then we move on to the first “real” CS2040C topics: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Picture</a:t>
            </a:r>
          </a:p>
        </p:txBody>
      </p:sp>
      <p:pic>
        <p:nvPicPr>
          <p:cNvPr id="1026" name="Picture 2" descr="Image Loading.....Graph of Time Complex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10" y="1517586"/>
            <a:ext cx="8253075" cy="47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Algorithm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7024"/>
            <a:ext cx="10711543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</a:t>
            </a:r>
            <a:r>
              <a:rPr lang="en-US" dirty="0"/>
              <a:t>why I said the ranges </a:t>
            </a:r>
            <a:r>
              <a:rPr lang="en-US" dirty="0" smtClean="0"/>
              <a:t>in Trial PS0 easier tasks are </a:t>
            </a:r>
            <a:r>
              <a:rPr lang="en-US" dirty="0"/>
              <a:t>“small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O(TRC) for </a:t>
            </a:r>
            <a:r>
              <a:rPr lang="en-US" dirty="0" smtClean="0">
                <a:hlinkClick r:id="rId3"/>
              </a:rPr>
              <a:t>mirror</a:t>
            </a:r>
            <a:r>
              <a:rPr lang="en-US" dirty="0" smtClean="0"/>
              <a:t>, but T ≤ 100, R ≤ 20, C </a:t>
            </a:r>
            <a:r>
              <a:rPr lang="en-US" dirty="0"/>
              <a:t>≤ </a:t>
            </a:r>
            <a:r>
              <a:rPr lang="en-US" dirty="0" smtClean="0"/>
              <a:t>20, O(40000), ~ O(1) in the worst case</a:t>
            </a:r>
          </a:p>
          <a:p>
            <a:pPr lvl="1"/>
            <a:r>
              <a:rPr lang="en-US" dirty="0" smtClean="0"/>
              <a:t>O(P+D) for </a:t>
            </a:r>
            <a:r>
              <a:rPr lang="en-US" dirty="0" smtClean="0">
                <a:hlinkClick r:id="rId4"/>
              </a:rPr>
              <a:t>gerrymandering</a:t>
            </a:r>
            <a:r>
              <a:rPr lang="en-US" dirty="0" smtClean="0"/>
              <a:t>, P </a:t>
            </a:r>
            <a:r>
              <a:rPr lang="en-US" dirty="0"/>
              <a:t>≤ </a:t>
            </a:r>
            <a:r>
              <a:rPr lang="en-US" dirty="0" smtClean="0"/>
              <a:t>10000, D </a:t>
            </a:r>
            <a:r>
              <a:rPr lang="en-US" dirty="0"/>
              <a:t>≤ </a:t>
            </a:r>
            <a:r>
              <a:rPr lang="en-US" dirty="0" smtClean="0"/>
              <a:t>1000, O(11000), ~O(1) too</a:t>
            </a:r>
          </a:p>
          <a:p>
            <a:pPr lvl="1"/>
            <a:r>
              <a:rPr lang="en-US" dirty="0" smtClean="0"/>
              <a:t>O(LT) for </a:t>
            </a:r>
            <a:r>
              <a:rPr lang="en-US" dirty="0" err="1" smtClean="0">
                <a:hlinkClick r:id="rId5"/>
              </a:rPr>
              <a:t>pervasiveheartmonitor</a:t>
            </a:r>
            <a:r>
              <a:rPr lang="en-US" dirty="0" smtClean="0"/>
              <a:t>, L (number of lines in input is “unknown”, maybe “big”) but T (number of tokens in a line is at most 25 and each token is at most 10 characters), so O(L)</a:t>
            </a:r>
            <a:endParaRPr lang="en-US" dirty="0"/>
          </a:p>
          <a:p>
            <a:r>
              <a:rPr lang="en-US" dirty="0" smtClean="0"/>
              <a:t>Simple </a:t>
            </a:r>
            <a:r>
              <a:rPr lang="en-US" dirty="0"/>
              <a:t>live demonstration of O(1), O(</a:t>
            </a:r>
            <a:r>
              <a:rPr lang="en-US" b="1" dirty="0"/>
              <a:t>n</a:t>
            </a:r>
            <a:r>
              <a:rPr lang="en-US" dirty="0"/>
              <a:t>),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), O(</a:t>
            </a:r>
            <a:r>
              <a:rPr lang="en-US" b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will complicate this with log </a:t>
            </a:r>
            <a:r>
              <a:rPr lang="en-US" b="1" dirty="0"/>
              <a:t>n</a:t>
            </a:r>
            <a:r>
              <a:rPr lang="en-US" dirty="0"/>
              <a:t>, O(</a:t>
            </a:r>
            <a:r>
              <a:rPr lang="en-US" b="1" dirty="0"/>
              <a:t>n</a:t>
            </a:r>
            <a:r>
              <a:rPr lang="en-US" baseline="30000" dirty="0"/>
              <a:t>3</a:t>
            </a:r>
            <a:r>
              <a:rPr lang="en-US" dirty="0"/>
              <a:t>), </a:t>
            </a:r>
            <a:r>
              <a:rPr lang="en-US" b="1" dirty="0"/>
              <a:t>n</a:t>
            </a:r>
            <a:r>
              <a:rPr lang="en-US" dirty="0"/>
              <a:t>!, 2</a:t>
            </a:r>
            <a:r>
              <a:rPr lang="en-US" b="1" baseline="30000" dirty="0"/>
              <a:t>n</a:t>
            </a:r>
            <a:r>
              <a:rPr lang="en-US" b="1" dirty="0"/>
              <a:t> </a:t>
            </a:r>
            <a:r>
              <a:rPr lang="en-US" dirty="0"/>
              <a:t>in the future</a:t>
            </a:r>
          </a:p>
          <a:p>
            <a:pPr lvl="2"/>
            <a:r>
              <a:rPr lang="en-US" dirty="0"/>
              <a:t>For more self experiment, see speedtest.java/</a:t>
            </a:r>
            <a:r>
              <a:rPr lang="en-US" dirty="0" err="1"/>
              <a:t>cpp</a:t>
            </a:r>
            <a:endParaRPr lang="en-US" dirty="0"/>
          </a:p>
          <a:p>
            <a:r>
              <a:rPr lang="en-US" dirty="0"/>
              <a:t>PS: We will frequently do such big O asymptotic algorithm analysis throughout our CS2040/C class</a:t>
            </a:r>
            <a:r>
              <a:rPr lang="en-SG" dirty="0"/>
              <a:t>, so this topic is not a one-off lecture but will be repeated many times…</a:t>
            </a:r>
          </a:p>
          <a:p>
            <a:pPr lvl="1"/>
            <a:r>
              <a:rPr lang="en-US" dirty="0"/>
              <a:t>Hopefully most of you master it by the time this course is over</a:t>
            </a:r>
          </a:p>
        </p:txBody>
      </p:sp>
    </p:spTree>
    <p:extLst>
      <p:ext uri="{BB962C8B-B14F-4D97-AF65-F5344CB8AC3E}">
        <p14:creationId xmlns:p14="http://schemas.microsoft.com/office/powerpoint/2010/main" val="42073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02a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3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Admins/Thu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CP4 Book 1 (and 2) at NUS co-op </a:t>
            </a:r>
            <a:r>
              <a:rPr lang="en-US" dirty="0" smtClean="0">
                <a:sym typeface="Wingdings" panose="05000000000000000000" pitchFamily="2" charset="2"/>
              </a:rPr>
              <a:t> - I have “no more” stock :O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Zone C (many of us): Just go to the newly renovated Central Library co-op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Must show </a:t>
            </a:r>
            <a:r>
              <a:rPr lang="en-US" dirty="0" err="1" smtClean="0">
                <a:sym typeface="Wingdings" panose="05000000000000000000" pitchFamily="2" charset="2"/>
              </a:rPr>
              <a:t>uNivUS</a:t>
            </a:r>
            <a:r>
              <a:rPr lang="en-US" dirty="0" smtClean="0">
                <a:sym typeface="Wingdings" panose="05000000000000000000" pitchFamily="2" charset="2"/>
              </a:rPr>
              <a:t>  health profile  pass, only for Zone C people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Zone A+B (Zone D+E :O need to go to Popular):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Order online first: </a:t>
            </a:r>
            <a:r>
              <a:rPr lang="en-US" sz="1600" dirty="0">
                <a:hlinkClick r:id="rId2"/>
              </a:rPr>
              <a:t>https://nuscoop.nus.edu.sg/catalogsearch/textbook/result/?</a:t>
            </a:r>
            <a:r>
              <a:rPr lang="en-US" sz="1600" dirty="0" smtClean="0">
                <a:hlinkClick r:id="rId2"/>
              </a:rPr>
              <a:t>q=Competitive+Programming</a:t>
            </a:r>
            <a:endParaRPr lang="en-US" sz="1600" dirty="0" smtClean="0"/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Zone A (most CEG </a:t>
            </a:r>
            <a:r>
              <a:rPr lang="en-US" dirty="0">
                <a:sym typeface="Wingdings" panose="05000000000000000000" pitchFamily="2" charset="2"/>
              </a:rPr>
              <a:t>year 1-2/</a:t>
            </a:r>
            <a:r>
              <a:rPr lang="en-US" dirty="0" err="1">
                <a:sym typeface="Wingdings" panose="05000000000000000000" pitchFamily="2" charset="2"/>
              </a:rPr>
              <a:t>Eng</a:t>
            </a:r>
            <a:r>
              <a:rPr lang="en-US" dirty="0">
                <a:sym typeface="Wingdings" panose="05000000000000000000" pitchFamily="2" charset="2"/>
              </a:rPr>
              <a:t>/Yale-NUS students), </a:t>
            </a:r>
            <a:r>
              <a:rPr lang="en-US" dirty="0" smtClean="0">
                <a:sym typeface="Wingdings" panose="05000000000000000000" pitchFamily="2" charset="2"/>
              </a:rPr>
              <a:t>collect at </a:t>
            </a:r>
            <a:r>
              <a:rPr lang="en-US" dirty="0" err="1" smtClean="0">
                <a:sym typeface="Wingdings" panose="05000000000000000000" pitchFamily="2" charset="2"/>
              </a:rPr>
              <a:t>UTown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Bookhaven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Zone B (some SCI students), collect at LT27 co-op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Price (after GST and various bargaining):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Book 1: 24.6 SGD </a:t>
            </a:r>
            <a:r>
              <a:rPr lang="en-US" dirty="0" err="1" smtClean="0">
                <a:sym typeface="Wingdings" panose="05000000000000000000" pitchFamily="2" charset="2"/>
              </a:rPr>
              <a:t>nett</a:t>
            </a:r>
            <a:r>
              <a:rPr lang="en-US" dirty="0" smtClean="0">
                <a:sym typeface="Wingdings" panose="05000000000000000000" pitchFamily="2" charset="2"/>
              </a:rPr>
              <a:t> (Popular will be 32.0 SGD </a:t>
            </a:r>
            <a:r>
              <a:rPr lang="en-US" dirty="0" err="1" smtClean="0">
                <a:sym typeface="Wingdings" panose="05000000000000000000" pitchFamily="2" charset="2"/>
              </a:rPr>
              <a:t>nett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Book 2: 29.6 SGD </a:t>
            </a:r>
            <a:r>
              <a:rPr lang="en-US" dirty="0" err="1" smtClean="0">
                <a:sym typeface="Wingdings" panose="05000000000000000000" pitchFamily="2" charset="2"/>
              </a:rPr>
              <a:t>nett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(Popular will 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34.15 </a:t>
            </a:r>
            <a:r>
              <a:rPr lang="en-US" dirty="0">
                <a:sym typeface="Wingdings" panose="05000000000000000000" pitchFamily="2" charset="2"/>
              </a:rPr>
              <a:t>SGD </a:t>
            </a:r>
            <a:r>
              <a:rPr lang="en-US" dirty="0" err="1" smtClean="0">
                <a:sym typeface="Wingdings" panose="05000000000000000000" pitchFamily="2" charset="2"/>
              </a:rPr>
              <a:t>nett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Shares: SGP </a:t>
            </a:r>
            <a:r>
              <a:rPr lang="en-US" dirty="0" err="1" smtClean="0">
                <a:sym typeface="Wingdings" panose="05000000000000000000" pitchFamily="2" charset="2"/>
              </a:rPr>
              <a:t>Gov</a:t>
            </a:r>
            <a:r>
              <a:rPr lang="en-US" dirty="0" smtClean="0">
                <a:sym typeface="Wingdings" panose="05000000000000000000" pitchFamily="2" charset="2"/>
              </a:rPr>
              <a:t> (7% GST), NUS co-op (X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%)/Popular (X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% including of local shipping cost to various Popular branches island-wide), </a:t>
            </a:r>
            <a:r>
              <a:rPr lang="en-US" dirty="0" smtClean="0">
                <a:sym typeface="Wingdings" panose="05000000000000000000" pitchFamily="2" charset="2"/>
              </a:rPr>
              <a:t>my publisher (Y%), my publisher’s printing subsidiary (Z%)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 will only get a fraction of these :O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By now, all </a:t>
            </a:r>
            <a:r>
              <a:rPr lang="en-US" dirty="0" smtClean="0">
                <a:sym typeface="Wingdings" panose="05000000000000000000" pitchFamily="2" charset="2"/>
              </a:rPr>
              <a:t>but one of 116 students have </a:t>
            </a:r>
            <a:r>
              <a:rPr lang="en-US" dirty="0" smtClean="0">
                <a:sym typeface="Wingdings" panose="05000000000000000000" pitchFamily="2" charset="2"/>
              </a:rPr>
              <a:t>a lab(+tutorial) group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44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continued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3"/>
              </a:rPr>
              <a:t>mjehuric</a:t>
            </a:r>
            <a:r>
              <a:rPr lang="en-US" dirty="0"/>
              <a:t> (skipped, already used for 2 AYs)</a:t>
            </a:r>
          </a:p>
          <a:p>
            <a:pPr lvl="1"/>
            <a:r>
              <a:rPr lang="en-US" dirty="0"/>
              <a:t>What else, if not “that” basic sorting algorithm</a:t>
            </a:r>
          </a:p>
          <a:p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smtClean="0">
                <a:hlinkClick r:id="rId4"/>
              </a:rPr>
              <a:t>height</a:t>
            </a:r>
            <a:r>
              <a:rPr lang="en-US" dirty="0" smtClean="0"/>
              <a:t> (only used once last AY, a bit lame to re-code)</a:t>
            </a:r>
            <a:endParaRPr lang="en-US" dirty="0"/>
          </a:p>
          <a:p>
            <a:pPr lvl="1"/>
            <a:r>
              <a:rPr lang="en-US" dirty="0"/>
              <a:t>Another classic basic sorting </a:t>
            </a:r>
            <a:r>
              <a:rPr lang="en-US" dirty="0" smtClean="0"/>
              <a:t>algorithm, I will just show my code</a:t>
            </a:r>
            <a:endParaRPr lang="en-US" dirty="0"/>
          </a:p>
          <a:p>
            <a:r>
              <a:rPr lang="en-US" dirty="0"/>
              <a:t>[skipped] Q&amp;A of basic sorting problem in general and various O(</a:t>
            </a:r>
            <a:r>
              <a:rPr lang="en-US" b="1" dirty="0"/>
              <a:t>N</a:t>
            </a:r>
            <a:r>
              <a:rPr lang="en-US" baseline="30000" dirty="0"/>
              <a:t>2</a:t>
            </a:r>
            <a:r>
              <a:rPr lang="en-US" dirty="0"/>
              <a:t>) sorting algorithms as there was usually none in past few semesters…</a:t>
            </a:r>
          </a:p>
          <a:p>
            <a:pPr lvl="1"/>
            <a:r>
              <a:rPr lang="en-US" dirty="0"/>
              <a:t>We will discuss Merge/Quick/Rand-Quick/Radix/Counting next week</a:t>
            </a:r>
          </a:p>
          <a:p>
            <a:r>
              <a:rPr lang="en-US" dirty="0" err="1">
                <a:sym typeface="Wingdings" panose="05000000000000000000" pitchFamily="2" charset="2"/>
              </a:rPr>
              <a:t>Kattis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–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lineup</a:t>
            </a:r>
            <a:r>
              <a:rPr lang="en-US" dirty="0" smtClean="0">
                <a:sym typeface="Wingdings" panose="05000000000000000000" pitchFamily="2" charset="2"/>
              </a:rPr>
              <a:t> (used last AY, but I want to re-code live)</a:t>
            </a:r>
            <a:endParaRPr lang="en-US" dirty="0"/>
          </a:p>
          <a:p>
            <a:pPr lvl="1"/>
            <a:r>
              <a:rPr lang="en-US" dirty="0"/>
              <a:t>Sorting objects based on certain key(s) :O</a:t>
            </a:r>
          </a:p>
          <a:p>
            <a:pPr lvl="2"/>
            <a:r>
              <a:rPr lang="en-US" dirty="0"/>
              <a:t>We can ignore “the theories” covered in CS2040/C first and just use library code</a:t>
            </a:r>
            <a:br>
              <a:rPr lang="en-US" dirty="0"/>
            </a:br>
            <a:r>
              <a:rPr lang="en-US" dirty="0"/>
              <a:t>(if you know how to use the proper library code for this problem) :O…</a:t>
            </a:r>
          </a:p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>
                <a:hlinkClick r:id="rId6"/>
              </a:rPr>
              <a:t>sortofsorting</a:t>
            </a:r>
            <a:r>
              <a:rPr lang="en-US" dirty="0" smtClean="0"/>
              <a:t> </a:t>
            </a:r>
            <a:r>
              <a:rPr lang="en-US" dirty="0" smtClean="0"/>
              <a:t>(deferred to next Wed)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38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Week’s L3a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/>
              <a:t>Self read </a:t>
            </a:r>
            <a:r>
              <a:rPr lang="en-SG" dirty="0">
                <a:hlinkClick r:id="rId2"/>
              </a:rPr>
              <a:t>https://visualgo.net/en/sorting?slide=9</a:t>
            </a:r>
            <a:r>
              <a:rPr lang="en-SG" dirty="0"/>
              <a:t> to the end</a:t>
            </a:r>
          </a:p>
          <a:p>
            <a:r>
              <a:rPr lang="en-US" dirty="0"/>
              <a:t>We will switch to longer analysis mode as Merge Sort, Quick Sort, and maybe also Radix Sort are ‘not that easy to fully understand’ compared to the easier O(</a:t>
            </a:r>
            <a:r>
              <a:rPr lang="en-US" b="1" dirty="0"/>
              <a:t>n</a:t>
            </a:r>
            <a:r>
              <a:rPr lang="en-US" baseline="30000" dirty="0"/>
              <a:t>2</a:t>
            </a:r>
            <a:r>
              <a:rPr lang="en-US" dirty="0"/>
              <a:t>) sorting algorithms</a:t>
            </a:r>
          </a:p>
          <a:p>
            <a:pPr lvl="1"/>
            <a:r>
              <a:rPr lang="en-US" dirty="0"/>
              <a:t>Slides that are still found to be hard (by some of you next week) will be further refined for future CS2040/C classes</a:t>
            </a:r>
          </a:p>
          <a:p>
            <a:r>
              <a:rPr lang="en-US" u="sng" dirty="0"/>
              <a:t>PS1 opens 8am this Saturday, </a:t>
            </a:r>
            <a:r>
              <a:rPr lang="en-US" u="sng" dirty="0" smtClean="0"/>
              <a:t>22 </a:t>
            </a:r>
            <a:r>
              <a:rPr lang="en-US" u="sng" dirty="0"/>
              <a:t>August </a:t>
            </a:r>
            <a:r>
              <a:rPr lang="en-US" u="sng" dirty="0" smtClean="0"/>
              <a:t>2020</a:t>
            </a:r>
            <a:r>
              <a:rPr lang="en-US" dirty="0" smtClean="0"/>
              <a:t> </a:t>
            </a:r>
            <a:r>
              <a:rPr lang="en-US" dirty="0"/>
              <a:t>and will run for 2 weeks/14 days/168*2 = 336 hours :O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nus.kattis.com/sessions/visqcj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bunch of rules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2842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1832</Words>
  <Application>Microsoft Office PowerPoint</Application>
  <PresentationFormat>Widescreen</PresentationFormat>
  <Paragraphs>123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Office Theme</vt:lpstr>
      <vt:lpstr>CS2040C</vt:lpstr>
      <vt:lpstr>Admins/Wed</vt:lpstr>
      <vt:lpstr>Basic C++ Review, continued</vt:lpstr>
      <vt:lpstr>Typical Picture</vt:lpstr>
      <vt:lpstr>Asymptotic Algorithm Analysis</vt:lpstr>
      <vt:lpstr>End of Lecture 02a</vt:lpstr>
      <vt:lpstr>Admins/Thu</vt:lpstr>
      <vt:lpstr>Sorting, continued</vt:lpstr>
      <vt:lpstr>For Next Week’s L3a</vt:lpstr>
      <vt:lpstr>PS Rules 1</vt:lpstr>
      <vt:lpstr>PS Rules 2</vt:lpstr>
      <vt:lpstr>PS Rules 3</vt:lpstr>
      <vt:lpstr>End of Lecture 02b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122</cp:revision>
  <dcterms:created xsi:type="dcterms:W3CDTF">2017-08-18T07:05:45Z</dcterms:created>
  <dcterms:modified xsi:type="dcterms:W3CDTF">2020-08-21T03:52:41Z</dcterms:modified>
</cp:coreProperties>
</file>