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67" r:id="rId4"/>
    <p:sldId id="553" r:id="rId5"/>
    <p:sldId id="268" r:id="rId6"/>
    <p:sldId id="269" r:id="rId7"/>
    <p:sldId id="270" r:id="rId8"/>
    <p:sldId id="266" r:id="rId9"/>
    <p:sldId id="552" r:id="rId10"/>
    <p:sldId id="272" r:id="rId11"/>
    <p:sldId id="27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8837" autoAdjust="0"/>
  </p:normalViewPr>
  <p:slideViewPr>
    <p:cSldViewPr snapToGrid="0">
      <p:cViewPr varScale="1">
        <p:scale>
          <a:sx n="68" d="100"/>
          <a:sy n="68" d="100"/>
        </p:scale>
        <p:origin x="162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ortofsort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065774/why-does-cache-locality-matter-for-array-performan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3-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Kattis</a:t>
            </a:r>
            <a:r>
              <a:rPr lang="en-US" dirty="0" smtClean="0"/>
              <a:t> – </a:t>
            </a:r>
            <a:r>
              <a:rPr lang="en-US" dirty="0" err="1" smtClean="0">
                <a:hlinkClick r:id="rId3"/>
              </a:rPr>
              <a:t>sortofsorting</a:t>
            </a:r>
            <a:r>
              <a:rPr lang="en-US" dirty="0" smtClean="0"/>
              <a:t>, stable</a:t>
            </a:r>
            <a:r>
              <a:rPr lang="en-US" baseline="0" dirty="0" smtClean="0"/>
              <a:t> </a:t>
            </a:r>
            <a:r>
              <a:rPr lang="en-US" dirty="0" smtClean="0"/>
              <a:t>sorting, special comparison function (first two characters</a:t>
            </a:r>
            <a:r>
              <a:rPr lang="en-US" baseline="0" dirty="0" smtClean="0"/>
              <a:t> only), lambda function (C++11/Java)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6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Wrong overwrite otherwise, you can try it yourself (btw, we have merge sort variants that tackle</a:t>
            </a:r>
            <a:r>
              <a:rPr lang="en-US" baseline="0" dirty="0"/>
              <a:t> this issue, see Wikipedia page https://en.wikipedia.org/wiki/Merge_sort#Variants, Steven hasn’t explore them yet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Consider what Merge Sort will do if there is/are duplicates,</a:t>
            </a:r>
            <a:r>
              <a:rPr lang="en-US" baseline="0" dirty="0"/>
              <a:t> e.g. try sorting A = {4a, 4b, 1, 2}, the current implementation as shown in VA is stable, we can make it unstable though by implementing it differently</a:t>
            </a:r>
          </a:p>
          <a:p>
            <a:pPr marL="228600" indent="-228600">
              <a:buAutoNum type="arabicPeriod"/>
            </a:pPr>
            <a:r>
              <a:rPr lang="en-US" baseline="0" dirty="0"/>
              <a:t>We pick a[</a:t>
            </a:r>
            <a:r>
              <a:rPr lang="en-US" baseline="0" dirty="0" err="1"/>
              <a:t>i</a:t>
            </a:r>
            <a:r>
              <a:rPr lang="en-US" baseline="0" dirty="0"/>
              <a:t>] just for convenience, any index between [</a:t>
            </a:r>
            <a:r>
              <a:rPr lang="en-US" baseline="0" dirty="0" err="1"/>
              <a:t>i</a:t>
            </a:r>
            <a:r>
              <a:rPr lang="en-US" baseline="0" dirty="0"/>
              <a:t>..j] can be pivot candidate (revisited during randomized Quick Sort discussion)</a:t>
            </a:r>
          </a:p>
          <a:p>
            <a:pPr marL="228600" indent="-228600">
              <a:buAutoNum type="arabicPeriod"/>
            </a:pPr>
            <a:r>
              <a:rPr lang="en-US" baseline="0" dirty="0"/>
              <a:t>Shown in SortDemo.cpp, be careful in putting duplicates always in S2… randomize it between S1 and S2 (&gt;= than pivot) or split into three region s1, equal to pivot, s2 (strictly &gt; than pivot), or use modified partition routine that returns a pair of indices [x, y] where x is the first occurrence/</a:t>
            </a:r>
            <a:r>
              <a:rPr lang="en-US" baseline="0" dirty="0" err="1"/>
              <a:t>lower_bound</a:t>
            </a:r>
            <a:r>
              <a:rPr lang="en-US" baseline="0" dirty="0"/>
              <a:t> index of pivot and y is the last occurrence/</a:t>
            </a:r>
            <a:r>
              <a:rPr lang="en-US" baseline="0" dirty="0" err="1"/>
              <a:t>upper_bound</a:t>
            </a:r>
            <a:r>
              <a:rPr lang="en-US" baseline="0" dirty="0"/>
              <a:t> index of pivot, then we only recurse to [lo..x-1] and [y+1..hi]. Most of the time x == y, but on duplicate cases, this will help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CS2040, see SortDemo.java instead of SortDemo.cpp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3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There are a few reasons why Radix Sort is less universal than O(N log N) comparison-based sort, among others: if the integer digits are many (technically, if we have more than log_2 n bits, it is better to just use optimal O(N log N) comparison-based sort), if what we are sorting are not integers but floating point numbers with high degree of precision, not in place (counting sort requires extra memory), etc. 99% if not all sort library routines in various programming languages use O(N log N) (or expected O(N log N)) version of comparison-based sorting…</a:t>
            </a:r>
          </a:p>
          <a:p>
            <a:pPr marL="228600" indent="-228600">
              <a:buAutoNum type="arabicPeriod"/>
            </a:pPr>
            <a:r>
              <a:rPr lang="en-US" dirty="0" smtClean="0"/>
              <a:t>That is PS1 B </a:t>
            </a:r>
            <a:r>
              <a:rPr lang="en-US" dirty="0" smtClean="0">
                <a:sym typeface="Wingdings" panose="05000000000000000000" pitchFamily="2" charset="2"/>
              </a:rPr>
              <a:t>, it is for you to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too hard to understand without understanding about cache memory, you can read stuffs like </a:t>
            </a:r>
            <a:r>
              <a:rPr lang="en-US" dirty="0" smtClean="0">
                <a:hlinkClick r:id="rId3"/>
              </a:rPr>
              <a:t>https://stackoverflow.com/questions/12065774/why-does-cache-locality-matter-for-array-performance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skipped until Priority Queue (Binary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Heap)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it can degenerate to O(N^2) again on test case where all items are equal. Two ways to fix this: we can put == p at S1 or S2 with 50% probability, or we modify the partition routine to return [m1...m2] where m1 and m2 are the first and last indices where items that are == p appears. Then Quick-sort only recursively sort the left side [i..m1-1] and right side [m2+1..j] afterwards</a:t>
            </a:r>
            <a:endParaRPr lang="pt-B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Try sorting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{3, 4a, 2, 4b, 1}, the randomized one is quite clear, but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the non randomized Quick Sort does not guarantee stability. Remarks: There are ways to make it stable though, but not the one currently presented in VA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some exercise during lab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70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Abstract Data Type:</a:t>
            </a:r>
            <a:r>
              <a:rPr lang="en-SG" baseline="0" dirty="0" smtClean="0"/>
              <a:t> data, </a:t>
            </a:r>
            <a:r>
              <a:rPr lang="en-SG" dirty="0" smtClean="0"/>
              <a:t>its possible values/contents, and possible operations on data, not concerning the actual implementation; List ADT is like what we</a:t>
            </a:r>
            <a:r>
              <a:rPr lang="en-SG" baseline="0" dirty="0" smtClean="0"/>
              <a:t> discussed, a mathematical model to describe a collection of (similar type objects) that referred via their indices; common operations: get(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), search(v), insert(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, v), remove(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Perhaps </a:t>
            </a:r>
            <a:r>
              <a:rPr lang="en-SG" baseline="0" dirty="0"/>
              <a:t>remove(specific-value</a:t>
            </a:r>
            <a:r>
              <a:rPr lang="en-SG" baseline="0" dirty="0" smtClean="0"/>
              <a:t>) --- be careful of accidental Run Time Error if specific-value doesn’t exist, </a:t>
            </a:r>
            <a:r>
              <a:rPr lang="en-SG" baseline="0" dirty="0" err="1"/>
              <a:t>isEmpty</a:t>
            </a:r>
            <a:r>
              <a:rPr lang="en-SG" baseline="0" dirty="0"/>
              <a:t>(), </a:t>
            </a:r>
            <a:r>
              <a:rPr lang="en-SG" baseline="0" dirty="0" err="1"/>
              <a:t>printList</a:t>
            </a:r>
            <a:r>
              <a:rPr lang="en-SG" baseline="0" dirty="0"/>
              <a:t>(), </a:t>
            </a:r>
            <a:r>
              <a:rPr lang="en-SG" baseline="0" dirty="0" err="1"/>
              <a:t>sortList</a:t>
            </a:r>
            <a:r>
              <a:rPr lang="en-SG" baseline="0" dirty="0" smtClean="0"/>
              <a:t>()?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We have used vector [] (for get), will? use vector insert(</a:t>
            </a:r>
            <a:r>
              <a:rPr lang="en-SG" baseline="0" dirty="0" err="1" smtClean="0"/>
              <a:t>pos</a:t>
            </a:r>
            <a:r>
              <a:rPr lang="en-SG" baseline="0" dirty="0" smtClean="0"/>
              <a:t>, value) for insert(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, v), erase(</a:t>
            </a:r>
            <a:r>
              <a:rPr lang="en-SG" baseline="0" dirty="0" err="1" smtClean="0"/>
              <a:t>pos</a:t>
            </a:r>
            <a:r>
              <a:rPr lang="en-SG" baseline="0" dirty="0" smtClean="0"/>
              <a:t>) for erase(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), and can use STL algorithm::find for search(v). However, it does not solve the space wastage (not that important though as memory is ‘cheap’ nowadays) and content shifting problems during insert/remove though…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Much </a:t>
            </a:r>
            <a:r>
              <a:rPr lang="en-SG" baseline="0" dirty="0"/>
              <a:t>more complicated to implement correctly and </a:t>
            </a:r>
            <a:r>
              <a:rPr lang="en-SG" baseline="0" dirty="0" smtClean="0"/>
              <a:t>efficiently, it has been asked in a recent past paper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Fixed </a:t>
            </a:r>
            <a:r>
              <a:rPr lang="en-SG" baseline="0" dirty="0" smtClean="0"/>
              <a:t>size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Only for CS2040C: </a:t>
            </a:r>
            <a:r>
              <a:rPr lang="en-US" dirty="0">
                <a:hlinkClick r:id="rId3"/>
              </a:rPr>
              <a:t>C </a:t>
            </a:r>
            <a:r>
              <a:rPr lang="en-US" dirty="0" err="1">
                <a:hlinkClick r:id="rId3"/>
              </a:rPr>
              <a:t>struct</a:t>
            </a:r>
            <a:r>
              <a:rPr lang="en-US" dirty="0">
                <a:hlinkClick r:id="rId3"/>
              </a:rPr>
              <a:t> or C++ class</a:t>
            </a:r>
            <a:r>
              <a:rPr lang="en-US" dirty="0"/>
              <a:t> for Linked List Vertex/Node?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Up to you, both are okay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[cannot be</a:t>
            </a:r>
            <a:r>
              <a:rPr lang="en-SG" baseline="0" dirty="0" smtClean="0"/>
              <a:t> done this time due to online class] : </a:t>
            </a:r>
            <a:r>
              <a:rPr lang="en-SG" dirty="0" smtClean="0"/>
              <a:t>We </a:t>
            </a:r>
            <a:r>
              <a:rPr lang="en-SG" dirty="0"/>
              <a:t>will use humans to emulate SLL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Standard stuffs</a:t>
            </a:r>
            <a:endParaRPr lang="en-SG" dirty="0">
              <a:sym typeface="Wingdings" panose="05000000000000000000" pitchFamily="2" charset="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Round</a:t>
            </a:r>
            <a:r>
              <a:rPr lang="en-SG" baseline="0" dirty="0"/>
              <a:t> 1: Array wins, Round 2: LL wins, Round 3: Tie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Round 1: LL wins, Round 2: Array </a:t>
            </a:r>
            <a:r>
              <a:rPr lang="en-SG" baseline="0" dirty="0" smtClean="0"/>
              <a:t>wins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What SLL can do,</a:t>
            </a:r>
            <a:r>
              <a:rPr lang="en-SG" baseline="0" dirty="0" smtClean="0"/>
              <a:t> we can emulate (and slightly better) with </a:t>
            </a:r>
            <a:r>
              <a:rPr lang="en-SG" baseline="0" dirty="0" err="1" smtClean="0"/>
              <a:t>std</a:t>
            </a:r>
            <a:r>
              <a:rPr lang="en-SG" baseline="0" dirty="0" smtClean="0"/>
              <a:t>::vector; SLL’s main strength is in the way it allows the vertices to be non-contiguous in memory, which will be used more in Stack ADT and especially Queue ADT; on some application that requires fast delete/fast insertion without needing to close the gap, we may need SLL/DLL, will be reiterated in Lecture 04a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27/8/2020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2-6" TargetMode="External"/><Relationship Id="rId3" Type="http://schemas.openxmlformats.org/officeDocument/2006/relationships/hyperlink" Target="https://visualgo.net/en/list?slide=1" TargetMode="External"/><Relationship Id="rId7" Type="http://schemas.openxmlformats.org/officeDocument/2006/relationships/hyperlink" Target="https://visualgo.net/en/list?slide=2-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list?slide=2-7" TargetMode="External"/><Relationship Id="rId5" Type="http://schemas.openxmlformats.org/officeDocument/2006/relationships/hyperlink" Target="https://visualgo.net/en/list?slide=2-1" TargetMode="External"/><Relationship Id="rId4" Type="http://schemas.openxmlformats.org/officeDocument/2006/relationships/hyperlink" Target="https://en.wikipedia.org/wiki/Abstract_data_typ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3-12" TargetMode="External"/><Relationship Id="rId3" Type="http://schemas.openxmlformats.org/officeDocument/2006/relationships/hyperlink" Target="https://visualgo.net/en/list?slide=3" TargetMode="External"/><Relationship Id="rId7" Type="http://schemas.openxmlformats.org/officeDocument/2006/relationships/hyperlink" Target="https://visualgo.net/en/list?slide=3-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list?slide=3-8" TargetMode="External"/><Relationship Id="rId11" Type="http://schemas.openxmlformats.org/officeDocument/2006/relationships/hyperlink" Target="https://visualgo.net/en/list?slide=3-22" TargetMode="External"/><Relationship Id="rId5" Type="http://schemas.openxmlformats.org/officeDocument/2006/relationships/hyperlink" Target="https://visualgo.net/en/list?slide=3-5" TargetMode="External"/><Relationship Id="rId10" Type="http://schemas.openxmlformats.org/officeDocument/2006/relationships/hyperlink" Target="https://visualgo.net/en/list?slide=3-20" TargetMode="External"/><Relationship Id="rId4" Type="http://schemas.openxmlformats.org/officeDocument/2006/relationships/hyperlink" Target="https://visualgo.net/en/list?slide=3-1" TargetMode="External"/><Relationship Id="rId9" Type="http://schemas.openxmlformats.org/officeDocument/2006/relationships/hyperlink" Target="https://visualgo.net/en/list?slide=3-1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magicsequence/statistics" TargetMode="External"/><Relationship Id="rId2" Type="http://schemas.openxmlformats.org/officeDocument/2006/relationships/hyperlink" Target="https://nus.kattis.com/sessions/visqc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oi2020.sg/sche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sortofsor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9" TargetMode="External"/><Relationship Id="rId7" Type="http://schemas.openxmlformats.org/officeDocument/2006/relationships/hyperlink" Target="https://visualgo.net/en/sorting?slide=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sorting?slide=11-2" TargetMode="External"/><Relationship Id="rId5" Type="http://schemas.openxmlformats.org/officeDocument/2006/relationships/hyperlink" Target="https://visualgo.net/en/sorting?slide=10-10" TargetMode="External"/><Relationship Id="rId4" Type="http://schemas.openxmlformats.org/officeDocument/2006/relationships/hyperlink" Target="https://visualgo.net/en/sorting?slide=10-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?slide=15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6" TargetMode="External"/><Relationship Id="rId7" Type="http://schemas.openxmlformats.org/officeDocument/2006/relationships/hyperlink" Target="https://visualgo.net/en/sorting?slide=16-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sorting?slide=11-2" TargetMode="External"/><Relationship Id="rId5" Type="http://schemas.openxmlformats.org/officeDocument/2006/relationships/hyperlink" Target="https://visualgo.net/en/sorting?slide=18-2" TargetMode="External"/><Relationship Id="rId4" Type="http://schemas.openxmlformats.org/officeDocument/2006/relationships/hyperlink" Target="https://visualgo.net/en/sorting?slide=16-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1" TargetMode="External"/><Relationship Id="rId2" Type="http://schemas.openxmlformats.org/officeDocument/2006/relationships/hyperlink" Target="https://nuswhispers.com/confession/5748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visualgo.net/en/list?slide=3" TargetMode="External"/><Relationship Id="rId4" Type="http://schemas.openxmlformats.org/officeDocument/2006/relationships/hyperlink" Target="https://visualgo.net/en/list?slide=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03 guideline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List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https://visualgo.net/en/list?slide=1</a:t>
            </a:r>
            <a:r>
              <a:rPr lang="en-SG" dirty="0"/>
              <a:t> to 2-8</a:t>
            </a:r>
          </a:p>
          <a:p>
            <a:pPr lvl="1"/>
            <a:r>
              <a:rPr lang="en-SG" dirty="0"/>
              <a:t>Note that these slides have/will been discussed in Tut01 and Lab01</a:t>
            </a:r>
          </a:p>
          <a:p>
            <a:r>
              <a:rPr lang="en-US" dirty="0" smtClean="0"/>
              <a:t>Q&amp;A on Basic List ADT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an </a:t>
            </a:r>
            <a:r>
              <a:rPr lang="en-US" dirty="0">
                <a:hlinkClick r:id="rId4"/>
              </a:rPr>
              <a:t>ADT</a:t>
            </a:r>
            <a:r>
              <a:rPr lang="en-US" dirty="0"/>
              <a:t> actually? And for this lecture: </a:t>
            </a:r>
            <a:r>
              <a:rPr lang="en-US" dirty="0">
                <a:hlinkClick r:id="rId5"/>
              </a:rPr>
              <a:t>List ADT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</a:t>
            </a:r>
            <a:r>
              <a:rPr lang="en-US" dirty="0">
                <a:hlinkClick r:id="rId5"/>
              </a:rPr>
              <a:t>other operations for List ADT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understand how to use </a:t>
            </a:r>
            <a:r>
              <a:rPr lang="en-US" dirty="0">
                <a:hlinkClick r:id="rId6"/>
              </a:rPr>
              <a:t>vector (</a:t>
            </a:r>
            <a:r>
              <a:rPr lang="en-US" dirty="0" err="1">
                <a:hlinkClick r:id="rId6"/>
              </a:rPr>
              <a:t>c++</a:t>
            </a:r>
            <a:r>
              <a:rPr lang="en-US" dirty="0">
                <a:hlinkClick r:id="rId6"/>
              </a:rPr>
              <a:t>)/</a:t>
            </a:r>
            <a:r>
              <a:rPr lang="en-US" dirty="0" err="1">
                <a:hlinkClick r:id="rId6"/>
              </a:rPr>
              <a:t>ArrayList</a:t>
            </a:r>
            <a:r>
              <a:rPr lang="en-US" dirty="0">
                <a:hlinkClick r:id="rId6"/>
              </a:rPr>
              <a:t> (Java)</a:t>
            </a:r>
            <a:r>
              <a:rPr lang="en-US" dirty="0"/>
              <a:t> for List ADT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happens to List ADT implementation if we use </a:t>
            </a:r>
            <a:r>
              <a:rPr lang="en-US" dirty="0">
                <a:hlinkClick r:id="rId7"/>
              </a:rPr>
              <a:t>non compact</a:t>
            </a:r>
            <a:r>
              <a:rPr lang="en-US" dirty="0"/>
              <a:t> array?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dirty="0">
                <a:hlinkClick r:id="rId8"/>
              </a:rPr>
              <a:t>main issue</a:t>
            </a:r>
            <a:r>
              <a:rPr lang="en-US" dirty="0"/>
              <a:t> of compact array for List ADT implementation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basic (Single/y) 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https://visualgo.net/en/list?slide=3</a:t>
            </a:r>
            <a:r>
              <a:rPr lang="en-SG" dirty="0"/>
              <a:t> to 3-22</a:t>
            </a:r>
          </a:p>
          <a:p>
            <a:r>
              <a:rPr lang="en-US" dirty="0"/>
              <a:t>Q&amp;A on Basic Single/y LL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Review: SLLDemo.cpp, a </a:t>
            </a:r>
            <a:r>
              <a:rPr lang="en-US" dirty="0"/>
              <a:t>basic SLL demo Java/C++ code by stitching </a:t>
            </a:r>
            <a:r>
              <a:rPr lang="en-US" dirty="0">
                <a:hlinkClick r:id="rId4"/>
              </a:rPr>
              <a:t>this</a:t>
            </a:r>
            <a:r>
              <a:rPr lang="en-US" dirty="0"/>
              <a:t> (Vertex class/struct),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(get a particular index), </a:t>
            </a:r>
            <a:r>
              <a:rPr lang="en-US" dirty="0">
                <a:hlinkClick r:id="rId6"/>
              </a:rPr>
              <a:t>this</a:t>
            </a:r>
            <a:r>
              <a:rPr lang="en-US" dirty="0"/>
              <a:t> (insert at head), </a:t>
            </a:r>
            <a:r>
              <a:rPr lang="en-US" dirty="0">
                <a:hlinkClick r:id="rId7"/>
              </a:rPr>
              <a:t>this</a:t>
            </a:r>
            <a:r>
              <a:rPr lang="en-US" dirty="0"/>
              <a:t> (remove at head), in yet another demonstration of Java/C++ class</a:t>
            </a:r>
          </a:p>
          <a:p>
            <a:r>
              <a:rPr lang="en-US" dirty="0" smtClean="0"/>
              <a:t>To </a:t>
            </a:r>
            <a:r>
              <a:rPr lang="en-US" dirty="0"/>
              <a:t>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ADT insert(</a:t>
            </a:r>
            <a:r>
              <a:rPr lang="en-US" dirty="0" err="1"/>
              <a:t>i</a:t>
            </a:r>
            <a:r>
              <a:rPr lang="en-US" dirty="0"/>
              <a:t>, v): Array vs Linked List: </a:t>
            </a:r>
            <a:r>
              <a:rPr lang="en-US" dirty="0">
                <a:hlinkClick r:id="rId5"/>
              </a:rPr>
              <a:t>round 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round 2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round 3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List ADT remove(</a:t>
            </a:r>
            <a:r>
              <a:rPr lang="en-US" dirty="0" err="1"/>
              <a:t>i</a:t>
            </a:r>
            <a:r>
              <a:rPr lang="en-US" dirty="0"/>
              <a:t>): Array vs Linked List: </a:t>
            </a:r>
            <a:r>
              <a:rPr lang="en-US" dirty="0">
                <a:hlinkClick r:id="rId9"/>
              </a:rPr>
              <a:t>round 1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round </a:t>
            </a:r>
            <a:r>
              <a:rPr lang="en-US" dirty="0" smtClean="0">
                <a:hlinkClick r:id="rId10"/>
              </a:rPr>
              <a:t>2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That </a:t>
            </a:r>
            <a:r>
              <a:rPr lang="en-US" b="1" dirty="0"/>
              <a:t>SLL by itself</a:t>
            </a:r>
            <a:r>
              <a:rPr lang="en-US" dirty="0"/>
              <a:t> is basically ‘</a:t>
            </a:r>
            <a:r>
              <a:rPr lang="en-US" dirty="0">
                <a:hlinkClick r:id="rId11"/>
              </a:rPr>
              <a:t>not that useful</a:t>
            </a:r>
            <a:r>
              <a:rPr lang="en-US" dirty="0"/>
              <a:t>’ compared to </a:t>
            </a:r>
            <a:r>
              <a:rPr lang="en-US" dirty="0" err="1" smtClean="0"/>
              <a:t>ArrayList</a:t>
            </a:r>
            <a:r>
              <a:rPr lang="en-US" dirty="0" smtClean="0"/>
              <a:t>/vector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7272" cy="5032375"/>
          </a:xfrm>
        </p:spPr>
        <p:txBody>
          <a:bodyPr>
            <a:normAutofit/>
          </a:bodyPr>
          <a:lstStyle/>
          <a:p>
            <a:r>
              <a:rPr lang="en-US" sz="2400" dirty="0"/>
              <a:t>Read </a:t>
            </a:r>
            <a:r>
              <a:rPr lang="en-US" sz="2400" dirty="0">
                <a:hlinkClick r:id="rId2"/>
              </a:rPr>
              <a:t>https://visualgo.net/en/list?slide=4</a:t>
            </a:r>
            <a:r>
              <a:rPr lang="en-US" sz="2400" dirty="0"/>
              <a:t> to end</a:t>
            </a:r>
            <a:endParaRPr lang="en-US" sz="2400" i="1" dirty="0"/>
          </a:p>
          <a:p>
            <a:pPr lvl="1"/>
            <a:r>
              <a:rPr lang="en-US" sz="2000" i="1" dirty="0"/>
              <a:t>Super duper lost otherwise…</a:t>
            </a:r>
          </a:p>
          <a:p>
            <a:pPr lvl="1"/>
            <a:r>
              <a:rPr lang="en-US" sz="2000" dirty="0"/>
              <a:t>We will complete </a:t>
            </a:r>
            <a:r>
              <a:rPr lang="en-US" sz="2000" dirty="0" smtClean="0"/>
              <a:t>the discussion </a:t>
            </a:r>
            <a:r>
              <a:rPr lang="en-US" sz="2000" dirty="0"/>
              <a:t>of linked list </a:t>
            </a:r>
            <a:r>
              <a:rPr lang="en-US" sz="2000" dirty="0" smtClean="0"/>
              <a:t>when </a:t>
            </a:r>
            <a:r>
              <a:rPr lang="en-US" sz="2000" dirty="0"/>
              <a:t>we meet </a:t>
            </a:r>
            <a:r>
              <a:rPr lang="en-US" sz="2000" dirty="0" smtClean="0"/>
              <a:t>again: Stack, Queue, DLL, </a:t>
            </a:r>
            <a:r>
              <a:rPr lang="en-US" sz="2000" dirty="0" err="1" smtClean="0"/>
              <a:t>Deque</a:t>
            </a:r>
            <a:endParaRPr lang="en-US" sz="2000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Wed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2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Put </a:t>
            </a:r>
            <a:r>
              <a:rPr lang="en-US" dirty="0"/>
              <a:t>University logo and own country flag in your </a:t>
            </a:r>
            <a:r>
              <a:rPr lang="en-US" dirty="0" err="1"/>
              <a:t>Kattis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To make the standings looks a bit </a:t>
            </a:r>
            <a:r>
              <a:rPr lang="en-US" dirty="0" smtClean="0"/>
              <a:t>nicer?</a:t>
            </a:r>
            <a:endParaRPr lang="en-US" dirty="0"/>
          </a:p>
          <a:p>
            <a:r>
              <a:rPr lang="en-US" dirty="0"/>
              <a:t>Updates on </a:t>
            </a:r>
            <a:r>
              <a:rPr lang="en-US" dirty="0" smtClean="0"/>
              <a:t>PS1: </a:t>
            </a:r>
            <a:r>
              <a:rPr lang="en-US" dirty="0">
                <a:hlinkClick r:id="rId2"/>
              </a:rPr>
              <a:t>https://nus.kattis.com/sessions/visqcj</a:t>
            </a:r>
            <a:endParaRPr lang="en-US" dirty="0"/>
          </a:p>
          <a:p>
            <a:pPr lvl="1"/>
            <a:r>
              <a:rPr lang="en-US" dirty="0"/>
              <a:t>Proper comments/indentation/code style are NOT needed IF your </a:t>
            </a:r>
            <a:r>
              <a:rPr lang="en-US" dirty="0" smtClean="0"/>
              <a:t>submissions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>
                <a:solidFill>
                  <a:srgbClr val="00B050"/>
                </a:solidFill>
              </a:rPr>
              <a:t>green with </a:t>
            </a:r>
            <a:r>
              <a:rPr lang="en-US" dirty="0" smtClean="0">
                <a:solidFill>
                  <a:srgbClr val="00B050"/>
                </a:solidFill>
              </a:rPr>
              <a:t>100+100=200 </a:t>
            </a:r>
            <a:r>
              <a:rPr lang="en-US" dirty="0">
                <a:solidFill>
                  <a:srgbClr val="00B050"/>
                </a:solidFill>
              </a:rPr>
              <a:t>points </a:t>
            </a:r>
            <a:r>
              <a:rPr lang="en-US" dirty="0"/>
              <a:t>AND you are not copying from </a:t>
            </a:r>
            <a:r>
              <a:rPr lang="en-US" dirty="0" smtClean="0"/>
              <a:t>anyone</a:t>
            </a:r>
          </a:p>
          <a:p>
            <a:pPr lvl="2"/>
            <a:r>
              <a:rPr lang="en-US" dirty="0" smtClean="0"/>
              <a:t>But still good to have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But all those are needed if your last submission </a:t>
            </a:r>
            <a:r>
              <a:rPr lang="en-US" dirty="0" smtClean="0"/>
              <a:t>(especially B) is still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not 100+100=200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</a:t>
            </a:r>
            <a:r>
              <a:rPr lang="en-US" dirty="0" smtClean="0"/>
              <a:t>as a TA </a:t>
            </a:r>
            <a:r>
              <a:rPr lang="en-US" dirty="0"/>
              <a:t>will read your code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of </a:t>
            </a:r>
            <a:r>
              <a:rPr lang="en-US" dirty="0" smtClean="0"/>
              <a:t>Wed 26 Aug 2020, </a:t>
            </a:r>
            <a:r>
              <a:rPr lang="en-US" dirty="0" err="1"/>
              <a:t>Kattis</a:t>
            </a:r>
            <a:r>
              <a:rPr lang="en-US" dirty="0"/>
              <a:t> caught no confirmed plagiarism for PS1 </a:t>
            </a:r>
            <a:r>
              <a:rPr lang="en-US" dirty="0" smtClean="0"/>
              <a:t>ACs </a:t>
            </a:r>
            <a:r>
              <a:rPr lang="en-US" i="1" dirty="0" smtClean="0"/>
              <a:t>so </a:t>
            </a:r>
            <a:r>
              <a:rPr lang="en-US" i="1" dirty="0"/>
              <a:t>far</a:t>
            </a:r>
          </a:p>
          <a:p>
            <a:pPr lvl="2"/>
            <a:r>
              <a:rPr lang="en-US" dirty="0"/>
              <a:t>Reminder: Do not use two different </a:t>
            </a:r>
            <a:r>
              <a:rPr lang="en-US" dirty="0" err="1"/>
              <a:t>Kattis</a:t>
            </a:r>
            <a:r>
              <a:rPr lang="en-US" dirty="0"/>
              <a:t> accounts and submit same/similar code :</a:t>
            </a:r>
            <a:r>
              <a:rPr lang="en-US" dirty="0" smtClean="0"/>
              <a:t>O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magicsequence</a:t>
            </a:r>
            <a:r>
              <a:rPr lang="en-US" dirty="0" smtClean="0"/>
              <a:t> only have very few ACs (100 points) worldwide, we will KNOW if you copy</a:t>
            </a:r>
          </a:p>
          <a:p>
            <a:pPr lvl="3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nus.kattis.com/problems/magicsequence/statistics</a:t>
            </a:r>
            <a:endParaRPr lang="en-US" dirty="0" smtClean="0"/>
          </a:p>
          <a:p>
            <a:pPr lvl="3"/>
            <a:r>
              <a:rPr lang="en-US" dirty="0" smtClean="0"/>
              <a:t>Got people trying to submit “Geeks for Geeks” code, but that one is not AC </a:t>
            </a:r>
            <a:r>
              <a:rPr lang="en-US" dirty="0">
                <a:sym typeface="Wingdings" panose="05000000000000000000" pitchFamily="2" charset="2"/>
              </a:rPr>
              <a:t> will still raise </a:t>
            </a:r>
            <a:r>
              <a:rPr lang="en-US" dirty="0" smtClean="0">
                <a:sym typeface="Wingdings" panose="05000000000000000000" pitchFamily="2" charset="2"/>
              </a:rPr>
              <a:t>flags!!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Wed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ivision of </a:t>
            </a:r>
            <a:r>
              <a:rPr lang="en-US" sz="2400" b="1" dirty="0" smtClean="0"/>
              <a:t>C</a:t>
            </a:r>
            <a:r>
              <a:rPr lang="en-US" sz="2400" dirty="0" smtClean="0"/>
              <a:t>oncerns between </a:t>
            </a:r>
            <a:r>
              <a:rPr lang="en-US" sz="2400" dirty="0" err="1" smtClean="0"/>
              <a:t>Lab+Tutorial</a:t>
            </a:r>
            <a:r>
              <a:rPr lang="en-US" sz="2400" dirty="0" smtClean="0"/>
              <a:t> TA and the Lecturer</a:t>
            </a:r>
          </a:p>
          <a:p>
            <a:pPr lvl="1"/>
            <a:r>
              <a:rPr lang="en-US" sz="2000" dirty="0" smtClean="0"/>
              <a:t>For Tutorial (the first 1 hour of </a:t>
            </a:r>
            <a:r>
              <a:rPr lang="en-US" sz="2000" dirty="0" err="1" smtClean="0"/>
              <a:t>Lab+Tutorial</a:t>
            </a:r>
            <a:r>
              <a:rPr lang="en-US" sz="2000" dirty="0" smtClean="0"/>
              <a:t> combo), your TA is </a:t>
            </a:r>
            <a:r>
              <a:rPr lang="en-US" sz="2000" dirty="0"/>
              <a:t>responsible for:</a:t>
            </a:r>
          </a:p>
          <a:p>
            <a:pPr lvl="2"/>
            <a:r>
              <a:rPr lang="en-US" sz="1800" dirty="0"/>
              <a:t>The theoretical content of the module (including understanding of lecture demo code)</a:t>
            </a:r>
          </a:p>
          <a:p>
            <a:pPr lvl="2"/>
            <a:r>
              <a:rPr lang="en-US" sz="1800" dirty="0"/>
              <a:t>Ensure students in his tutorial group can follow weekly lessons </a:t>
            </a:r>
            <a:r>
              <a:rPr lang="en-US" sz="1800" dirty="0" smtClean="0"/>
              <a:t>pace</a:t>
            </a:r>
            <a:endParaRPr lang="en-US" sz="1800" dirty="0"/>
          </a:p>
          <a:p>
            <a:pPr lvl="1"/>
            <a:r>
              <a:rPr lang="en-US" sz="2000" dirty="0" smtClean="0"/>
              <a:t>For Lab/hands-on (the second </a:t>
            </a:r>
            <a:r>
              <a:rPr lang="en-US" sz="2000" dirty="0"/>
              <a:t>1 hour of </a:t>
            </a:r>
            <a:r>
              <a:rPr lang="en-US" sz="2000" dirty="0" err="1"/>
              <a:t>Lab+Tutorial</a:t>
            </a:r>
            <a:r>
              <a:rPr lang="en-US" sz="2000" dirty="0"/>
              <a:t> combo), </a:t>
            </a:r>
            <a:r>
              <a:rPr lang="en-US" sz="2000" dirty="0" smtClean="0"/>
              <a:t>your TA </a:t>
            </a:r>
            <a:r>
              <a:rPr lang="en-US" sz="2000" dirty="0"/>
              <a:t>is responsible for:</a:t>
            </a:r>
          </a:p>
          <a:p>
            <a:pPr lvl="2"/>
            <a:r>
              <a:rPr lang="en-US" sz="1800" dirty="0"/>
              <a:t>Answering your PS related (or lecture demo C++ code) questions</a:t>
            </a:r>
          </a:p>
          <a:p>
            <a:pPr lvl="2"/>
            <a:r>
              <a:rPr lang="en-US" sz="1800" dirty="0"/>
              <a:t>Give (some) hints on </a:t>
            </a:r>
            <a:r>
              <a:rPr lang="en-US" sz="1800" dirty="0" err="1"/>
              <a:t>PSes</a:t>
            </a:r>
            <a:r>
              <a:rPr lang="en-US" sz="1800" dirty="0"/>
              <a:t> (more hints towards end of PS, near zero hint at the start of PS)</a:t>
            </a:r>
          </a:p>
          <a:p>
            <a:pPr lvl="2"/>
            <a:r>
              <a:rPr lang="en-US" sz="1800" dirty="0"/>
              <a:t>Generally: </a:t>
            </a:r>
            <a:r>
              <a:rPr lang="en-US" sz="1800" b="1" dirty="0"/>
              <a:t>NOT</a:t>
            </a:r>
            <a:r>
              <a:rPr lang="en-US" sz="1800" dirty="0"/>
              <a:t> debug your code </a:t>
            </a:r>
            <a:r>
              <a:rPr lang="en-US" sz="1800" i="1" dirty="0"/>
              <a:t>before deadline :O</a:t>
            </a:r>
          </a:p>
          <a:p>
            <a:pPr lvl="2"/>
            <a:r>
              <a:rPr lang="en-US" sz="1800" dirty="0"/>
              <a:t>Manually grade </a:t>
            </a:r>
            <a:r>
              <a:rPr lang="en-US" sz="1800" b="1" dirty="0">
                <a:solidFill>
                  <a:srgbClr val="FF0000"/>
                </a:solidFill>
              </a:rPr>
              <a:t>the last red submission</a:t>
            </a:r>
            <a:r>
              <a:rPr lang="en-US" sz="1800" dirty="0"/>
              <a:t> of your PS, skim thru your </a:t>
            </a:r>
            <a:r>
              <a:rPr lang="en-US" sz="1800" dirty="0">
                <a:solidFill>
                  <a:srgbClr val="00B050"/>
                </a:solidFill>
              </a:rPr>
              <a:t>greens</a:t>
            </a:r>
            <a:r>
              <a:rPr lang="en-US" sz="1800" dirty="0"/>
              <a:t> for plagiarism reports (if any)</a:t>
            </a:r>
          </a:p>
          <a:p>
            <a:pPr lvl="2"/>
            <a:r>
              <a:rPr lang="en-US" sz="1800" dirty="0"/>
              <a:t>Give you feedback for non AC code </a:t>
            </a:r>
            <a:r>
              <a:rPr lang="en-US" sz="1800" i="1" dirty="0"/>
              <a:t>after deadline</a:t>
            </a:r>
            <a:endParaRPr lang="en-US" sz="1800" dirty="0"/>
          </a:p>
          <a:p>
            <a:pPr lvl="3"/>
            <a:r>
              <a:rPr lang="en-US" sz="1600" dirty="0"/>
              <a:t>Will also try to give some (minimal) feedback even for an AC code</a:t>
            </a:r>
          </a:p>
          <a:p>
            <a:pPr lvl="1"/>
            <a:r>
              <a:rPr lang="en-US" sz="2000" dirty="0"/>
              <a:t>Random stuffs @ </a:t>
            </a:r>
            <a:r>
              <a:rPr lang="en-US" sz="2000" dirty="0" smtClean="0"/>
              <a:t>Discord channels, </a:t>
            </a:r>
          </a:p>
          <a:p>
            <a:pPr lvl="2"/>
            <a:r>
              <a:rPr lang="en-US" sz="1600" dirty="0" smtClean="0"/>
              <a:t>If you ask at your specific </a:t>
            </a:r>
            <a:r>
              <a:rPr lang="en-US" sz="1600" dirty="0" err="1" smtClean="0"/>
              <a:t>Lab+Tutorial</a:t>
            </a:r>
            <a:r>
              <a:rPr lang="en-US" sz="1600" dirty="0" smtClean="0"/>
              <a:t> group, your TA will be the one replying</a:t>
            </a:r>
          </a:p>
          <a:p>
            <a:pPr lvl="2"/>
            <a:r>
              <a:rPr lang="en-US" sz="1600" dirty="0" smtClean="0"/>
              <a:t>If you ask at main group, it can be anyone who will respond</a:t>
            </a:r>
            <a:endParaRPr lang="en-US" sz="1600" dirty="0"/>
          </a:p>
          <a:p>
            <a:pPr lvl="1"/>
            <a:r>
              <a:rPr lang="en-US" sz="2000" dirty="0" smtClean="0">
                <a:highlight>
                  <a:srgbClr val="FFFF00"/>
                </a:highlight>
              </a:rPr>
              <a:t>Your </a:t>
            </a:r>
            <a:r>
              <a:rPr lang="en-US" sz="2000" dirty="0">
                <a:highlight>
                  <a:srgbClr val="FFFF00"/>
                </a:highlight>
              </a:rPr>
              <a:t>Lecturer: </a:t>
            </a:r>
            <a:r>
              <a:rPr lang="en-US" sz="2000" dirty="0" smtClean="0">
                <a:highlight>
                  <a:srgbClr val="FFFF00"/>
                </a:highlight>
              </a:rPr>
              <a:t>For this semester until recess week…, I am super busy with </a:t>
            </a:r>
            <a:r>
              <a:rPr lang="en-US" sz="2000" dirty="0" smtClean="0">
                <a:highlight>
                  <a:srgbClr val="FFFF00"/>
                </a:highlight>
                <a:hlinkClick r:id="rId2"/>
              </a:rPr>
              <a:t>IOI 2020</a:t>
            </a:r>
            <a:r>
              <a:rPr lang="en-US" sz="2000" dirty="0" smtClean="0">
                <a:highlight>
                  <a:srgbClr val="FFFF00"/>
                </a:highlight>
              </a:rPr>
              <a:t>:</a:t>
            </a:r>
            <a:br>
              <a:rPr lang="en-US" sz="2000" dirty="0" smtClean="0">
                <a:highlight>
                  <a:srgbClr val="FFFF00"/>
                </a:highlight>
              </a:rPr>
            </a:br>
            <a:r>
              <a:rPr lang="en-US" sz="2000" dirty="0" smtClean="0">
                <a:highlight>
                  <a:srgbClr val="FFFF00"/>
                </a:highlight>
              </a:rPr>
              <a:t>please kindly don’t </a:t>
            </a:r>
            <a:r>
              <a:rPr lang="en-US" sz="2000" dirty="0">
                <a:highlight>
                  <a:srgbClr val="FFFF00"/>
                </a:highlight>
              </a:rPr>
              <a:t>use me as </a:t>
            </a:r>
            <a:r>
              <a:rPr lang="en-US" sz="2000" b="1" dirty="0">
                <a:highlight>
                  <a:srgbClr val="FFFF00"/>
                </a:highlight>
              </a:rPr>
              <a:t>first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smtClean="0">
                <a:highlight>
                  <a:srgbClr val="FFFF00"/>
                </a:highlight>
              </a:rPr>
              <a:t>channel…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05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demo,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sortofsorting</a:t>
            </a:r>
            <a:r>
              <a:rPr lang="en-US" dirty="0"/>
              <a:t> </a:t>
            </a:r>
            <a:r>
              <a:rPr lang="en-US" dirty="0" smtClean="0"/>
              <a:t>(continuation from last Thursday)</a:t>
            </a:r>
            <a:endParaRPr lang="en-US" b="1" dirty="0"/>
          </a:p>
          <a:p>
            <a:pPr lvl="1"/>
            <a:r>
              <a:rPr lang="en-US" dirty="0"/>
              <a:t>Custom comparison function, stable sorting (default in Java </a:t>
            </a:r>
            <a:r>
              <a:rPr lang="en-US" dirty="0" err="1"/>
              <a:t>Collections.sort</a:t>
            </a:r>
            <a:r>
              <a:rPr lang="en-US" dirty="0"/>
              <a:t>, but we need to use </a:t>
            </a:r>
            <a:r>
              <a:rPr lang="en-US" dirty="0" err="1"/>
              <a:t>stable_sort</a:t>
            </a:r>
            <a:r>
              <a:rPr lang="en-US" dirty="0"/>
              <a:t> instead of sort in C++)</a:t>
            </a:r>
          </a:p>
        </p:txBody>
      </p:sp>
    </p:spTree>
    <p:extLst>
      <p:ext uri="{BB962C8B-B14F-4D97-AF65-F5344CB8AC3E}">
        <p14:creationId xmlns:p14="http://schemas.microsoft.com/office/powerpoint/2010/main" val="25250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https://visualgo.net/en/sorting?slide=9</a:t>
            </a:r>
            <a:r>
              <a:rPr lang="en-SG" dirty="0"/>
              <a:t> to 12-1</a:t>
            </a:r>
          </a:p>
          <a:p>
            <a:r>
              <a:rPr lang="en-US" dirty="0"/>
              <a:t>Q&amp;A two (and half)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sorting algorithms: Merge Sort, Quick Sort and its Randomized </a:t>
            </a:r>
            <a:r>
              <a:rPr lang="en-US" dirty="0" smtClean="0"/>
              <a:t>version (also see SortingDemo.cpp/java)</a:t>
            </a:r>
            <a:endParaRPr lang="en-US" dirty="0"/>
          </a:p>
          <a:p>
            <a:r>
              <a:rPr lang="en-US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Merge Sort </a:t>
            </a:r>
            <a:r>
              <a:rPr lang="en-US" dirty="0">
                <a:hlinkClick r:id="rId4"/>
              </a:rPr>
              <a:t>needs temporary array b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(typical implementation of) Merge Sort is a </a:t>
            </a:r>
            <a:r>
              <a:rPr lang="en-US" dirty="0">
                <a:hlinkClick r:id="rId5"/>
              </a:rPr>
              <a:t>stable sort algorithm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we choose </a:t>
            </a:r>
            <a:r>
              <a:rPr lang="en-US" dirty="0">
                <a:hlinkClick r:id="rId6"/>
              </a:rPr>
              <a:t>a[</a:t>
            </a:r>
            <a:r>
              <a:rPr lang="en-US" dirty="0" err="1">
                <a:hlinkClick r:id="rId6"/>
              </a:rPr>
              <a:t>i</a:t>
            </a:r>
            <a:r>
              <a:rPr lang="en-US" dirty="0">
                <a:hlinkClick r:id="rId6"/>
              </a:rPr>
              <a:t>] as pivot</a:t>
            </a:r>
            <a:r>
              <a:rPr lang="en-US" dirty="0"/>
              <a:t> for partitioning a[</a:t>
            </a:r>
            <a:r>
              <a:rPr lang="en-US" dirty="0" err="1"/>
              <a:t>i</a:t>
            </a:r>
            <a:r>
              <a:rPr lang="en-US" dirty="0"/>
              <a:t>..j]?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actually implement </a:t>
            </a:r>
            <a:r>
              <a:rPr lang="en-US" dirty="0">
                <a:hlinkClick r:id="rId7"/>
              </a:rPr>
              <a:t>randomized quick sort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Is the one @ VA really runs in ‘expected O(N log N)’?</a:t>
            </a:r>
          </a:p>
          <a:p>
            <a:r>
              <a:rPr lang="id-ID" dirty="0"/>
              <a:t>Note that some answers to VisuAlgo hidden e-Lecture slides are available as slide notes of this PowerPoint slide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1374244" y="5497551"/>
            <a:ext cx="524107" cy="124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non-comparison based, O(</a:t>
            </a:r>
            <a:r>
              <a:rPr lang="en-US" b="1" dirty="0"/>
              <a:t>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https://visualgo.net/en/sorting?slide=13</a:t>
            </a:r>
            <a:r>
              <a:rPr lang="en-SG" dirty="0"/>
              <a:t> to 15-1</a:t>
            </a:r>
          </a:p>
          <a:p>
            <a:r>
              <a:rPr lang="en-US" dirty="0"/>
              <a:t>Q&amp;A O(</a:t>
            </a:r>
            <a:r>
              <a:rPr lang="en-US" b="1" dirty="0"/>
              <a:t>N</a:t>
            </a:r>
            <a:r>
              <a:rPr lang="en-US" dirty="0"/>
              <a:t>) sorting algorithms: Lower bound of Comparison-based sorting, Counting Sort, and Radix </a:t>
            </a:r>
            <a:r>
              <a:rPr lang="en-US" dirty="0" smtClean="0"/>
              <a:t>Sort (code “not shown” </a:t>
            </a:r>
            <a:r>
              <a:rPr lang="en-US" smtClean="0"/>
              <a:t>on purpose)</a:t>
            </a:r>
            <a:endParaRPr lang="en-US" dirty="0"/>
          </a:p>
          <a:p>
            <a:r>
              <a:rPr lang="en-US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Counting Sort runs in O(</a:t>
            </a:r>
            <a:r>
              <a:rPr lang="en-US" b="1" dirty="0" err="1" smtClean="0"/>
              <a:t>N+k</a:t>
            </a:r>
            <a:r>
              <a:rPr lang="en-US" dirty="0" smtClean="0"/>
              <a:t>) and </a:t>
            </a:r>
            <a:r>
              <a:rPr lang="en-US" dirty="0"/>
              <a:t>Radix Sort </a:t>
            </a:r>
            <a:r>
              <a:rPr lang="en-US" dirty="0" smtClean="0"/>
              <a:t>that uses </a:t>
            </a:r>
            <a:r>
              <a:rPr lang="en-US" dirty="0"/>
              <a:t>Counting </a:t>
            </a:r>
            <a:r>
              <a:rPr lang="en-US" dirty="0" smtClean="0"/>
              <a:t>Sort </a:t>
            </a:r>
            <a:r>
              <a:rPr lang="en-US" b="1" dirty="0" smtClean="0"/>
              <a:t>w</a:t>
            </a:r>
            <a:r>
              <a:rPr lang="en-US" dirty="0" smtClean="0"/>
              <a:t> times runs in O(</a:t>
            </a:r>
            <a:r>
              <a:rPr lang="en-US" b="1" dirty="0" smtClean="0"/>
              <a:t>w * (</a:t>
            </a:r>
            <a:r>
              <a:rPr lang="en-US" b="1" dirty="0" err="1" smtClean="0"/>
              <a:t>N+k</a:t>
            </a:r>
            <a:r>
              <a:rPr lang="en-US" b="1" dirty="0" smtClean="0"/>
              <a:t>)</a:t>
            </a:r>
            <a:r>
              <a:rPr lang="en-US" dirty="0" smtClean="0"/>
              <a:t>). If </a:t>
            </a:r>
            <a:r>
              <a:rPr lang="en-US" b="1" dirty="0" smtClean="0"/>
              <a:t>k</a:t>
            </a:r>
            <a:r>
              <a:rPr lang="en-US" dirty="0" smtClean="0"/>
              <a:t> and </a:t>
            </a:r>
            <a:r>
              <a:rPr lang="en-US" b="1" dirty="0" smtClean="0"/>
              <a:t>w</a:t>
            </a:r>
            <a:r>
              <a:rPr lang="en-US" dirty="0" smtClean="0"/>
              <a:t> are “small”, then both are O(</a:t>
            </a:r>
            <a:r>
              <a:rPr lang="en-US" b="1" dirty="0" smtClean="0"/>
              <a:t>N</a:t>
            </a:r>
            <a:r>
              <a:rPr lang="en-US" dirty="0" smtClean="0"/>
              <a:t>). So, if Radix </a:t>
            </a:r>
            <a:r>
              <a:rPr lang="en-US" dirty="0"/>
              <a:t>Sort is faster than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Merge Sort or expected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Randomized Quick Sort, </a:t>
            </a:r>
            <a:r>
              <a:rPr lang="en-US" dirty="0" smtClean="0">
                <a:hlinkClick r:id="rId4"/>
              </a:rPr>
              <a:t>should we </a:t>
            </a:r>
            <a:r>
              <a:rPr lang="en-US" dirty="0">
                <a:hlinkClick r:id="rId4"/>
              </a:rPr>
              <a:t>just use Radix Sort all the time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if </a:t>
            </a:r>
            <a:r>
              <a:rPr lang="en-US" b="1" dirty="0" smtClean="0"/>
              <a:t>k</a:t>
            </a:r>
            <a:r>
              <a:rPr lang="en-US" dirty="0" smtClean="0"/>
              <a:t> and/or </a:t>
            </a:r>
            <a:r>
              <a:rPr lang="en-US" b="1" dirty="0" smtClean="0"/>
              <a:t>w</a:t>
            </a:r>
            <a:r>
              <a:rPr lang="en-US" dirty="0" smtClean="0"/>
              <a:t> are “not that small”</a:t>
            </a:r>
            <a:br>
              <a:rPr lang="en-US" dirty="0" smtClean="0"/>
            </a:br>
            <a:r>
              <a:rPr lang="en-US" dirty="0" smtClean="0"/>
              <a:t>(or play an important role and cannot be ignored)?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</a:t>
            </a:r>
            <a:r>
              <a:rPr lang="en-US" dirty="0" err="1"/>
              <a:t>Misc</a:t>
            </a:r>
            <a:r>
              <a:rPr lang="en-US" dirty="0"/>
              <a:t> Stuffs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https://visualgo.net/en/sorting?slide=16</a:t>
            </a:r>
            <a:r>
              <a:rPr lang="en-SG" dirty="0"/>
              <a:t> to end</a:t>
            </a:r>
          </a:p>
          <a:p>
            <a:r>
              <a:rPr lang="en-US" dirty="0"/>
              <a:t>Q&amp;A on </a:t>
            </a:r>
            <a:r>
              <a:rPr lang="en-US" dirty="0" err="1"/>
              <a:t>Misc</a:t>
            </a:r>
            <a:r>
              <a:rPr lang="en-US" dirty="0"/>
              <a:t> sorting stuffs</a:t>
            </a:r>
          </a:p>
          <a:p>
            <a:r>
              <a:rPr lang="en-US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Caching </a:t>
            </a:r>
            <a:r>
              <a:rPr lang="en-US" dirty="0">
                <a:hlinkClick r:id="rId4"/>
              </a:rPr>
              <a:t>stuff</a:t>
            </a:r>
            <a:r>
              <a:rPr lang="en-US" dirty="0"/>
              <a:t> is only for those who have taken Computer </a:t>
            </a:r>
            <a:r>
              <a:rPr lang="en-US" dirty="0" smtClean="0"/>
              <a:t>Organization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advanced discussions outside class: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>
                <a:hlinkClick r:id="rId5"/>
              </a:rPr>
              <a:t>partial_sort</a:t>
            </a:r>
            <a:r>
              <a:rPr lang="en-US" dirty="0"/>
              <a:t>? (actually will be revisited soon)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Quick Sort partition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is </a:t>
            </a:r>
            <a:r>
              <a:rPr lang="en-US" dirty="0">
                <a:hlinkClick r:id="rId6"/>
              </a:rPr>
              <a:t>it good to always put item(s) that is/are == </a:t>
            </a:r>
            <a:r>
              <a:rPr lang="en-US" b="1" dirty="0">
                <a:hlinkClick r:id="rId6"/>
              </a:rPr>
              <a:t>p</a:t>
            </a:r>
            <a:r>
              <a:rPr lang="en-US" dirty="0">
                <a:hlinkClick r:id="rId6"/>
              </a:rPr>
              <a:t> on S2 at all times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Why </a:t>
            </a:r>
            <a:r>
              <a:rPr lang="en-US" dirty="0"/>
              <a:t>(Randomized) Quick Sort (as presented in VA) is </a:t>
            </a:r>
            <a:r>
              <a:rPr lang="en-US" dirty="0">
                <a:hlinkClick r:id="rId7"/>
              </a:rPr>
              <a:t>not stable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custom 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28196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the end for sorting topics…</a:t>
            </a:r>
          </a:p>
          <a:p>
            <a:pPr lvl="1"/>
            <a:r>
              <a:rPr lang="en-US" dirty="0">
                <a:hlinkClick r:id="rId2"/>
              </a:rPr>
              <a:t>https://nuswhispers.com/confession/57486</a:t>
            </a:r>
            <a:endParaRPr lang="en-US" dirty="0"/>
          </a:p>
          <a:p>
            <a:pPr lvl="1"/>
            <a:r>
              <a:rPr lang="en-US" dirty="0" err="1"/>
              <a:t>Youcandueet</a:t>
            </a:r>
            <a:endParaRPr lang="en-US" dirty="0"/>
          </a:p>
          <a:p>
            <a:r>
              <a:rPr lang="en-US" dirty="0"/>
              <a:t>By tomorrow, you all should have started reading the next topic</a:t>
            </a:r>
          </a:p>
          <a:p>
            <a:pPr lvl="1"/>
            <a:r>
              <a:rPr lang="en-US" dirty="0">
                <a:hlinkClick r:id="rId3"/>
              </a:rPr>
              <a:t>https://visualgo.net/en/list?slide=1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https://visualgo.net/en/list?slide=2</a:t>
            </a:r>
            <a:r>
              <a:rPr lang="en-US" dirty="0"/>
              <a:t> to 2-8 </a:t>
            </a:r>
            <a:r>
              <a:rPr lang="en-US" dirty="0" smtClean="0"/>
              <a:t>are </a:t>
            </a:r>
            <a:r>
              <a:rPr lang="en-US" dirty="0"/>
              <a:t>discussed in Tut01 </a:t>
            </a:r>
            <a:r>
              <a:rPr lang="en-US" dirty="0" smtClean="0"/>
              <a:t>actually</a:t>
            </a:r>
            <a:endParaRPr lang="en-US" dirty="0"/>
          </a:p>
          <a:p>
            <a:pPr lvl="1"/>
            <a:r>
              <a:rPr lang="en-US" dirty="0"/>
              <a:t>Focus on self teach yourself on </a:t>
            </a:r>
            <a:r>
              <a:rPr lang="en-US" dirty="0">
                <a:hlinkClick r:id="rId5"/>
              </a:rPr>
              <a:t>https://visualgo.net/en/list?slide=3</a:t>
            </a:r>
            <a:r>
              <a:rPr lang="en-US" dirty="0"/>
              <a:t> to 3-22</a:t>
            </a:r>
          </a:p>
          <a:p>
            <a:pPr lvl="2"/>
            <a:r>
              <a:rPr lang="en-US" dirty="0"/>
              <a:t>We will discuss this data structure tomorrow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</a:t>
            </a:r>
            <a:r>
              <a:rPr lang="en-US" dirty="0" smtClean="0"/>
              <a:t>Thu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1353801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PS1 top 14 versus the bottom side</a:t>
            </a:r>
          </a:p>
          <a:p>
            <a:pPr lvl="1"/>
            <a:r>
              <a:rPr lang="en-US" dirty="0" smtClean="0"/>
              <a:t>About 30+ rows</a:t>
            </a:r>
          </a:p>
          <a:p>
            <a:pPr lvl="1"/>
            <a:r>
              <a:rPr lang="en-US" dirty="0" smtClean="0"/>
              <a:t>Warning: You have to start soon!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552" y="510640"/>
            <a:ext cx="3110966" cy="6152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6" y="3106415"/>
            <a:ext cx="4822248" cy="36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2030</Words>
  <Application>Microsoft Office PowerPoint</Application>
  <PresentationFormat>Widescreen</PresentationFormat>
  <Paragraphs>132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CS2040C</vt:lpstr>
      <vt:lpstr>Admins – Wed (1)</vt:lpstr>
      <vt:lpstr>Admins – Wed (2)</vt:lpstr>
      <vt:lpstr>Sorting demo, continued</vt:lpstr>
      <vt:lpstr>Sorting, O(N log N) sorting algorithms</vt:lpstr>
      <vt:lpstr>Sorting, non-comparison based, O(N)</vt:lpstr>
      <vt:lpstr>Sorting, Misc Stuffs</vt:lpstr>
      <vt:lpstr>Flipped Classroom Continued</vt:lpstr>
      <vt:lpstr>Admins – Thu</vt:lpstr>
      <vt:lpstr>Linked List, review of List ADT</vt:lpstr>
      <vt:lpstr>Linked List, review of basic (Single/y) LL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198</cp:revision>
  <dcterms:created xsi:type="dcterms:W3CDTF">2017-08-18T07:05:45Z</dcterms:created>
  <dcterms:modified xsi:type="dcterms:W3CDTF">2020-08-27T10:27:26Z</dcterms:modified>
</cp:coreProperties>
</file>