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6" r:id="rId3"/>
    <p:sldId id="299" r:id="rId4"/>
    <p:sldId id="300" r:id="rId5"/>
    <p:sldId id="301" r:id="rId6"/>
    <p:sldId id="297" r:id="rId7"/>
    <p:sldId id="289" r:id="rId8"/>
    <p:sldId id="290" r:id="rId9"/>
    <p:sldId id="291" r:id="rId10"/>
    <p:sldId id="292" r:id="rId11"/>
    <p:sldId id="298" r:id="rId12"/>
    <p:sldId id="282" r:id="rId13"/>
    <p:sldId id="283" r:id="rId14"/>
    <p:sldId id="284" r:id="rId15"/>
    <p:sldId id="295" r:id="rId16"/>
    <p:sldId id="285" r:id="rId17"/>
    <p:sldId id="286"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628" autoAdjust="0"/>
  </p:normalViewPr>
  <p:slideViewPr>
    <p:cSldViewPr snapToGrid="0">
      <p:cViewPr varScale="1">
        <p:scale>
          <a:sx n="88" d="100"/>
          <a:sy n="88" d="100"/>
        </p:scale>
        <p:origin x="141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3/9/2020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cppreference.com/w/cpp/container/dequ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2</a:t>
            </a:fld>
            <a:endParaRPr lang="en-SG"/>
          </a:p>
        </p:txBody>
      </p:sp>
    </p:spTree>
    <p:extLst>
      <p:ext uri="{BB962C8B-B14F-4D97-AF65-F5344CB8AC3E}">
        <p14:creationId xmlns:p14="http://schemas.microsoft.com/office/powerpoint/2010/main" val="4223391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baseline="0" dirty="0"/>
              <a:t>SLL allows dynamic expansion and shrinking, it never need to rearrange vertices; it has O(1) performances for enqueue and dequeue operations that are needed for Queue </a:t>
            </a:r>
            <a:r>
              <a:rPr lang="en-SG" baseline="0" dirty="0" smtClean="0"/>
              <a:t>ADT; but if you understand “more” you will realize that you can actually implement an efficient Queue (</a:t>
            </a:r>
            <a:r>
              <a:rPr lang="en-SG" baseline="0" dirty="0" err="1" smtClean="0"/>
              <a:t>enqueue</a:t>
            </a:r>
            <a:r>
              <a:rPr lang="en-SG" baseline="0" dirty="0" smtClean="0"/>
              <a:t> and dequeuer in O(1)) using 2 Stacks (2 Vectors) too :O…</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baseline="0" dirty="0" smtClean="0"/>
              <a:t>Done (not) live, to show that this is also “easy”, but with O(N) version to showcase SLL implementation that does not have tail pointer. Please extend this to SLL with tail pointer to achieve true O(1) </a:t>
            </a:r>
            <a:r>
              <a:rPr lang="en-SG" baseline="0" dirty="0" err="1" smtClean="0"/>
              <a:t>InsertAfterTail</a:t>
            </a:r>
            <a:r>
              <a:rPr lang="en-SG" baseline="0" dirty="0" smtClean="0"/>
              <a:t> performance</a:t>
            </a:r>
            <a:endParaRPr lang="en-SG"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Optional: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baseline="0" dirty="0"/>
              <a:t>We will revisit the super important application of Queue ADT later when we learn Breadth-First Search (BFS) graph traversal algorithm in the second half of the class</a:t>
            </a: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12</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dirty="0"/>
              <a:t>Ensure that you understand all those tiny differences, especially the </a:t>
            </a:r>
            <a:r>
              <a:rPr lang="en-SG" dirty="0" err="1"/>
              <a:t>RemoveTail</a:t>
            </a:r>
            <a:r>
              <a:rPr lang="en-SG" dirty="0"/>
              <a:t> operation from O(N) in SLL to O(1) in DLL… and the fact that we now need to take care of the correctness of </a:t>
            </a:r>
            <a:r>
              <a:rPr lang="en-SG" dirty="0" err="1"/>
              <a:t>prev</a:t>
            </a:r>
            <a:r>
              <a:rPr lang="en-SG" dirty="0"/>
              <a:t> pointers for all vertices </a:t>
            </a:r>
            <a:r>
              <a:rPr lang="en-SG" dirty="0" smtClean="0"/>
              <a:t>too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SG" dirty="0" smtClean="0"/>
              <a:t>It is O(N),</a:t>
            </a:r>
            <a:r>
              <a:rPr lang="en-SG" baseline="0" dirty="0" smtClean="0"/>
              <a:t> and we usually want O(1) performance too (for </a:t>
            </a:r>
            <a:r>
              <a:rPr lang="en-SG" baseline="0" dirty="0" err="1" smtClean="0"/>
              <a:t>pop_back</a:t>
            </a:r>
            <a:r>
              <a:rPr lang="en-SG" baseline="0" dirty="0" smtClean="0"/>
              <a:t>)</a:t>
            </a:r>
            <a:endParaRPr lang="en-SG"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Others: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baseline="0" dirty="0" smtClean="0"/>
              <a:t>What </a:t>
            </a:r>
            <a:r>
              <a:rPr lang="en-SG" baseline="0" dirty="0"/>
              <a:t>is the advantage of SLL compared to DLL? What can DLL do but SLL cannot? What are the ‘drawbacks’ of using DLL instead of SLL? Is that a big deal?</a:t>
            </a: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13</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SG" dirty="0"/>
              <a:t>CS2040C only: </a:t>
            </a:r>
            <a:r>
              <a:rPr lang="en-US" dirty="0"/>
              <a:t>Surprise: C++ STL </a:t>
            </a:r>
            <a:r>
              <a:rPr lang="en-US" dirty="0" err="1">
                <a:hlinkClick r:id="rId3"/>
              </a:rPr>
              <a:t>std</a:t>
            </a:r>
            <a:r>
              <a:rPr lang="en-US" dirty="0">
                <a:hlinkClick r:id="rId3"/>
              </a:rPr>
              <a:t>::</a:t>
            </a:r>
            <a:r>
              <a:rPr lang="en-US" dirty="0" err="1">
                <a:hlinkClick r:id="rId3"/>
              </a:rPr>
              <a:t>deque</a:t>
            </a:r>
            <a:r>
              <a:rPr lang="en-US" dirty="0"/>
              <a:t> is not actually implemented with DLL…</a:t>
            </a:r>
            <a:r>
              <a:rPr lang="en-US" baseline="0" dirty="0"/>
              <a:t> </a:t>
            </a:r>
            <a:r>
              <a:rPr lang="en-SG" dirty="0"/>
              <a:t>Somewhat a chain </a:t>
            </a:r>
            <a:r>
              <a:rPr lang="en-SG" baseline="0" dirty="0"/>
              <a:t>of fixed arrays (details outside the scope of this module). In Java, see </a:t>
            </a:r>
            <a:r>
              <a:rPr lang="en-SG" baseline="0" dirty="0" err="1"/>
              <a:t>ArrayDeque</a:t>
            </a:r>
            <a:r>
              <a:rPr lang="en-SG" baseline="0" dirty="0"/>
              <a:t> (https://docs.oracle.com/javase/9/docs/api/java/util/ArrayDeque.html)</a:t>
            </a: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Others: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dirty="0"/>
              <a:t>Clever usage of ‘both sides’ of the list, with help of Deque ADT (std::deque or even std::list</a:t>
            </a:r>
            <a:r>
              <a:rPr lang="en-SG" dirty="0" smtClean="0"/>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SG" dirty="0" smtClean="0"/>
              <a:t>Left as exercise for interested</a:t>
            </a:r>
            <a:r>
              <a:rPr lang="en-SG" baseline="0" dirty="0" smtClean="0"/>
              <a:t> readers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dirty="0" smtClean="0"/>
              <a:t>Left </a:t>
            </a:r>
            <a:r>
              <a:rPr lang="en-SG" dirty="0"/>
              <a:t>as exercise for interested</a:t>
            </a:r>
            <a:r>
              <a:rPr lang="en-SG" baseline="0" dirty="0"/>
              <a:t> readers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baseline="0" dirty="0"/>
              <a:t>Try adding/removing head/tail pointers, try adding circular link from tail to head, </a:t>
            </a:r>
            <a:r>
              <a:rPr lang="en-SG" baseline="0" dirty="0" err="1"/>
              <a:t>etc</a:t>
            </a:r>
            <a:r>
              <a:rPr lang="en-SG" baseline="0" dirty="0"/>
              <a:t>…</a:t>
            </a: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14</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baseline="0" dirty="0"/>
              <a:t>Only applicable for live class, the Avianca Flight 52 or </a:t>
            </a:r>
            <a:r>
              <a:rPr lang="en-SG" baseline="0" dirty="0" err="1"/>
              <a:t>LaMia</a:t>
            </a:r>
            <a:r>
              <a:rPr lang="en-SG" baseline="0" dirty="0"/>
              <a:t> Flight 2933 (Chapecoense football club tragedy)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Either the </a:t>
            </a:r>
            <a:r>
              <a:rPr lang="en-US" baseline="0" dirty="0" err="1" smtClean="0"/>
              <a:t>enqueue</a:t>
            </a:r>
            <a:r>
              <a:rPr lang="en-US" baseline="0" dirty="0" smtClean="0"/>
              <a:t> </a:t>
            </a:r>
            <a:r>
              <a:rPr lang="en-US" baseline="0" dirty="0"/>
              <a:t>or the </a:t>
            </a:r>
            <a:r>
              <a:rPr lang="en-US" baseline="0" dirty="0" err="1"/>
              <a:t>dequeue</a:t>
            </a:r>
            <a:r>
              <a:rPr lang="en-US" baseline="0" dirty="0"/>
              <a:t> is “slow”, in O(N)</a:t>
            </a:r>
            <a:endParaRPr lang="en-SG"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Optional: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baseline="0" dirty="0"/>
              <a:t>N/A</a:t>
            </a: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16</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baseline="0" dirty="0" smtClean="0"/>
              <a:t>Quick review of Complete Binary Tree and Binary Max </a:t>
            </a:r>
            <a:r>
              <a:rPr lang="en-SG" baseline="0" smtClean="0"/>
              <a:t>Heap property</a:t>
            </a:r>
            <a:endParaRPr lang="en-SG"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Quick review of O(log N) insert and O(log n) </a:t>
            </a:r>
            <a:r>
              <a:rPr lang="en-US" baseline="0" dirty="0" err="1"/>
              <a:t>extractmax</a:t>
            </a:r>
            <a:r>
              <a:rPr lang="en-US" baseline="0" dirty="0"/>
              <a:t> that will be used for </a:t>
            </a:r>
            <a:r>
              <a:rPr lang="en-US" baseline="0" dirty="0" err="1"/>
              <a:t>PriorityQueue</a:t>
            </a:r>
            <a:r>
              <a:rPr lang="en-US" baseline="0" dirty="0"/>
              <a:t> operations</a:t>
            </a:r>
            <a:endParaRPr lang="en-SG"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Optional: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baseline="0" dirty="0"/>
              <a:t>N/A</a:t>
            </a: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17</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3</a:t>
            </a:fld>
            <a:endParaRPr lang="en-SG"/>
          </a:p>
        </p:txBody>
      </p:sp>
    </p:spTree>
    <p:extLst>
      <p:ext uri="{BB962C8B-B14F-4D97-AF65-F5344CB8AC3E}">
        <p14:creationId xmlns:p14="http://schemas.microsoft.com/office/powerpoint/2010/main" val="1040474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4</a:t>
            </a:fld>
            <a:endParaRPr lang="en-SG"/>
          </a:p>
        </p:txBody>
      </p:sp>
    </p:spTree>
    <p:extLst>
      <p:ext uri="{BB962C8B-B14F-4D97-AF65-F5344CB8AC3E}">
        <p14:creationId xmlns:p14="http://schemas.microsoft.com/office/powerpoint/2010/main" val="383141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5</a:t>
            </a:fld>
            <a:endParaRPr lang="en-SG"/>
          </a:p>
        </p:txBody>
      </p:sp>
    </p:spTree>
    <p:extLst>
      <p:ext uri="{BB962C8B-B14F-4D97-AF65-F5344CB8AC3E}">
        <p14:creationId xmlns:p14="http://schemas.microsoft.com/office/powerpoint/2010/main" val="89820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6</a:t>
            </a:fld>
            <a:endParaRPr lang="en-SG"/>
          </a:p>
        </p:txBody>
      </p:sp>
    </p:spTree>
    <p:extLst>
      <p:ext uri="{BB962C8B-B14F-4D97-AF65-F5344CB8AC3E}">
        <p14:creationId xmlns:p14="http://schemas.microsoft.com/office/powerpoint/2010/main" val="37403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dirty="0"/>
              <a:t>Done live, we </a:t>
            </a:r>
            <a:r>
              <a:rPr lang="en-SG" dirty="0" smtClean="0"/>
              <a:t>extend </a:t>
            </a:r>
            <a:r>
              <a:rPr lang="en-SG" dirty="0"/>
              <a:t>class SLL to class </a:t>
            </a:r>
            <a:r>
              <a:rPr lang="en-SG" dirty="0" err="1"/>
              <a:t>MyStack</a:t>
            </a:r>
            <a:r>
              <a:rPr lang="en-SG" dirty="0"/>
              <a:t>, we will see this </a:t>
            </a:r>
            <a:r>
              <a:rPr lang="en-SG" dirty="0" smtClean="0"/>
              <a:t>again soon with SLL to class </a:t>
            </a:r>
            <a:r>
              <a:rPr lang="en-SG" dirty="0" err="1" smtClean="0"/>
              <a:t>MyQueue</a:t>
            </a:r>
            <a:r>
              <a:rPr lang="en-SG" dirty="0" smtClean="0"/>
              <a:t> and later extending </a:t>
            </a:r>
            <a:r>
              <a:rPr lang="en-SG" dirty="0"/>
              <a:t>BST class to AVL Tree class</a:t>
            </a:r>
            <a:endParaRPr lang="en-SG"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dirty="0"/>
              <a:t>Quick answer: Possible, use its back side as the top side :O</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dirty="0"/>
              <a:t>Next</a:t>
            </a:r>
            <a:r>
              <a:rPr lang="en-SG" baseline="0" dirty="0"/>
              <a:t> few slide, the choice depends on majority of students’ need</a:t>
            </a: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7</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lvl="0"/>
            <a:r>
              <a:rPr lang="en-US" sz="1800" dirty="0"/>
              <a:t>Yes, with help of a stack (initially empty)</a:t>
            </a:r>
          </a:p>
          <a:p>
            <a:pPr lvl="0"/>
            <a:r>
              <a:rPr lang="en-US" sz="1800" dirty="0"/>
              <a:t>Do one pass, read the expression from left to right, O(n)</a:t>
            </a:r>
          </a:p>
          <a:p>
            <a:pPr lvl="1"/>
            <a:r>
              <a:rPr lang="en-US" sz="1600" dirty="0"/>
              <a:t>If we encounter an operand, we will push it to the stack</a:t>
            </a:r>
          </a:p>
          <a:p>
            <a:pPr lvl="1"/>
            <a:r>
              <a:rPr lang="en-US" sz="1600" dirty="0"/>
              <a:t>If we encounter an operator, we will pop the top two items of the stack, do the required operation, and then put the result back to the stack</a:t>
            </a:r>
          </a:p>
          <a:p>
            <a:pPr lvl="1"/>
            <a:r>
              <a:rPr lang="en-US" sz="1600" dirty="0"/>
              <a:t>Return the top (the only item) of the stack as the final answer</a:t>
            </a:r>
          </a:p>
        </p:txBody>
      </p:sp>
      <p:sp>
        <p:nvSpPr>
          <p:cNvPr id="4" name="Slide Number Placeholder 3"/>
          <p:cNvSpPr>
            <a:spLocks noGrp="1"/>
          </p:cNvSpPr>
          <p:nvPr>
            <p:ph type="sldNum" sz="quarter" idx="10"/>
          </p:nvPr>
        </p:nvSpPr>
        <p:spPr/>
        <p:txBody>
          <a:bodyPr/>
          <a:lstStyle/>
          <a:p>
            <a:pPr>
              <a:defRPr/>
            </a:pPr>
            <a:fld id="{753BB341-E6AA-4179-AE8F-04BA7B86DADF}"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a:t>S2 AY 2018/19 (shelved this time)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SG" baseline="0" dirty="0"/>
              <a:t>To get even sum, we need to sum two even numbers or two odd numbers, we can ignore the actual numbers and just put 1 for odd numbers and 0 for even numbers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SG" baseline="0" dirty="0"/>
              <a:t>We can remove two adjacent 11 or 00, in any order actually (but slow if you do so, especially the requirement for ‘closing the gap’, remember than n is 100 000)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SG" baseline="0" dirty="0"/>
              <a:t>But the easiest order is to process from left to right with a stack, somewhat similar to Bracket Matching</a:t>
            </a:r>
          </a:p>
          <a:p>
            <a:endParaRPr lang="en-US" dirty="0"/>
          </a:p>
        </p:txBody>
      </p:sp>
      <p:sp>
        <p:nvSpPr>
          <p:cNvPr id="4" name="Slide Number Placeholder 3"/>
          <p:cNvSpPr>
            <a:spLocks noGrp="1"/>
          </p:cNvSpPr>
          <p:nvPr>
            <p:ph type="sldNum" sz="quarter" idx="10"/>
          </p:nvPr>
        </p:nvSpPr>
        <p:spPr/>
        <p:txBody>
          <a:bodyPr/>
          <a:lstStyle/>
          <a:p>
            <a:fld id="{49A056FA-2F90-4489-A2BA-D7850EF8425B}" type="slidenum">
              <a:rPr lang="en-SG" smtClean="0"/>
              <a:t>10</a:t>
            </a:fld>
            <a:endParaRPr lang="en-SG"/>
          </a:p>
        </p:txBody>
      </p:sp>
    </p:spTree>
    <p:extLst>
      <p:ext uri="{BB962C8B-B14F-4D97-AF65-F5344CB8AC3E}">
        <p14:creationId xmlns:p14="http://schemas.microsoft.com/office/powerpoint/2010/main" val="242071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A056FA-2F90-4489-A2BA-D7850EF8425B}" type="slidenum">
              <a:rPr lang="en-SG" smtClean="0"/>
              <a:t>11</a:t>
            </a:fld>
            <a:endParaRPr lang="en-SG"/>
          </a:p>
        </p:txBody>
      </p:sp>
    </p:spTree>
    <p:extLst>
      <p:ext uri="{BB962C8B-B14F-4D97-AF65-F5344CB8AC3E}">
        <p14:creationId xmlns:p14="http://schemas.microsoft.com/office/powerpoint/2010/main" val="235225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3/9/2020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3/9/2020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3/9/2020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3/9/2020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3/9/2020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3/9/2020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3/9/2020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3/9/2020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3/9/2020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3/9/2020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3/9/2020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3/9/2020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us.kattis.com/problems/eve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pen.kattis.com/problems/thegrandadventur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visualgo.net/en/list?slide=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visualgo.net/en/list?slide=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visualgo.net/en/list?slide=6-2" TargetMode="External"/><Relationship Id="rId4" Type="http://schemas.openxmlformats.org/officeDocument/2006/relationships/hyperlink" Target="https://visualgo.net/en/list?slide=6-1"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visualgo.net/en/list?slide=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nus.kattis.com/problems/teque" TargetMode="External"/><Relationship Id="rId4" Type="http://schemas.openxmlformats.org/officeDocument/2006/relationships/hyperlink" Target="https://nus.kattis.com/problems/integerlist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go.net/en/heap?slide=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heap?slide=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visualgo.net/en/heap?slide=1-4"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visualgo.net/en/heap?slide=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go.net/en/list?slide=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isualgo.net/training?diff=Medium&amp;n=3&amp;tl=5&amp;module=sorting,lis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comp.nus.edu.sg/~stevenha/cs2040c.html#lessonpla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nus.kattis.com/sessions/visqcj"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us-sg.zoom.us/j/92734148409?pwd=VUtJZWQ5YjQ4WmFmTTNTZ3pnZFNDZz0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oi2020.sg/schedu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omp.nus.edu.sg/~stevenha/cs2040c/demos/SLLDemo.cp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sualgo.net/en/list?slide=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nus.kattis.com/problems/thegrandadventure" TargetMode="External"/><Relationship Id="rId5" Type="http://schemas.openxmlformats.org/officeDocument/2006/relationships/hyperlink" Target="https://visualgo.net/en/list?slide=4-3" TargetMode="External"/><Relationship Id="rId4" Type="http://schemas.openxmlformats.org/officeDocument/2006/relationships/hyperlink" Target="https://visualgo.net/en/list?slide=4-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CS2040/C</a:t>
            </a:r>
            <a:endParaRPr lang="en-SG" dirty="0"/>
          </a:p>
        </p:txBody>
      </p:sp>
      <p:sp>
        <p:nvSpPr>
          <p:cNvPr id="3" name="Subtitle 2"/>
          <p:cNvSpPr>
            <a:spLocks noGrp="1"/>
          </p:cNvSpPr>
          <p:nvPr>
            <p:ph type="subTitle" idx="1"/>
          </p:nvPr>
        </p:nvSpPr>
        <p:spPr/>
        <p:txBody>
          <a:bodyPr/>
          <a:lstStyle/>
          <a:p>
            <a:r>
              <a:rPr lang="en-US" dirty="0"/>
              <a:t>Week 04, guideline slides only</a:t>
            </a:r>
            <a:endParaRPr lang="en-SG" dirty="0"/>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in S1 AY19/20] </a:t>
            </a:r>
            <a:r>
              <a:rPr lang="en-US" dirty="0" err="1" smtClean="0"/>
              <a:t>Kattis</a:t>
            </a:r>
            <a:r>
              <a:rPr lang="en-US" dirty="0" smtClean="0"/>
              <a:t> </a:t>
            </a:r>
            <a:r>
              <a:rPr lang="en-US" dirty="0"/>
              <a:t>– </a:t>
            </a:r>
            <a:r>
              <a:rPr lang="en-US" dirty="0" err="1">
                <a:hlinkClick r:id="rId3"/>
              </a:rPr>
              <a:t>evenup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6684283"/>
              </p:ext>
            </p:extLst>
          </p:nvPr>
        </p:nvGraphicFramePr>
        <p:xfrm>
          <a:off x="874776" y="1843913"/>
          <a:ext cx="10515604" cy="370840"/>
        </p:xfrm>
        <a:graphic>
          <a:graphicData uri="http://schemas.openxmlformats.org/drawingml/2006/table">
            <a:tbl>
              <a:tblPr firstRow="1" bandRow="1">
                <a:tableStyleId>{5C22544A-7EE6-4342-B048-85BDC9FD1C3A}</a:tableStyleId>
              </a:tblPr>
              <a:tblGrid>
                <a:gridCol w="955964">
                  <a:extLst>
                    <a:ext uri="{9D8B030D-6E8A-4147-A177-3AD203B41FA5}">
                      <a16:colId xmlns:a16="http://schemas.microsoft.com/office/drawing/2014/main" val="20000"/>
                    </a:ext>
                  </a:extLst>
                </a:gridCol>
                <a:gridCol w="955964">
                  <a:extLst>
                    <a:ext uri="{9D8B030D-6E8A-4147-A177-3AD203B41FA5}">
                      <a16:colId xmlns:a16="http://schemas.microsoft.com/office/drawing/2014/main" val="20001"/>
                    </a:ext>
                  </a:extLst>
                </a:gridCol>
                <a:gridCol w="955964">
                  <a:extLst>
                    <a:ext uri="{9D8B030D-6E8A-4147-A177-3AD203B41FA5}">
                      <a16:colId xmlns:a16="http://schemas.microsoft.com/office/drawing/2014/main" val="20002"/>
                    </a:ext>
                  </a:extLst>
                </a:gridCol>
                <a:gridCol w="955964">
                  <a:extLst>
                    <a:ext uri="{9D8B030D-6E8A-4147-A177-3AD203B41FA5}">
                      <a16:colId xmlns:a16="http://schemas.microsoft.com/office/drawing/2014/main" val="20003"/>
                    </a:ext>
                  </a:extLst>
                </a:gridCol>
                <a:gridCol w="955964">
                  <a:extLst>
                    <a:ext uri="{9D8B030D-6E8A-4147-A177-3AD203B41FA5}">
                      <a16:colId xmlns:a16="http://schemas.microsoft.com/office/drawing/2014/main" val="20004"/>
                    </a:ext>
                  </a:extLst>
                </a:gridCol>
                <a:gridCol w="955964">
                  <a:extLst>
                    <a:ext uri="{9D8B030D-6E8A-4147-A177-3AD203B41FA5}">
                      <a16:colId xmlns:a16="http://schemas.microsoft.com/office/drawing/2014/main" val="20005"/>
                    </a:ext>
                  </a:extLst>
                </a:gridCol>
                <a:gridCol w="955964">
                  <a:extLst>
                    <a:ext uri="{9D8B030D-6E8A-4147-A177-3AD203B41FA5}">
                      <a16:colId xmlns:a16="http://schemas.microsoft.com/office/drawing/2014/main" val="20006"/>
                    </a:ext>
                  </a:extLst>
                </a:gridCol>
                <a:gridCol w="955964">
                  <a:extLst>
                    <a:ext uri="{9D8B030D-6E8A-4147-A177-3AD203B41FA5}">
                      <a16:colId xmlns:a16="http://schemas.microsoft.com/office/drawing/2014/main" val="20007"/>
                    </a:ext>
                  </a:extLst>
                </a:gridCol>
                <a:gridCol w="955964">
                  <a:extLst>
                    <a:ext uri="{9D8B030D-6E8A-4147-A177-3AD203B41FA5}">
                      <a16:colId xmlns:a16="http://schemas.microsoft.com/office/drawing/2014/main" val="20008"/>
                    </a:ext>
                  </a:extLst>
                </a:gridCol>
                <a:gridCol w="955964">
                  <a:extLst>
                    <a:ext uri="{9D8B030D-6E8A-4147-A177-3AD203B41FA5}">
                      <a16:colId xmlns:a16="http://schemas.microsoft.com/office/drawing/2014/main" val="20009"/>
                    </a:ext>
                  </a:extLst>
                </a:gridCol>
                <a:gridCol w="955964">
                  <a:extLst>
                    <a:ext uri="{9D8B030D-6E8A-4147-A177-3AD203B41FA5}">
                      <a16:colId xmlns:a16="http://schemas.microsoft.com/office/drawing/2014/main" val="20010"/>
                    </a:ext>
                  </a:extLst>
                </a:gridCol>
              </a:tblGrid>
              <a:tr h="370840">
                <a:tc>
                  <a:txBody>
                    <a:bodyPr/>
                    <a:lstStyle/>
                    <a:p>
                      <a:r>
                        <a:rPr lang="en-US" dirty="0"/>
                        <a:t>1</a:t>
                      </a:r>
                    </a:p>
                  </a:txBody>
                  <a:tcPr/>
                </a:tc>
                <a:tc>
                  <a:txBody>
                    <a:bodyPr/>
                    <a:lstStyle/>
                    <a:p>
                      <a:r>
                        <a:rPr lang="en-US" dirty="0"/>
                        <a:t>3</a:t>
                      </a:r>
                    </a:p>
                  </a:txBody>
                  <a:tcPr/>
                </a:tc>
                <a:tc>
                  <a:txBody>
                    <a:bodyPr/>
                    <a:lstStyle/>
                    <a:p>
                      <a:r>
                        <a:rPr lang="en-US" dirty="0"/>
                        <a:t>3</a:t>
                      </a:r>
                    </a:p>
                  </a:txBody>
                  <a:tcPr/>
                </a:tc>
                <a:tc>
                  <a:txBody>
                    <a:bodyPr/>
                    <a:lstStyle/>
                    <a:p>
                      <a:r>
                        <a:rPr lang="en-US" dirty="0"/>
                        <a:t>4</a:t>
                      </a:r>
                    </a:p>
                  </a:txBody>
                  <a:tcPr/>
                </a:tc>
                <a:tc>
                  <a:txBody>
                    <a:bodyPr/>
                    <a:lstStyle/>
                    <a:p>
                      <a:r>
                        <a:rPr lang="en-US" dirty="0"/>
                        <a:t>2</a:t>
                      </a:r>
                    </a:p>
                  </a:txBody>
                  <a:tcPr/>
                </a:tc>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7</a:t>
                      </a:r>
                    </a:p>
                  </a:txBody>
                  <a:tcPr/>
                </a:tc>
                <a:tc>
                  <a:txBody>
                    <a:bodyPr/>
                    <a:lstStyle/>
                    <a:p>
                      <a:r>
                        <a:rPr lang="en-US" dirty="0"/>
                        <a:t>1</a:t>
                      </a:r>
                    </a:p>
                  </a:txBody>
                  <a:tcPr/>
                </a:tc>
                <a:tc>
                  <a:txBody>
                    <a:bodyPr/>
                    <a:lstStyle/>
                    <a:p>
                      <a:r>
                        <a:rPr lang="en-US" dirty="0"/>
                        <a:t>4</a:t>
                      </a:r>
                    </a:p>
                  </a:txBody>
                  <a:tcPr/>
                </a:tc>
                <a:extLst>
                  <a:ext uri="{0D108BD9-81ED-4DB2-BD59-A6C34878D82A}">
                    <a16:rowId xmlns:a16="http://schemas.microsoft.com/office/drawing/2014/main" val="1000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302837349"/>
              </p:ext>
            </p:extLst>
          </p:nvPr>
        </p:nvGraphicFramePr>
        <p:xfrm>
          <a:off x="880872" y="2654681"/>
          <a:ext cx="10515604" cy="370840"/>
        </p:xfrm>
        <a:graphic>
          <a:graphicData uri="http://schemas.openxmlformats.org/drawingml/2006/table">
            <a:tbl>
              <a:tblPr firstRow="1" bandRow="1">
                <a:tableStyleId>{5C22544A-7EE6-4342-B048-85BDC9FD1C3A}</a:tableStyleId>
              </a:tblPr>
              <a:tblGrid>
                <a:gridCol w="955964">
                  <a:extLst>
                    <a:ext uri="{9D8B030D-6E8A-4147-A177-3AD203B41FA5}">
                      <a16:colId xmlns:a16="http://schemas.microsoft.com/office/drawing/2014/main" val="20000"/>
                    </a:ext>
                  </a:extLst>
                </a:gridCol>
                <a:gridCol w="955964">
                  <a:extLst>
                    <a:ext uri="{9D8B030D-6E8A-4147-A177-3AD203B41FA5}">
                      <a16:colId xmlns:a16="http://schemas.microsoft.com/office/drawing/2014/main" val="20001"/>
                    </a:ext>
                  </a:extLst>
                </a:gridCol>
                <a:gridCol w="955964">
                  <a:extLst>
                    <a:ext uri="{9D8B030D-6E8A-4147-A177-3AD203B41FA5}">
                      <a16:colId xmlns:a16="http://schemas.microsoft.com/office/drawing/2014/main" val="20002"/>
                    </a:ext>
                  </a:extLst>
                </a:gridCol>
                <a:gridCol w="955964">
                  <a:extLst>
                    <a:ext uri="{9D8B030D-6E8A-4147-A177-3AD203B41FA5}">
                      <a16:colId xmlns:a16="http://schemas.microsoft.com/office/drawing/2014/main" val="20003"/>
                    </a:ext>
                  </a:extLst>
                </a:gridCol>
                <a:gridCol w="955964">
                  <a:extLst>
                    <a:ext uri="{9D8B030D-6E8A-4147-A177-3AD203B41FA5}">
                      <a16:colId xmlns:a16="http://schemas.microsoft.com/office/drawing/2014/main" val="20004"/>
                    </a:ext>
                  </a:extLst>
                </a:gridCol>
                <a:gridCol w="955964">
                  <a:extLst>
                    <a:ext uri="{9D8B030D-6E8A-4147-A177-3AD203B41FA5}">
                      <a16:colId xmlns:a16="http://schemas.microsoft.com/office/drawing/2014/main" val="20005"/>
                    </a:ext>
                  </a:extLst>
                </a:gridCol>
                <a:gridCol w="955964">
                  <a:extLst>
                    <a:ext uri="{9D8B030D-6E8A-4147-A177-3AD203B41FA5}">
                      <a16:colId xmlns:a16="http://schemas.microsoft.com/office/drawing/2014/main" val="20006"/>
                    </a:ext>
                  </a:extLst>
                </a:gridCol>
                <a:gridCol w="955964">
                  <a:extLst>
                    <a:ext uri="{9D8B030D-6E8A-4147-A177-3AD203B41FA5}">
                      <a16:colId xmlns:a16="http://schemas.microsoft.com/office/drawing/2014/main" val="20007"/>
                    </a:ext>
                  </a:extLst>
                </a:gridCol>
                <a:gridCol w="955964">
                  <a:extLst>
                    <a:ext uri="{9D8B030D-6E8A-4147-A177-3AD203B41FA5}">
                      <a16:colId xmlns:a16="http://schemas.microsoft.com/office/drawing/2014/main" val="20008"/>
                    </a:ext>
                  </a:extLst>
                </a:gridCol>
                <a:gridCol w="955964">
                  <a:extLst>
                    <a:ext uri="{9D8B030D-6E8A-4147-A177-3AD203B41FA5}">
                      <a16:colId xmlns:a16="http://schemas.microsoft.com/office/drawing/2014/main" val="20009"/>
                    </a:ext>
                  </a:extLst>
                </a:gridCol>
                <a:gridCol w="955964">
                  <a:extLst>
                    <a:ext uri="{9D8B030D-6E8A-4147-A177-3AD203B41FA5}">
                      <a16:colId xmlns:a16="http://schemas.microsoft.com/office/drawing/2014/main" val="20010"/>
                    </a:ext>
                  </a:extLst>
                </a:gridCol>
              </a:tblGrid>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0"/>
                  </a:ext>
                </a:extLst>
              </a:tr>
            </a:tbl>
          </a:graphicData>
        </a:graphic>
      </p:graphicFrame>
      <p:sp>
        <p:nvSpPr>
          <p:cNvPr id="7" name="Rectangle 6"/>
          <p:cNvSpPr/>
          <p:nvPr/>
        </p:nvSpPr>
        <p:spPr>
          <a:xfrm>
            <a:off x="10387584" y="1353312"/>
            <a:ext cx="1298448"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956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Kattis</a:t>
            </a:r>
            <a:r>
              <a:rPr lang="en-US" dirty="0"/>
              <a:t> – </a:t>
            </a:r>
            <a:r>
              <a:rPr lang="en-US" dirty="0" err="1">
                <a:hlinkClick r:id="rId3"/>
              </a:rPr>
              <a:t>thegrandadvanture</a:t>
            </a:r>
            <a:endParaRPr lang="en-US" dirty="0"/>
          </a:p>
        </p:txBody>
      </p:sp>
      <p:sp>
        <p:nvSpPr>
          <p:cNvPr id="7" name="Rectangle 6"/>
          <p:cNvSpPr/>
          <p:nvPr/>
        </p:nvSpPr>
        <p:spPr>
          <a:xfrm>
            <a:off x="10387584" y="1353312"/>
            <a:ext cx="1298448"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7B5E7462-CDE6-45E8-B531-EC6D2F259558}"/>
              </a:ext>
            </a:extLst>
          </p:cNvPr>
          <p:cNvSpPr>
            <a:spLocks noGrp="1"/>
          </p:cNvSpPr>
          <p:nvPr>
            <p:ph idx="1"/>
          </p:nvPr>
        </p:nvSpPr>
        <p:spPr/>
        <p:txBody>
          <a:bodyPr/>
          <a:lstStyle/>
          <a:p>
            <a:r>
              <a:rPr lang="en-US" dirty="0"/>
              <a:t>If Jim encounters Money ($), Incense (|), or Gem (*), he puts it into his backpack one after another</a:t>
            </a:r>
          </a:p>
          <a:p>
            <a:r>
              <a:rPr lang="en-US" dirty="0"/>
              <a:t>If Jim encounters a Banker (b</a:t>
            </a:r>
            <a:r>
              <a:rPr lang="en-US" dirty="0" smtClean="0"/>
              <a:t>), Trader </a:t>
            </a:r>
            <a:r>
              <a:rPr lang="en-US" dirty="0"/>
              <a:t>(t), </a:t>
            </a:r>
            <a:r>
              <a:rPr lang="en-US" dirty="0" smtClean="0"/>
              <a:t>or a </a:t>
            </a:r>
            <a:r>
              <a:rPr lang="en-US" dirty="0"/>
              <a:t>Jeweler (j), </a:t>
            </a:r>
            <a:r>
              <a:rPr lang="en-US" dirty="0" smtClean="0"/>
              <a:t>he </a:t>
            </a:r>
            <a:r>
              <a:rPr lang="en-US" dirty="0"/>
              <a:t>needs to give </a:t>
            </a:r>
            <a:r>
              <a:rPr lang="en-US" dirty="0" smtClean="0"/>
              <a:t>Money, Incense</a:t>
            </a:r>
            <a:r>
              <a:rPr lang="en-US" dirty="0"/>
              <a:t>, </a:t>
            </a:r>
            <a:r>
              <a:rPr lang="en-US" dirty="0" smtClean="0"/>
              <a:t>or Gem</a:t>
            </a:r>
            <a:r>
              <a:rPr lang="en-US" dirty="0"/>
              <a:t>, </a:t>
            </a:r>
            <a:r>
              <a:rPr lang="en-US" dirty="0" smtClean="0"/>
              <a:t>respectively</a:t>
            </a:r>
            <a:endParaRPr lang="en-US" dirty="0"/>
          </a:p>
          <a:p>
            <a:r>
              <a:rPr lang="en-US" dirty="0"/>
              <a:t>Jim’s backpack is a…</a:t>
            </a:r>
          </a:p>
          <a:p>
            <a:pPr lvl="1"/>
            <a:r>
              <a:rPr lang="en-US" dirty="0"/>
              <a:t>Stack (Last In First Out/LIFO style)</a:t>
            </a:r>
          </a:p>
          <a:p>
            <a:r>
              <a:rPr lang="en-US" dirty="0"/>
              <a:t>Simulate this Jim’s “linear adventure”</a:t>
            </a:r>
          </a:p>
          <a:p>
            <a:r>
              <a:rPr lang="en-US" dirty="0"/>
              <a:t>Jim’s backpack must be empty at the end for a successful adventure</a:t>
            </a:r>
          </a:p>
        </p:txBody>
      </p:sp>
    </p:spTree>
    <p:extLst>
      <p:ext uri="{BB962C8B-B14F-4D97-AF65-F5344CB8AC3E}">
        <p14:creationId xmlns:p14="http://schemas.microsoft.com/office/powerpoint/2010/main" val="144466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review of Queue ADT</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https://visualgo.net/en/list?slide=5</a:t>
            </a:r>
            <a:r>
              <a:rPr lang="en-SG" dirty="0"/>
              <a:t> to 5-6</a:t>
            </a:r>
          </a:p>
          <a:p>
            <a:r>
              <a:rPr lang="en-US" dirty="0"/>
              <a:t>Q&amp;A on Basic Queue ADT stuffs:</a:t>
            </a:r>
          </a:p>
          <a:p>
            <a:pPr marL="914400" lvl="1" indent="-457200">
              <a:buFont typeface="+mj-lt"/>
              <a:buAutoNum type="arabicPeriod"/>
            </a:pPr>
            <a:r>
              <a:rPr lang="en-US" dirty="0"/>
              <a:t>Do you “agree” that SLL is </a:t>
            </a:r>
            <a:r>
              <a:rPr lang="en-US" i="1" dirty="0"/>
              <a:t>one of the best</a:t>
            </a:r>
            <a:r>
              <a:rPr lang="en-US" dirty="0"/>
              <a:t> data structure to implement this basic Queue ADT</a:t>
            </a:r>
            <a:r>
              <a:rPr lang="en-US" dirty="0" smtClean="0"/>
              <a:t>?</a:t>
            </a:r>
          </a:p>
          <a:p>
            <a:pPr marL="914400" lvl="1" indent="-457200">
              <a:buFont typeface="+mj-lt"/>
              <a:buAutoNum type="arabicPeriod"/>
            </a:pPr>
            <a:r>
              <a:rPr lang="en-US" dirty="0"/>
              <a:t>Extending SLLDemo.cpp</a:t>
            </a:r>
            <a:r>
              <a:rPr lang="en-US" altLang="zh-CN" dirty="0"/>
              <a:t>/java</a:t>
            </a:r>
            <a:r>
              <a:rPr lang="en-US" dirty="0"/>
              <a:t> to </a:t>
            </a:r>
            <a:r>
              <a:rPr lang="en-US" dirty="0" smtClean="0"/>
              <a:t>SLLtoQueue.cpp/java</a:t>
            </a:r>
            <a:endParaRPr lang="en-US" dirty="0"/>
          </a:p>
          <a:p>
            <a:r>
              <a:rPr lang="en-US" dirty="0" smtClean="0"/>
              <a:t>To </a:t>
            </a:r>
            <a:r>
              <a:rPr lang="en-US" dirty="0"/>
              <a:t>be explored at home by yourself:</a:t>
            </a:r>
          </a:p>
          <a:p>
            <a:pPr marL="914400" lvl="1" indent="-457200">
              <a:buFont typeface="+mj-lt"/>
              <a:buAutoNum type="arabicPeriod"/>
            </a:pPr>
            <a:r>
              <a:rPr lang="en-US" dirty="0"/>
              <a:t>Seems N/A </a:t>
            </a:r>
            <a:r>
              <a:rPr lang="en-US" dirty="0">
                <a:sym typeface="Wingdings" panose="05000000000000000000" pitchFamily="2" charset="2"/>
              </a:rPr>
              <a:t>, but consider a</a:t>
            </a:r>
            <a:r>
              <a:rPr lang="en-US" dirty="0"/>
              <a:t>pplication of Queue ADT?</a:t>
            </a:r>
          </a:p>
        </p:txBody>
      </p:sp>
    </p:spTree>
    <p:extLst>
      <p:ext uri="{BB962C8B-B14F-4D97-AF65-F5344CB8AC3E}">
        <p14:creationId xmlns:p14="http://schemas.microsoft.com/office/powerpoint/2010/main" val="112534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review of Doubly LL</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https://visualgo.net/en/list?slide=6</a:t>
            </a:r>
            <a:r>
              <a:rPr lang="en-SG" dirty="0"/>
              <a:t> to 6-2</a:t>
            </a:r>
          </a:p>
          <a:p>
            <a:r>
              <a:rPr lang="en-US" dirty="0"/>
              <a:t>Q&amp;A on Doubly LL stuffs:</a:t>
            </a:r>
          </a:p>
          <a:p>
            <a:pPr marL="914400" lvl="1" indent="-457200">
              <a:buFont typeface="+mj-lt"/>
              <a:buAutoNum type="arabicPeriod"/>
            </a:pPr>
            <a:r>
              <a:rPr lang="en-US" dirty="0"/>
              <a:t>What are actually changed between SLL and DLL? </a:t>
            </a:r>
            <a:r>
              <a:rPr lang="en-US" dirty="0">
                <a:hlinkClick r:id="rId3"/>
              </a:rPr>
              <a:t>This</a:t>
            </a:r>
            <a:r>
              <a:rPr lang="en-US" dirty="0"/>
              <a:t> (addition of </a:t>
            </a:r>
            <a:r>
              <a:rPr lang="en-US" dirty="0" err="1"/>
              <a:t>prev</a:t>
            </a:r>
            <a:r>
              <a:rPr lang="en-US" dirty="0"/>
              <a:t>(</a:t>
            </a:r>
            <a:r>
              <a:rPr lang="en-US" dirty="0" err="1"/>
              <a:t>ious</a:t>
            </a:r>
            <a:r>
              <a:rPr lang="en-US" dirty="0"/>
              <a:t>) pointer for every vertex), </a:t>
            </a:r>
            <a:r>
              <a:rPr lang="en-US" dirty="0">
                <a:hlinkClick r:id="rId4"/>
              </a:rPr>
              <a:t>This</a:t>
            </a:r>
            <a:r>
              <a:rPr lang="en-US" dirty="0"/>
              <a:t> (the crucial and now efficient remove tail), and </a:t>
            </a:r>
            <a:r>
              <a:rPr lang="en-US" dirty="0">
                <a:hlinkClick r:id="rId5"/>
              </a:rPr>
              <a:t>This</a:t>
            </a:r>
            <a:r>
              <a:rPr lang="en-US" dirty="0"/>
              <a:t> (the others</a:t>
            </a:r>
            <a:r>
              <a:rPr lang="en-US" dirty="0" smtClean="0"/>
              <a:t>)</a:t>
            </a:r>
          </a:p>
          <a:p>
            <a:pPr marL="914400" lvl="1" indent="-457200">
              <a:buFont typeface="+mj-lt"/>
              <a:buAutoNum type="arabicPeriod"/>
            </a:pPr>
            <a:r>
              <a:rPr lang="en-US" dirty="0"/>
              <a:t>Ensure that you fully understand the “remove tail problem” of </a:t>
            </a:r>
            <a:r>
              <a:rPr lang="en-US" dirty="0" smtClean="0"/>
              <a:t>SLL</a:t>
            </a:r>
            <a:endParaRPr lang="en-US" dirty="0"/>
          </a:p>
          <a:p>
            <a:r>
              <a:rPr lang="en-US" dirty="0"/>
              <a:t>To be explored at home by yourself:</a:t>
            </a:r>
          </a:p>
          <a:p>
            <a:pPr marL="914400" lvl="1" indent="-457200">
              <a:buFont typeface="+mj-lt"/>
              <a:buAutoNum type="arabicPeriod"/>
            </a:pPr>
            <a:r>
              <a:rPr lang="en-US" dirty="0" smtClean="0"/>
              <a:t>Appreciate </a:t>
            </a:r>
            <a:r>
              <a:rPr lang="en-US" dirty="0"/>
              <a:t>the trade offs between SLL and DLL</a:t>
            </a:r>
          </a:p>
        </p:txBody>
      </p:sp>
    </p:spTree>
    <p:extLst>
      <p:ext uri="{BB962C8B-B14F-4D97-AF65-F5344CB8AC3E}">
        <p14:creationId xmlns:p14="http://schemas.microsoft.com/office/powerpoint/2010/main" val="393248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review of </a:t>
            </a:r>
            <a:r>
              <a:rPr lang="en-US" dirty="0" err="1"/>
              <a:t>Deque</a:t>
            </a:r>
            <a:r>
              <a:rPr lang="en-US" dirty="0"/>
              <a:t> ADT</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https://visualgo.net/en/list?slide=7</a:t>
            </a:r>
            <a:r>
              <a:rPr lang="en-SG" dirty="0"/>
              <a:t> to 7-1</a:t>
            </a:r>
          </a:p>
          <a:p>
            <a:r>
              <a:rPr lang="en-US" dirty="0"/>
              <a:t>Q&amp;A on Basic </a:t>
            </a:r>
            <a:r>
              <a:rPr lang="en-US" dirty="0" err="1"/>
              <a:t>Deque</a:t>
            </a:r>
            <a:r>
              <a:rPr lang="en-US" dirty="0"/>
              <a:t> stuffs</a:t>
            </a:r>
            <a:r>
              <a:rPr lang="en-US" dirty="0" smtClean="0"/>
              <a:t>:</a:t>
            </a:r>
          </a:p>
          <a:p>
            <a:pPr marL="914400" lvl="1" indent="-457200">
              <a:buFont typeface="+mj-lt"/>
              <a:buAutoNum type="arabicPeriod"/>
            </a:pPr>
            <a:r>
              <a:rPr lang="en-US" dirty="0" smtClean="0"/>
              <a:t>It is basically a “weakened </a:t>
            </a:r>
            <a:r>
              <a:rPr lang="en-US" dirty="0" err="1" smtClean="0"/>
              <a:t>Deque</a:t>
            </a:r>
            <a:r>
              <a:rPr lang="en-US" dirty="0" smtClean="0"/>
              <a:t>”, but C++ STL </a:t>
            </a:r>
            <a:r>
              <a:rPr lang="en-US" dirty="0" err="1" smtClean="0"/>
              <a:t>std</a:t>
            </a:r>
            <a:r>
              <a:rPr lang="en-US" dirty="0" smtClean="0"/>
              <a:t>::</a:t>
            </a:r>
            <a:r>
              <a:rPr lang="en-US" dirty="0" err="1" smtClean="0"/>
              <a:t>deque</a:t>
            </a:r>
            <a:r>
              <a:rPr lang="en-US" dirty="0" smtClean="0"/>
              <a:t> is using “something else” to achieve O(1) random access performance</a:t>
            </a:r>
            <a:endParaRPr lang="en-US" dirty="0"/>
          </a:p>
          <a:p>
            <a:r>
              <a:rPr lang="en-US" dirty="0" smtClean="0"/>
              <a:t>To </a:t>
            </a:r>
            <a:r>
              <a:rPr lang="en-US" dirty="0"/>
              <a:t>be explored at home by yourself:</a:t>
            </a:r>
          </a:p>
          <a:p>
            <a:pPr marL="914400" lvl="1" indent="-457200">
              <a:buFont typeface="+mj-lt"/>
              <a:buAutoNum type="arabicPeriod"/>
            </a:pPr>
            <a:r>
              <a:rPr lang="en-US" dirty="0"/>
              <a:t>[</a:t>
            </a:r>
            <a:r>
              <a:rPr lang="en-US" dirty="0" smtClean="0"/>
              <a:t>Optional] </a:t>
            </a:r>
            <a:r>
              <a:rPr lang="en-US" dirty="0" err="1"/>
              <a:t>Kattis</a:t>
            </a:r>
            <a:r>
              <a:rPr lang="en-US" dirty="0"/>
              <a:t> – </a:t>
            </a:r>
            <a:r>
              <a:rPr lang="en-US" dirty="0" err="1">
                <a:hlinkClick r:id="rId4"/>
              </a:rPr>
              <a:t>integerlists</a:t>
            </a:r>
            <a:r>
              <a:rPr lang="en-US" dirty="0"/>
              <a:t> (CS2040C S1 AY2017/18 optional </a:t>
            </a:r>
            <a:r>
              <a:rPr lang="en-US" dirty="0" err="1"/>
              <a:t>midtest</a:t>
            </a:r>
            <a:r>
              <a:rPr lang="en-US" dirty="0"/>
              <a:t> Q) </a:t>
            </a:r>
            <a:endParaRPr lang="en-US" dirty="0" smtClean="0"/>
          </a:p>
          <a:p>
            <a:pPr marL="914400" lvl="1" indent="-457200">
              <a:buFont typeface="+mj-lt"/>
              <a:buAutoNum type="arabicPeriod"/>
            </a:pPr>
            <a:r>
              <a:rPr lang="en-US" dirty="0" smtClean="0"/>
              <a:t>[Optional] </a:t>
            </a:r>
            <a:r>
              <a:rPr lang="en-US" dirty="0" err="1"/>
              <a:t>Kattis</a:t>
            </a:r>
            <a:r>
              <a:rPr lang="en-US" dirty="0"/>
              <a:t> – </a:t>
            </a:r>
            <a:r>
              <a:rPr lang="en-US" dirty="0" err="1">
                <a:hlinkClick r:id="rId5"/>
              </a:rPr>
              <a:t>teque</a:t>
            </a:r>
            <a:r>
              <a:rPr lang="en-US" dirty="0"/>
              <a:t> (CS2040C S2 AY2018/19 re-PE Q</a:t>
            </a:r>
            <a:r>
              <a:rPr lang="en-US" dirty="0" smtClean="0"/>
              <a:t>)</a:t>
            </a:r>
            <a:endParaRPr lang="en-US" dirty="0"/>
          </a:p>
          <a:p>
            <a:pPr marL="914400" lvl="1" indent="-457200">
              <a:buFont typeface="+mj-lt"/>
              <a:buAutoNum type="arabicPeriod"/>
            </a:pPr>
            <a:r>
              <a:rPr lang="en-US" dirty="0"/>
              <a:t>Any other rare application of Deque ADT?</a:t>
            </a:r>
          </a:p>
          <a:p>
            <a:pPr marL="914400" lvl="1" indent="-457200">
              <a:buFont typeface="+mj-lt"/>
              <a:buAutoNum type="arabicPeriod"/>
            </a:pPr>
            <a:r>
              <a:rPr lang="en-US" dirty="0"/>
              <a:t>Lastly, after seeing all these variations of a simple LL concept, you may want to explore other variations of LL implementations, Google around…</a:t>
            </a:r>
          </a:p>
        </p:txBody>
      </p:sp>
    </p:spTree>
    <p:extLst>
      <p:ext uri="{BB962C8B-B14F-4D97-AF65-F5344CB8AC3E}">
        <p14:creationId xmlns:p14="http://schemas.microsoft.com/office/powerpoint/2010/main" val="179648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Flipped Classroom Continued</a:t>
            </a:r>
          </a:p>
        </p:txBody>
      </p:sp>
      <p:sp>
        <p:nvSpPr>
          <p:cNvPr id="3" name="Content Placeholder 2"/>
          <p:cNvSpPr>
            <a:spLocks noGrp="1"/>
          </p:cNvSpPr>
          <p:nvPr>
            <p:ph idx="1"/>
          </p:nvPr>
        </p:nvSpPr>
        <p:spPr/>
        <p:txBody>
          <a:bodyPr>
            <a:normAutofit/>
          </a:bodyPr>
          <a:lstStyle/>
          <a:p>
            <a:r>
              <a:rPr lang="en-US" dirty="0" smtClean="0"/>
              <a:t>PS2 (which is not even out yet) </a:t>
            </a:r>
            <a:r>
              <a:rPr lang="en-US" dirty="0"/>
              <a:t>should now be </a:t>
            </a:r>
            <a:r>
              <a:rPr lang="en-US" dirty="0" smtClean="0"/>
              <a:t>doable with what you have learned so far</a:t>
            </a:r>
            <a:endParaRPr lang="en-US" dirty="0"/>
          </a:p>
          <a:p>
            <a:pPr lvl="1"/>
            <a:r>
              <a:rPr lang="en-US" dirty="0"/>
              <a:t>You are allowed to use C++ STL to solve PS2</a:t>
            </a:r>
          </a:p>
          <a:p>
            <a:pPr lvl="1"/>
            <a:r>
              <a:rPr lang="en-US" dirty="0"/>
              <a:t>But for extra challenge (for top students), try coding “your own version of STL </a:t>
            </a:r>
            <a:r>
              <a:rPr lang="en-US" dirty="0" smtClean="0"/>
              <a:t>list/stack/queue/</a:t>
            </a:r>
            <a:r>
              <a:rPr lang="en-US" dirty="0" err="1" smtClean="0"/>
              <a:t>deque</a:t>
            </a:r>
            <a:r>
              <a:rPr lang="en-US" dirty="0" smtClean="0"/>
              <a:t>” (whenever needed) </a:t>
            </a:r>
            <a:r>
              <a:rPr lang="en-US" dirty="0"/>
              <a:t>to further strengthen your understanding about them (a few RTEs/WAs are expected)</a:t>
            </a:r>
          </a:p>
          <a:p>
            <a:r>
              <a:rPr lang="en-US" dirty="0"/>
              <a:t>By tomorrow, you all should have started reading the next topic</a:t>
            </a:r>
          </a:p>
          <a:p>
            <a:pPr lvl="1"/>
            <a:r>
              <a:rPr lang="en-SG" dirty="0">
                <a:hlinkClick r:id="rId2"/>
              </a:rPr>
              <a:t>https://visualgo.net/en/heap?slide=1</a:t>
            </a:r>
            <a:r>
              <a:rPr lang="en-SG" dirty="0"/>
              <a:t> to at least slide </a:t>
            </a:r>
            <a:r>
              <a:rPr lang="en-SG" dirty="0" smtClean="0"/>
              <a:t>6</a:t>
            </a:r>
            <a:endParaRPr lang="en-SG" dirty="0"/>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4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Heap, review of Priority Queue ADT</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https://visualgo.net/en/heap?slide=1</a:t>
            </a:r>
            <a:r>
              <a:rPr lang="en-SG" dirty="0"/>
              <a:t> to 1-10</a:t>
            </a:r>
          </a:p>
          <a:p>
            <a:r>
              <a:rPr lang="en-US" dirty="0"/>
              <a:t>Q&amp;A on Basic PQ ADT stuffs:</a:t>
            </a:r>
          </a:p>
          <a:p>
            <a:pPr marL="914400" lvl="1" indent="-457200">
              <a:buFont typeface="+mj-lt"/>
              <a:buAutoNum type="arabicPeriod"/>
            </a:pPr>
            <a:r>
              <a:rPr lang="en-US" dirty="0"/>
              <a:t>PQ </a:t>
            </a:r>
            <a:r>
              <a:rPr lang="en-US" dirty="0">
                <a:hlinkClick r:id="rId4"/>
              </a:rPr>
              <a:t>in-class live demo</a:t>
            </a:r>
            <a:endParaRPr lang="en-US" dirty="0"/>
          </a:p>
          <a:p>
            <a:pPr marL="914400" lvl="1" indent="-457200">
              <a:buFont typeface="+mj-lt"/>
              <a:buAutoNum type="arabicPeriod"/>
            </a:pPr>
            <a:r>
              <a:rPr lang="en-US" dirty="0"/>
              <a:t>Do you understand why the other two data structures that we have learned so far: array/vector and linked list (whatever variants, sorted or not) are not good to be used for efficient PQ implementation?</a:t>
            </a:r>
          </a:p>
          <a:p>
            <a:r>
              <a:rPr lang="en-US" dirty="0"/>
              <a:t>To be explored at home by yourself:</a:t>
            </a:r>
          </a:p>
          <a:p>
            <a:pPr marL="914400" lvl="1" indent="-457200">
              <a:buFont typeface="+mj-lt"/>
              <a:buAutoNum type="arabicPeriod"/>
            </a:pPr>
            <a:r>
              <a:rPr lang="en-US" dirty="0"/>
              <a:t>N/A</a:t>
            </a:r>
          </a:p>
        </p:txBody>
      </p:sp>
    </p:spTree>
    <p:extLst>
      <p:ext uri="{BB962C8B-B14F-4D97-AF65-F5344CB8AC3E}">
        <p14:creationId xmlns:p14="http://schemas.microsoft.com/office/powerpoint/2010/main" val="258622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Heap, review of Binary Heap basic</a:t>
            </a:r>
            <a:endParaRPr lang="en-SG" dirty="0"/>
          </a:p>
        </p:txBody>
      </p:sp>
      <p:sp>
        <p:nvSpPr>
          <p:cNvPr id="3" name="Content Placeholder 2"/>
          <p:cNvSpPr>
            <a:spLocks noGrp="1"/>
          </p:cNvSpPr>
          <p:nvPr>
            <p:ph idx="1"/>
          </p:nvPr>
        </p:nvSpPr>
        <p:spPr>
          <a:xfrm>
            <a:off x="838200" y="1825624"/>
            <a:ext cx="10763250" cy="5032375"/>
          </a:xfrm>
        </p:spPr>
        <p:txBody>
          <a:bodyPr>
            <a:normAutofit/>
          </a:bodyPr>
          <a:lstStyle/>
          <a:p>
            <a:r>
              <a:rPr lang="en-SG" dirty="0">
                <a:hlinkClick r:id="rId3"/>
              </a:rPr>
              <a:t>https://visualgo.net/en/heap?slide=2</a:t>
            </a:r>
            <a:r>
              <a:rPr lang="en-SG" dirty="0"/>
              <a:t> to 2-2</a:t>
            </a:r>
          </a:p>
          <a:p>
            <a:r>
              <a:rPr lang="en-US" dirty="0"/>
              <a:t>Q&amp;A on Basic Binary Heap structure:</a:t>
            </a:r>
          </a:p>
          <a:p>
            <a:pPr marL="914400" lvl="1" indent="-457200">
              <a:buFont typeface="+mj-lt"/>
              <a:buAutoNum type="arabicPeriod"/>
            </a:pPr>
            <a:r>
              <a:rPr lang="en-US" dirty="0"/>
              <a:t>Discussion of </a:t>
            </a:r>
            <a:r>
              <a:rPr lang="en-US" dirty="0">
                <a:hlinkClick r:id="rId3"/>
              </a:rPr>
              <a:t>Complete Binary Tree and Binary Max Heap</a:t>
            </a:r>
            <a:endParaRPr lang="en-US" dirty="0"/>
          </a:p>
          <a:p>
            <a:pPr lvl="2"/>
            <a:r>
              <a:rPr lang="en-US" dirty="0"/>
              <a:t>Bye </a:t>
            </a:r>
            <a:r>
              <a:rPr lang="en-US" dirty="0" err="1"/>
              <a:t>bye</a:t>
            </a:r>
            <a:r>
              <a:rPr lang="en-US" dirty="0"/>
              <a:t> “linear world” of array/vector and linked list (whatever variants)</a:t>
            </a:r>
          </a:p>
          <a:p>
            <a:pPr lvl="3"/>
            <a:r>
              <a:rPr lang="en-US" dirty="0"/>
              <a:t>Or “not”, as we actually still use compact array to internally implement Binary Heap :O</a:t>
            </a:r>
          </a:p>
          <a:p>
            <a:pPr marL="914400" lvl="1" indent="-457200">
              <a:buFont typeface="+mj-lt"/>
              <a:buAutoNum type="arabicPeriod"/>
            </a:pPr>
            <a:r>
              <a:rPr lang="en-US" dirty="0"/>
              <a:t>The O(log N) Insert(v) and O(log N) </a:t>
            </a:r>
            <a:r>
              <a:rPr lang="en-US" dirty="0" err="1"/>
              <a:t>ExtractMax</a:t>
            </a:r>
            <a:r>
              <a:rPr lang="en-US" dirty="0"/>
              <a:t>()</a:t>
            </a:r>
          </a:p>
          <a:p>
            <a:r>
              <a:rPr lang="en-US" dirty="0" smtClean="0"/>
              <a:t>To </a:t>
            </a:r>
            <a:r>
              <a:rPr lang="en-US" dirty="0"/>
              <a:t>be explored at home by yourself:</a:t>
            </a:r>
          </a:p>
          <a:p>
            <a:pPr lvl="1"/>
            <a:r>
              <a:rPr lang="en-US" dirty="0"/>
              <a:t>N/A</a:t>
            </a:r>
          </a:p>
        </p:txBody>
      </p:sp>
    </p:spTree>
    <p:extLst>
      <p:ext uri="{BB962C8B-B14F-4D97-AF65-F5344CB8AC3E}">
        <p14:creationId xmlns:p14="http://schemas.microsoft.com/office/powerpoint/2010/main" val="108937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a:xfrm>
            <a:off x="838200" y="1825624"/>
            <a:ext cx="10515600" cy="5032375"/>
          </a:xfrm>
        </p:spPr>
        <p:txBody>
          <a:bodyPr>
            <a:normAutofit/>
          </a:bodyPr>
          <a:lstStyle/>
          <a:p>
            <a:r>
              <a:rPr lang="en-US" dirty="0"/>
              <a:t>By next Wednesday, </a:t>
            </a:r>
            <a:r>
              <a:rPr lang="en-US" dirty="0" smtClean="0"/>
              <a:t>09 </a:t>
            </a:r>
            <a:r>
              <a:rPr lang="en-US" dirty="0"/>
              <a:t>Sep </a:t>
            </a:r>
            <a:r>
              <a:rPr lang="en-US" dirty="0" smtClean="0"/>
              <a:t>2020, </a:t>
            </a:r>
            <a:r>
              <a:rPr lang="en-US" dirty="0"/>
              <a:t>10am, you must have read </a:t>
            </a:r>
            <a:r>
              <a:rPr lang="en-US" dirty="0">
                <a:hlinkClick r:id="rId2"/>
              </a:rPr>
              <a:t>https://visualgo.net/en/heap?slide=7</a:t>
            </a:r>
            <a:r>
              <a:rPr lang="en-US" dirty="0"/>
              <a:t> until … </a:t>
            </a:r>
            <a:r>
              <a:rPr lang="en-US" b="1" dirty="0">
                <a:solidFill>
                  <a:srgbClr val="FF0000"/>
                </a:solidFill>
              </a:rPr>
              <a:t>the end </a:t>
            </a:r>
            <a:r>
              <a:rPr lang="en-US" dirty="0"/>
              <a:t>:O</a:t>
            </a:r>
            <a:endParaRPr lang="en-US" i="1" dirty="0"/>
          </a:p>
          <a:p>
            <a:pPr lvl="1"/>
            <a:r>
              <a:rPr lang="en-US" i="1" dirty="0"/>
              <a:t>Super duper lost </a:t>
            </a:r>
            <a:r>
              <a:rPr lang="en-US" i="1"/>
              <a:t>otherwise</a:t>
            </a:r>
            <a:r>
              <a:rPr lang="en-US" i="1" smtClean="0"/>
              <a:t>…</a:t>
            </a:r>
            <a:endParaRPr lang="en-US" i="1" dirty="0"/>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78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Sorting </a:t>
            </a:r>
            <a:r>
              <a:rPr lang="en-US" dirty="0" smtClean="0"/>
              <a:t>+ </a:t>
            </a:r>
            <a:r>
              <a:rPr lang="en-US" dirty="0"/>
              <a:t>Basic LL, so far</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sz="2400" dirty="0" smtClean="0"/>
              <a:t>Let’s do this while waiting for the rest to come to this e-Lecture</a:t>
            </a:r>
          </a:p>
          <a:p>
            <a:r>
              <a:rPr lang="en-SG" sz="2400" dirty="0" smtClean="0">
                <a:hlinkClick r:id="rId3"/>
              </a:rPr>
              <a:t>https</a:t>
            </a:r>
            <a:r>
              <a:rPr lang="en-SG" sz="2400" dirty="0">
                <a:hlinkClick r:id="rId3"/>
              </a:rPr>
              <a:t>://</a:t>
            </a:r>
            <a:r>
              <a:rPr lang="en-SG" sz="2400" dirty="0" smtClean="0">
                <a:hlinkClick r:id="rId3"/>
              </a:rPr>
              <a:t>visualgo.net/training?diff=Medium&amp;n=3&amp;tl=5&amp;module=sorting,list</a:t>
            </a:r>
            <a:endParaRPr lang="en-SG" sz="2400" dirty="0" smtClean="0"/>
          </a:p>
          <a:p>
            <a:r>
              <a:rPr lang="en-US" sz="2400" dirty="0" smtClean="0"/>
              <a:t>Please </a:t>
            </a:r>
            <a:r>
              <a:rPr lang="en-US" sz="2400" dirty="0"/>
              <a:t>do this kind of review exercises every week (formative tests)</a:t>
            </a:r>
          </a:p>
          <a:p>
            <a:r>
              <a:rPr lang="en-US" sz="2400" dirty="0"/>
              <a:t>We will do one final graded </a:t>
            </a:r>
            <a:r>
              <a:rPr lang="en-US" sz="2400" dirty="0" err="1"/>
              <a:t>VisuAlgo</a:t>
            </a:r>
            <a:r>
              <a:rPr lang="en-US" sz="2400" dirty="0"/>
              <a:t> Online Quiz at the end of semester (summative test, using the same system</a:t>
            </a:r>
            <a:r>
              <a:rPr lang="en-US" sz="2400" dirty="0" smtClean="0"/>
              <a:t>++)</a:t>
            </a:r>
          </a:p>
          <a:p>
            <a:pPr lvl="1"/>
            <a:r>
              <a:rPr lang="en-US" sz="2000" dirty="0" smtClean="0"/>
              <a:t>Week 13 of </a:t>
            </a:r>
            <a:r>
              <a:rPr lang="en-US" sz="2000" dirty="0" smtClean="0">
                <a:hlinkClick r:id="rId4"/>
              </a:rPr>
              <a:t>https</a:t>
            </a:r>
            <a:r>
              <a:rPr lang="en-US" sz="2000" dirty="0">
                <a:hlinkClick r:id="rId4"/>
              </a:rPr>
              <a:t>://www.comp.nus.edu.sg/~</a:t>
            </a:r>
            <a:r>
              <a:rPr lang="en-US" sz="2000" dirty="0" smtClean="0">
                <a:hlinkClick r:id="rId4"/>
              </a:rPr>
              <a:t>stevenha/cs2040c.html#lessonplan</a:t>
            </a:r>
            <a:endParaRPr lang="en-US" sz="2000" dirty="0"/>
          </a:p>
        </p:txBody>
      </p:sp>
    </p:spTree>
    <p:extLst>
      <p:ext uri="{BB962C8B-B14F-4D97-AF65-F5344CB8AC3E}">
        <p14:creationId xmlns:p14="http://schemas.microsoft.com/office/powerpoint/2010/main" val="257191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Admins : Missing 3 Students from PS1-5</a:t>
            </a:r>
            <a:endParaRPr lang="en-SG" dirty="0"/>
          </a:p>
        </p:txBody>
      </p:sp>
      <p:sp>
        <p:nvSpPr>
          <p:cNvPr id="3" name="Content Placeholder 2"/>
          <p:cNvSpPr>
            <a:spLocks noGrp="1"/>
          </p:cNvSpPr>
          <p:nvPr>
            <p:ph idx="1"/>
          </p:nvPr>
        </p:nvSpPr>
        <p:spPr/>
        <p:txBody>
          <a:bodyPr/>
          <a:lstStyle/>
          <a:p>
            <a:r>
              <a:rPr lang="en-US" dirty="0" smtClean="0"/>
              <a:t>PS1-5 </a:t>
            </a:r>
            <a:r>
              <a:rPr lang="en-US" dirty="0"/>
              <a:t>(</a:t>
            </a:r>
            <a:r>
              <a:rPr lang="en-US" dirty="0" err="1"/>
              <a:t>nus.kattis</a:t>
            </a:r>
            <a:r>
              <a:rPr lang="en-US" dirty="0"/>
              <a:t>, </a:t>
            </a:r>
            <a:r>
              <a:rPr lang="en-US" dirty="0" smtClean="0"/>
              <a:t>14+100 = 114 </a:t>
            </a:r>
            <a:r>
              <a:rPr lang="en-US" dirty="0"/>
              <a:t>students tracked, </a:t>
            </a:r>
            <a:r>
              <a:rPr lang="en-US" dirty="0" smtClean="0"/>
              <a:t>3 students </a:t>
            </a:r>
            <a:r>
              <a:rPr lang="en-US" dirty="0"/>
              <a:t>missing</a:t>
            </a:r>
            <a:r>
              <a:rPr lang="en-US" dirty="0" smtClean="0"/>
              <a:t>)</a:t>
            </a:r>
          </a:p>
          <a:p>
            <a:pPr lvl="1"/>
            <a:r>
              <a:rPr lang="en-US" dirty="0">
                <a:hlinkClick r:id="rId3"/>
              </a:rPr>
              <a:t>https://</a:t>
            </a:r>
            <a:r>
              <a:rPr lang="en-US" dirty="0" smtClean="0">
                <a:hlinkClick r:id="rId3"/>
              </a:rPr>
              <a:t>nus.kattis.com/sessions/visqcj</a:t>
            </a:r>
            <a:endParaRPr lang="en-US" dirty="0" smtClean="0"/>
          </a:p>
          <a:p>
            <a:pPr lvl="1"/>
            <a:r>
              <a:rPr lang="en-US" dirty="0" smtClean="0"/>
              <a:t>Top 14 publicly shown, currently “only” 100 rows omitted, so 14+100 = 114</a:t>
            </a:r>
          </a:p>
          <a:p>
            <a:pPr lvl="1"/>
            <a:r>
              <a:rPr lang="en-US" dirty="0"/>
              <a:t>I</a:t>
            </a:r>
            <a:r>
              <a:rPr lang="en-US" dirty="0" smtClean="0"/>
              <a:t> have 117 students, so… 3 are missing</a:t>
            </a:r>
          </a:p>
          <a:p>
            <a:r>
              <a:rPr lang="en-US" dirty="0" smtClean="0"/>
              <a:t>Contact me ASAP</a:t>
            </a:r>
            <a:br>
              <a:rPr lang="en-US" dirty="0" smtClean="0"/>
            </a:br>
            <a:r>
              <a:rPr lang="en-US" dirty="0" smtClean="0"/>
              <a:t>(if you know any of them, tell them that I am looking for them)</a:t>
            </a:r>
            <a:endParaRPr lang="en-US" dirty="0"/>
          </a:p>
          <a:p>
            <a:pPr marL="914400" lvl="1" indent="-457200">
              <a:buFont typeface="+mj-lt"/>
              <a:buAutoNum type="arabicPeriod"/>
            </a:pPr>
            <a:r>
              <a:rPr lang="en-US" dirty="0"/>
              <a:t>CHIK CHENG </a:t>
            </a:r>
            <a:r>
              <a:rPr lang="en-US" dirty="0" smtClean="0"/>
              <a:t>JIE</a:t>
            </a:r>
          </a:p>
          <a:p>
            <a:pPr marL="914400" lvl="1" indent="-457200">
              <a:buFont typeface="+mj-lt"/>
              <a:buAutoNum type="arabicPeriod"/>
            </a:pPr>
            <a:r>
              <a:rPr lang="en-US" dirty="0"/>
              <a:t>JIANG </a:t>
            </a:r>
            <a:r>
              <a:rPr lang="en-US" dirty="0" smtClean="0"/>
              <a:t>HONGXUAN</a:t>
            </a:r>
          </a:p>
          <a:p>
            <a:pPr marL="914400" lvl="1" indent="-457200">
              <a:buFont typeface="+mj-lt"/>
              <a:buAutoNum type="arabicPeriod"/>
            </a:pPr>
            <a:r>
              <a:rPr lang="en-US" dirty="0"/>
              <a:t>LI </a:t>
            </a:r>
            <a:r>
              <a:rPr lang="en-US" dirty="0" smtClean="0"/>
              <a:t>HAOXI</a:t>
            </a:r>
          </a:p>
        </p:txBody>
      </p:sp>
    </p:spTree>
    <p:extLst>
      <p:ext uri="{BB962C8B-B14F-4D97-AF65-F5344CB8AC3E}">
        <p14:creationId xmlns:p14="http://schemas.microsoft.com/office/powerpoint/2010/main" val="225465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Admins : Professors AMA Today :O</a:t>
            </a:r>
            <a:endParaRPr lang="en-SG" dirty="0"/>
          </a:p>
        </p:txBody>
      </p:sp>
      <p:sp>
        <p:nvSpPr>
          <p:cNvPr id="3" name="Content Placeholder 2"/>
          <p:cNvSpPr>
            <a:spLocks noGrp="1"/>
          </p:cNvSpPr>
          <p:nvPr>
            <p:ph idx="1"/>
          </p:nvPr>
        </p:nvSpPr>
        <p:spPr/>
        <p:txBody>
          <a:bodyPr>
            <a:normAutofit/>
          </a:bodyPr>
          <a:lstStyle/>
          <a:p>
            <a:r>
              <a:rPr lang="en-US" dirty="0"/>
              <a:t>2.15pm – 4.00pm: Professors Ask Me Anything (Zoom Link B</a:t>
            </a:r>
            <a:r>
              <a:rPr lang="en-US" dirty="0" smtClean="0"/>
              <a:t>):</a:t>
            </a:r>
          </a:p>
          <a:p>
            <a:pPr lvl="1"/>
            <a:r>
              <a:rPr lang="en-US" dirty="0" smtClean="0"/>
              <a:t>2:15pm </a:t>
            </a:r>
            <a:r>
              <a:rPr lang="en-US" dirty="0"/>
              <a:t>– </a:t>
            </a:r>
            <a:r>
              <a:rPr lang="en-US" dirty="0" smtClean="0"/>
              <a:t>2:30pm Prof</a:t>
            </a:r>
            <a:r>
              <a:rPr lang="en-US" dirty="0"/>
              <a:t>. Aaron </a:t>
            </a:r>
            <a:r>
              <a:rPr lang="en-US" dirty="0" smtClean="0"/>
              <a:t>Tan</a:t>
            </a:r>
          </a:p>
          <a:p>
            <a:pPr lvl="1"/>
            <a:r>
              <a:rPr lang="en-US" dirty="0" smtClean="0"/>
              <a:t>2:30pm </a:t>
            </a:r>
            <a:r>
              <a:rPr lang="en-US" dirty="0"/>
              <a:t>– </a:t>
            </a:r>
            <a:r>
              <a:rPr lang="en-US" dirty="0" smtClean="0"/>
              <a:t>2:45pm Prof</a:t>
            </a:r>
            <a:r>
              <a:rPr lang="en-US" dirty="0"/>
              <a:t>. </a:t>
            </a:r>
            <a:r>
              <a:rPr lang="en-US" dirty="0" err="1"/>
              <a:t>Ooi</a:t>
            </a:r>
            <a:r>
              <a:rPr lang="en-US" dirty="0"/>
              <a:t> Wei </a:t>
            </a:r>
            <a:r>
              <a:rPr lang="en-US" dirty="0" smtClean="0"/>
              <a:t>Tsang</a:t>
            </a:r>
          </a:p>
          <a:p>
            <a:pPr lvl="1"/>
            <a:r>
              <a:rPr lang="en-US" dirty="0" smtClean="0"/>
              <a:t>2:45pm </a:t>
            </a:r>
            <a:r>
              <a:rPr lang="en-US" dirty="0"/>
              <a:t>– </a:t>
            </a:r>
            <a:r>
              <a:rPr lang="en-US" dirty="0" smtClean="0"/>
              <a:t>3:00pm Prof</a:t>
            </a:r>
            <a:r>
              <a:rPr lang="en-US" dirty="0"/>
              <a:t>. Sanjay </a:t>
            </a:r>
            <a:r>
              <a:rPr lang="en-US" dirty="0" smtClean="0"/>
              <a:t>Jain</a:t>
            </a:r>
          </a:p>
          <a:p>
            <a:pPr lvl="1"/>
            <a:r>
              <a:rPr lang="en-US" dirty="0" smtClean="0"/>
              <a:t>3:00pm </a:t>
            </a:r>
            <a:r>
              <a:rPr lang="en-US" dirty="0"/>
              <a:t>– </a:t>
            </a:r>
            <a:r>
              <a:rPr lang="en-US" dirty="0" smtClean="0"/>
              <a:t>3:15pm Prof</a:t>
            </a:r>
            <a:r>
              <a:rPr lang="en-US" dirty="0"/>
              <a:t>. Ben </a:t>
            </a:r>
            <a:r>
              <a:rPr lang="en-US" dirty="0" smtClean="0"/>
              <a:t>Leong</a:t>
            </a:r>
          </a:p>
          <a:p>
            <a:pPr lvl="1"/>
            <a:r>
              <a:rPr lang="en-US" b="1" dirty="0" smtClean="0"/>
              <a:t>3:15pm </a:t>
            </a:r>
            <a:r>
              <a:rPr lang="en-US" b="1" dirty="0"/>
              <a:t>– </a:t>
            </a:r>
            <a:r>
              <a:rPr lang="en-US" b="1" dirty="0" smtClean="0"/>
              <a:t>3:30pm Dr</a:t>
            </a:r>
            <a:r>
              <a:rPr lang="en-US" b="1" dirty="0"/>
              <a:t>. Steven Halim &lt;&lt; don't ask hard </a:t>
            </a:r>
            <a:r>
              <a:rPr lang="en-US" b="1" dirty="0" smtClean="0"/>
              <a:t>stuffs</a:t>
            </a:r>
          </a:p>
          <a:p>
            <a:pPr lvl="1"/>
            <a:r>
              <a:rPr lang="en-US" dirty="0" smtClean="0"/>
              <a:t>3:30pm </a:t>
            </a:r>
            <a:r>
              <a:rPr lang="en-US" dirty="0"/>
              <a:t>– </a:t>
            </a:r>
            <a:r>
              <a:rPr lang="en-US" dirty="0" smtClean="0"/>
              <a:t>3:45pm Dr</a:t>
            </a:r>
            <a:r>
              <a:rPr lang="en-US" dirty="0"/>
              <a:t>. Sharon </a:t>
            </a:r>
            <a:r>
              <a:rPr lang="en-US" dirty="0" smtClean="0"/>
              <a:t>Tan</a:t>
            </a:r>
          </a:p>
          <a:p>
            <a:pPr lvl="1"/>
            <a:r>
              <a:rPr lang="en-US" dirty="0" smtClean="0"/>
              <a:t>3:45pm </a:t>
            </a:r>
            <a:r>
              <a:rPr lang="en-US" dirty="0"/>
              <a:t>– </a:t>
            </a:r>
            <a:r>
              <a:rPr lang="en-US" dirty="0" smtClean="0"/>
              <a:t>4:00pm Prof</a:t>
            </a:r>
            <a:r>
              <a:rPr lang="en-US" dirty="0"/>
              <a:t>. Seth </a:t>
            </a:r>
            <a:r>
              <a:rPr lang="en-US" dirty="0" smtClean="0"/>
              <a:t>Gilbert</a:t>
            </a:r>
          </a:p>
          <a:p>
            <a:r>
              <a:rPr lang="nl-NL" dirty="0"/>
              <a:t>Zoom B: </a:t>
            </a:r>
            <a:r>
              <a:rPr lang="nl-NL" sz="1800" dirty="0">
                <a:hlinkClick r:id="rId3"/>
              </a:rPr>
              <a:t>https://</a:t>
            </a:r>
            <a:r>
              <a:rPr lang="nl-NL" sz="1800" dirty="0" smtClean="0">
                <a:hlinkClick r:id="rId3"/>
              </a:rPr>
              <a:t>nus-sg.zoom.us/j/92734148409?pwd=VUtJZWQ5YjQ4WmFmTTNTZ3pnZFNDZz09</a:t>
            </a:r>
            <a:endParaRPr lang="nl-NL" dirty="0" smtClean="0"/>
          </a:p>
          <a:p>
            <a:pPr lvl="1"/>
            <a:r>
              <a:rPr lang="nl-NL" dirty="0" smtClean="0"/>
              <a:t>Password</a:t>
            </a:r>
            <a:r>
              <a:rPr lang="nl-NL" dirty="0"/>
              <a:t>: 539045</a:t>
            </a:r>
            <a:endParaRPr lang="en-US" dirty="0" smtClean="0"/>
          </a:p>
        </p:txBody>
      </p:sp>
    </p:spTree>
    <p:extLst>
      <p:ext uri="{BB962C8B-B14F-4D97-AF65-F5344CB8AC3E}">
        <p14:creationId xmlns:p14="http://schemas.microsoft.com/office/powerpoint/2010/main" val="19881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Admins : Missing Professor :O</a:t>
            </a:r>
            <a:endParaRPr lang="en-SG"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ioi2020.sg/schedule</a:t>
            </a:r>
            <a:endParaRPr lang="en-US" dirty="0" smtClean="0"/>
          </a:p>
          <a:p>
            <a:r>
              <a:rPr lang="en-US" dirty="0" smtClean="0"/>
              <a:t>Until it is “over” around 19 Sep 2020 midnight,</a:t>
            </a:r>
            <a:br>
              <a:rPr lang="en-US" dirty="0" smtClean="0"/>
            </a:br>
            <a:r>
              <a:rPr lang="en-US" dirty="0" smtClean="0"/>
              <a:t>I think I will also be classified as “missing” most of the time</a:t>
            </a:r>
          </a:p>
          <a:p>
            <a:r>
              <a:rPr lang="en-US" dirty="0" smtClean="0"/>
              <a:t>My TAs will cover me until I am “back” around recess week</a:t>
            </a:r>
          </a:p>
        </p:txBody>
      </p:sp>
    </p:spTree>
    <p:extLst>
      <p:ext uri="{BB962C8B-B14F-4D97-AF65-F5344CB8AC3E}">
        <p14:creationId xmlns:p14="http://schemas.microsoft.com/office/powerpoint/2010/main" val="20773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 LL, so far</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smtClean="0"/>
              <a:t>Quick review </a:t>
            </a:r>
            <a:r>
              <a:rPr lang="en-US" sz="2400" dirty="0">
                <a:hlinkClick r:id="rId3"/>
              </a:rPr>
              <a:t>https://www.comp.nus.edu.sg/~stevenha/cs2040c/demos/SLLDemo.cpp</a:t>
            </a:r>
            <a:endParaRPr lang="en-US" sz="2400" dirty="0"/>
          </a:p>
        </p:txBody>
      </p:sp>
    </p:spTree>
    <p:extLst>
      <p:ext uri="{BB962C8B-B14F-4D97-AF65-F5344CB8AC3E}">
        <p14:creationId xmlns:p14="http://schemas.microsoft.com/office/powerpoint/2010/main" val="157789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review of basic Stack</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https://visualgo.net/en/list?slide=4</a:t>
            </a:r>
            <a:r>
              <a:rPr lang="en-SG" dirty="0"/>
              <a:t> to 4-7</a:t>
            </a:r>
          </a:p>
          <a:p>
            <a:r>
              <a:rPr lang="en-US" dirty="0"/>
              <a:t>Q&amp;A on Basic Stack stuffs:</a:t>
            </a:r>
          </a:p>
          <a:p>
            <a:pPr marL="914400" lvl="1" indent="-457200">
              <a:buFont typeface="+mj-lt"/>
              <a:buAutoNum type="arabicPeriod"/>
            </a:pPr>
            <a:r>
              <a:rPr lang="en-US" dirty="0"/>
              <a:t>Extending </a:t>
            </a:r>
            <a:r>
              <a:rPr lang="en-US" dirty="0" smtClean="0"/>
              <a:t>SLLDemo.cpp</a:t>
            </a:r>
            <a:r>
              <a:rPr lang="en-US" altLang="zh-CN" dirty="0" smtClean="0"/>
              <a:t>/java</a:t>
            </a:r>
            <a:r>
              <a:rPr lang="en-US" dirty="0" smtClean="0"/>
              <a:t> </a:t>
            </a:r>
            <a:r>
              <a:rPr lang="en-US" dirty="0"/>
              <a:t>to </a:t>
            </a:r>
            <a:r>
              <a:rPr lang="en-US" dirty="0" smtClean="0"/>
              <a:t>SLLtoStack.cpp/java</a:t>
            </a:r>
            <a:endParaRPr lang="en-US" dirty="0"/>
          </a:p>
          <a:p>
            <a:pPr lvl="2"/>
            <a:r>
              <a:rPr lang="en-US" dirty="0"/>
              <a:t>Introducing Java/C++ Class OOP principle: </a:t>
            </a:r>
            <a:r>
              <a:rPr lang="en-US" i="1" u="sng" dirty="0"/>
              <a:t>inheritance</a:t>
            </a:r>
          </a:p>
          <a:p>
            <a:pPr marL="914400" lvl="1" indent="-457200">
              <a:buFont typeface="+mj-lt"/>
              <a:buAutoNum type="arabicPeriod"/>
            </a:pPr>
            <a:r>
              <a:rPr lang="en-US" dirty="0" smtClean="0">
                <a:hlinkClick r:id="rId4"/>
              </a:rPr>
              <a:t>C</a:t>
            </a:r>
            <a:r>
              <a:rPr lang="en-US" dirty="0">
                <a:hlinkClick r:id="rId4"/>
              </a:rPr>
              <a:t>++ </a:t>
            </a:r>
            <a:r>
              <a:rPr lang="en-US" dirty="0" smtClean="0">
                <a:hlinkClick r:id="rId4"/>
              </a:rPr>
              <a:t>vector</a:t>
            </a:r>
            <a:r>
              <a:rPr lang="en-US" dirty="0" smtClean="0"/>
              <a:t>/</a:t>
            </a:r>
            <a:r>
              <a:rPr lang="en-US" dirty="0">
                <a:hlinkClick r:id="rId4"/>
              </a:rPr>
              <a:t>Java </a:t>
            </a:r>
            <a:r>
              <a:rPr lang="en-US" dirty="0" err="1" smtClean="0">
                <a:hlinkClick r:id="rId4"/>
              </a:rPr>
              <a:t>ArrayList</a:t>
            </a:r>
            <a:r>
              <a:rPr lang="en-US" dirty="0" smtClean="0"/>
              <a:t> </a:t>
            </a:r>
            <a:r>
              <a:rPr lang="en-US" dirty="0"/>
              <a:t>for Stack ADT?</a:t>
            </a:r>
          </a:p>
          <a:p>
            <a:pPr marL="914400" lvl="1" indent="-457200" algn="just">
              <a:buFont typeface="+mj-lt"/>
              <a:buAutoNum type="arabicPeriod"/>
            </a:pPr>
            <a:r>
              <a:rPr lang="en-US" dirty="0">
                <a:hlinkClick r:id="rId5"/>
              </a:rPr>
              <a:t>Choices</a:t>
            </a:r>
            <a:r>
              <a:rPr lang="en-US" dirty="0"/>
              <a:t> to be elaborated further:</a:t>
            </a:r>
          </a:p>
          <a:p>
            <a:pPr marL="1371600" lvl="2" indent="-457200" algn="just">
              <a:buFont typeface="+mj-lt"/>
              <a:buAutoNum type="arabicPeriod"/>
            </a:pPr>
            <a:r>
              <a:rPr lang="en-US" dirty="0"/>
              <a:t>Postfix Calculator</a:t>
            </a:r>
          </a:p>
          <a:p>
            <a:pPr marL="1371600" lvl="2" indent="-457200" algn="just">
              <a:buFont typeface="+mj-lt"/>
              <a:buAutoNum type="arabicPeriod"/>
            </a:pPr>
            <a:r>
              <a:rPr lang="en-US" dirty="0"/>
              <a:t>Bracket Matching</a:t>
            </a:r>
          </a:p>
          <a:p>
            <a:pPr marL="1371600" lvl="2" indent="-457200" algn="just">
              <a:buFont typeface="+mj-lt"/>
              <a:buAutoNum type="arabicPeriod"/>
            </a:pPr>
            <a:r>
              <a:rPr lang="en-US" dirty="0" err="1"/>
              <a:t>Kattis</a:t>
            </a:r>
            <a:r>
              <a:rPr lang="en-US" dirty="0"/>
              <a:t> – </a:t>
            </a:r>
            <a:r>
              <a:rPr lang="en-US" dirty="0" err="1">
                <a:hlinkClick r:id="rId6"/>
              </a:rPr>
              <a:t>thegrandadvanture</a:t>
            </a:r>
            <a:r>
              <a:rPr lang="en-US" dirty="0"/>
              <a:t> </a:t>
            </a:r>
            <a:r>
              <a:rPr lang="en-US" dirty="0" smtClean="0"/>
              <a:t>(apparently the test case is “weak”)</a:t>
            </a:r>
            <a:endParaRPr lang="en-US" dirty="0"/>
          </a:p>
        </p:txBody>
      </p:sp>
    </p:spTree>
    <p:extLst>
      <p:ext uri="{BB962C8B-B14F-4D97-AF65-F5344CB8AC3E}">
        <p14:creationId xmlns:p14="http://schemas.microsoft.com/office/powerpoint/2010/main" val="386083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Postfix Calculator</a:t>
            </a:r>
            <a:endParaRPr lang="en-SG" dirty="0"/>
          </a:p>
        </p:txBody>
      </p:sp>
      <p:graphicFrame>
        <p:nvGraphicFramePr>
          <p:cNvPr id="5" name="Table 4"/>
          <p:cNvGraphicFramePr>
            <a:graphicFrameLocks noGrp="1"/>
          </p:cNvGraphicFramePr>
          <p:nvPr>
            <p:extLst>
              <p:ext uri="{D42A27DB-BD31-4B8C-83A1-F6EECF244321}">
                <p14:modId xmlns:p14="http://schemas.microsoft.com/office/powerpoint/2010/main" val="927538370"/>
              </p:ext>
            </p:extLst>
          </p:nvPr>
        </p:nvGraphicFramePr>
        <p:xfrm>
          <a:off x="893137" y="1850152"/>
          <a:ext cx="10232061" cy="1981200"/>
        </p:xfrm>
        <a:graphic>
          <a:graphicData uri="http://schemas.openxmlformats.org/drawingml/2006/table">
            <a:tbl>
              <a:tblPr firstRow="1" bandRow="1">
                <a:tableStyleId>{5C22544A-7EE6-4342-B048-85BDC9FD1C3A}</a:tableStyleId>
              </a:tblPr>
              <a:tblGrid>
                <a:gridCol w="3410687">
                  <a:extLst>
                    <a:ext uri="{9D8B030D-6E8A-4147-A177-3AD203B41FA5}">
                      <a16:colId xmlns:a16="http://schemas.microsoft.com/office/drawing/2014/main" val="20000"/>
                    </a:ext>
                  </a:extLst>
                </a:gridCol>
                <a:gridCol w="3410687">
                  <a:extLst>
                    <a:ext uri="{9D8B030D-6E8A-4147-A177-3AD203B41FA5}">
                      <a16:colId xmlns:a16="http://schemas.microsoft.com/office/drawing/2014/main" val="20002"/>
                    </a:ext>
                  </a:extLst>
                </a:gridCol>
                <a:gridCol w="3410687">
                  <a:extLst>
                    <a:ext uri="{9D8B030D-6E8A-4147-A177-3AD203B41FA5}">
                      <a16:colId xmlns:a16="http://schemas.microsoft.com/office/drawing/2014/main" val="20003"/>
                    </a:ext>
                  </a:extLst>
                </a:gridCol>
              </a:tblGrid>
              <a:tr h="370840">
                <a:tc>
                  <a:txBody>
                    <a:bodyPr/>
                    <a:lstStyle/>
                    <a:p>
                      <a:pPr algn="ctr"/>
                      <a:r>
                        <a:rPr lang="en-US" sz="2800" dirty="0"/>
                        <a:t>Infix</a:t>
                      </a:r>
                      <a:br>
                        <a:rPr lang="en-US" sz="2800" dirty="0"/>
                      </a:br>
                      <a:r>
                        <a:rPr lang="en-US" sz="2800" dirty="0"/>
                        <a:t>(Our Default)</a:t>
                      </a:r>
                      <a:endParaRPr lang="en-SG" sz="2800" dirty="0"/>
                    </a:p>
                  </a:txBody>
                  <a:tcPr marL="121920" marR="121920"/>
                </a:tc>
                <a:tc>
                  <a:txBody>
                    <a:bodyPr/>
                    <a:lstStyle/>
                    <a:p>
                      <a:pPr algn="ctr"/>
                      <a:r>
                        <a:rPr lang="en-US" sz="2800" dirty="0"/>
                        <a:t>Postfix</a:t>
                      </a:r>
                      <a:br>
                        <a:rPr lang="en-US" sz="2800" dirty="0"/>
                      </a:br>
                      <a:r>
                        <a:rPr lang="en-US" sz="2800" dirty="0"/>
                        <a:t>(Reverse Polish)</a:t>
                      </a:r>
                      <a:endParaRPr lang="en-SG" sz="2800" dirty="0"/>
                    </a:p>
                  </a:txBody>
                  <a:tcPr marL="121920" marR="121920"/>
                </a:tc>
                <a:tc>
                  <a:txBody>
                    <a:bodyPr/>
                    <a:lstStyle/>
                    <a:p>
                      <a:pPr algn="ctr"/>
                      <a:r>
                        <a:rPr lang="en-SG" sz="2800" dirty="0"/>
                        <a:t>Result</a:t>
                      </a:r>
                    </a:p>
                  </a:txBody>
                  <a:tcPr marL="121920" marR="121920"/>
                </a:tc>
                <a:extLst>
                  <a:ext uri="{0D108BD9-81ED-4DB2-BD59-A6C34878D82A}">
                    <a16:rowId xmlns:a16="http://schemas.microsoft.com/office/drawing/2014/main" val="10000"/>
                  </a:ext>
                </a:extLst>
              </a:tr>
              <a:tr h="370840">
                <a:tc>
                  <a:txBody>
                    <a:bodyPr/>
                    <a:lstStyle/>
                    <a:p>
                      <a:r>
                        <a:rPr lang="en-US" sz="2800" dirty="0"/>
                        <a:t>2 + 6 * 3</a:t>
                      </a:r>
                      <a:endParaRPr lang="en-SG" sz="2800" dirty="0"/>
                    </a:p>
                  </a:txBody>
                  <a:tcPr marL="121920" marR="121920"/>
                </a:tc>
                <a:tc>
                  <a:txBody>
                    <a:bodyPr/>
                    <a:lstStyle/>
                    <a:p>
                      <a:r>
                        <a:rPr lang="en-US" sz="2800" dirty="0"/>
                        <a:t>2 6 3 * +</a:t>
                      </a:r>
                      <a:endParaRPr lang="en-SG" sz="2800" dirty="0"/>
                    </a:p>
                  </a:txBody>
                  <a:tcPr marL="121920" marR="121920"/>
                </a:tc>
                <a:tc>
                  <a:txBody>
                    <a:bodyPr/>
                    <a:lstStyle/>
                    <a:p>
                      <a:r>
                        <a:rPr lang="en-SG" sz="2800" dirty="0"/>
                        <a:t>20</a:t>
                      </a:r>
                    </a:p>
                  </a:txBody>
                  <a:tcPr marL="121920" marR="121920"/>
                </a:tc>
                <a:extLst>
                  <a:ext uri="{0D108BD9-81ED-4DB2-BD59-A6C34878D82A}">
                    <a16:rowId xmlns:a16="http://schemas.microsoft.com/office/drawing/2014/main" val="10001"/>
                  </a:ext>
                </a:extLst>
              </a:tr>
              <a:tr h="370840">
                <a:tc>
                  <a:txBody>
                    <a:bodyPr/>
                    <a:lstStyle/>
                    <a:p>
                      <a:r>
                        <a:rPr lang="en-US" sz="2800" dirty="0"/>
                        <a:t>(</a:t>
                      </a:r>
                      <a:r>
                        <a:rPr lang="en-US" sz="2800" baseline="0" dirty="0"/>
                        <a:t> 2 + 6 ) * 3</a:t>
                      </a:r>
                      <a:endParaRPr lang="en-SG" sz="2800" dirty="0"/>
                    </a:p>
                  </a:txBody>
                  <a:tcPr marL="121920" marR="121920"/>
                </a:tc>
                <a:tc>
                  <a:txBody>
                    <a:bodyPr/>
                    <a:lstStyle/>
                    <a:p>
                      <a:r>
                        <a:rPr lang="en-US" sz="2800" dirty="0"/>
                        <a:t>2 6 + 3 *</a:t>
                      </a:r>
                      <a:endParaRPr lang="en-SG" sz="2800" dirty="0"/>
                    </a:p>
                  </a:txBody>
                  <a:tcPr marL="121920" marR="121920"/>
                </a:tc>
                <a:tc>
                  <a:txBody>
                    <a:bodyPr/>
                    <a:lstStyle/>
                    <a:p>
                      <a:r>
                        <a:rPr lang="en-SG" sz="2800" dirty="0"/>
                        <a:t>24</a:t>
                      </a:r>
                    </a:p>
                  </a:txBody>
                  <a:tcPr marL="121920" marR="121920"/>
                </a:tc>
                <a:extLst>
                  <a:ext uri="{0D108BD9-81ED-4DB2-BD59-A6C34878D82A}">
                    <a16:rowId xmlns:a16="http://schemas.microsoft.com/office/drawing/2014/main" val="10002"/>
                  </a:ext>
                </a:extLst>
              </a:tr>
            </a:tbl>
          </a:graphicData>
        </a:graphic>
      </p:graphicFrame>
      <p:sp>
        <p:nvSpPr>
          <p:cNvPr id="6" name="TextBox 5"/>
          <p:cNvSpPr txBox="1"/>
          <p:nvPr/>
        </p:nvSpPr>
        <p:spPr>
          <a:xfrm>
            <a:off x="2447594" y="4297223"/>
            <a:ext cx="7680853" cy="567811"/>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144000" bIns="144000" rtlCol="0">
            <a:spAutoFit/>
          </a:bodyPr>
          <a:lstStyle/>
          <a:p>
            <a:pPr algn="ctr"/>
            <a:r>
              <a:rPr lang="en-US" b="1" dirty="0"/>
              <a:t>Can we evaluate a Postfix expression in O(N)?</a:t>
            </a:r>
          </a:p>
        </p:txBody>
      </p:sp>
    </p:spTree>
    <p:extLst>
      <p:ext uri="{BB962C8B-B14F-4D97-AF65-F5344CB8AC3E}">
        <p14:creationId xmlns:p14="http://schemas.microsoft.com/office/powerpoint/2010/main" val="339115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2 6 3 *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8905481"/>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370840">
                <a:tc>
                  <a:txBody>
                    <a:bodyPr/>
                    <a:lstStyle/>
                    <a:p>
                      <a:r>
                        <a:rPr lang="en-US" dirty="0"/>
                        <a:t>First: push(2)</a:t>
                      </a:r>
                    </a:p>
                  </a:txBody>
                  <a:tcPr/>
                </a:tc>
                <a:tc>
                  <a:txBody>
                    <a:bodyPr/>
                    <a:lstStyle/>
                    <a:p>
                      <a:r>
                        <a:rPr lang="en-US" dirty="0"/>
                        <a:t>Second: push(6)</a:t>
                      </a:r>
                    </a:p>
                  </a:txBody>
                  <a:tcPr/>
                </a:tc>
                <a:tc>
                  <a:txBody>
                    <a:bodyPr/>
                    <a:lstStyle/>
                    <a:p>
                      <a:r>
                        <a:rPr lang="en-US" dirty="0"/>
                        <a:t>Third: push(3)</a:t>
                      </a:r>
                    </a:p>
                  </a:txBody>
                  <a:tcPr/>
                </a:tc>
                <a:tc>
                  <a:txBody>
                    <a:bodyPr/>
                    <a:lstStyle/>
                    <a:p>
                      <a:r>
                        <a:rPr lang="en-US" dirty="0"/>
                        <a:t>Fourth: Process *</a:t>
                      </a:r>
                    </a:p>
                  </a:txBody>
                  <a:tcPr/>
                </a:tc>
                <a:tc>
                  <a:txBody>
                    <a:bodyPr/>
                    <a:lstStyle/>
                    <a:p>
                      <a:r>
                        <a:rPr lang="en-US" dirty="0"/>
                        <a:t>Fifth: Process +</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dirty="0"/>
                    </a:p>
                  </a:txBody>
                  <a:tcPr/>
                </a:tc>
                <a:tc>
                  <a:txBody>
                    <a:bodyPr/>
                    <a:lstStyle/>
                    <a:p>
                      <a:r>
                        <a:rPr lang="en-US" dirty="0"/>
                        <a:t>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a:t>6</a:t>
                      </a:r>
                    </a:p>
                  </a:txBody>
                  <a:tcPr/>
                </a:tc>
                <a:tc>
                  <a:txBody>
                    <a:bodyPr/>
                    <a:lstStyle/>
                    <a:p>
                      <a:r>
                        <a:rPr lang="en-US" dirty="0"/>
                        <a:t>6</a:t>
                      </a:r>
                    </a:p>
                  </a:txBody>
                  <a:tcPr/>
                </a:tc>
                <a:tc>
                  <a:txBody>
                    <a:bodyPr/>
                    <a:lstStyle/>
                    <a:p>
                      <a:r>
                        <a:rPr lang="en-US" dirty="0"/>
                        <a:t>18</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20</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2971800" y="1569720"/>
            <a:ext cx="8534400" cy="2042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88408" y="1648968"/>
            <a:ext cx="8534400" cy="2042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1256" y="1722120"/>
            <a:ext cx="8534400" cy="2042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32392" y="1667256"/>
            <a:ext cx="8534400" cy="2042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05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3811</TotalTime>
  <Words>1773</Words>
  <Application>Microsoft Office PowerPoint</Application>
  <PresentationFormat>Widescreen</PresentationFormat>
  <Paragraphs>201</Paragraphs>
  <Slides>18</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等线</vt:lpstr>
      <vt:lpstr>Wingdings</vt:lpstr>
      <vt:lpstr>Office Theme</vt:lpstr>
      <vt:lpstr>CS2040/C</vt:lpstr>
      <vt:lpstr>Review of Sorting + Basic LL, so far</vt:lpstr>
      <vt:lpstr>Admins : Missing 3 Students from PS1-5</vt:lpstr>
      <vt:lpstr>Admins : Professors AMA Today :O</vt:lpstr>
      <vt:lpstr>Admins : Missing Professor :O</vt:lpstr>
      <vt:lpstr>Review of Basic LL, so far</vt:lpstr>
      <vt:lpstr>Linked List, review of basic Stack</vt:lpstr>
      <vt:lpstr>Postfix Calculator</vt:lpstr>
      <vt:lpstr>Evaluate: 2 6 3 * +</vt:lpstr>
      <vt:lpstr>[Optional in S1 AY19/20] Kattis – evenup</vt:lpstr>
      <vt:lpstr>Kattis – thegrandadvanture</vt:lpstr>
      <vt:lpstr>Linked List, review of Queue ADT</vt:lpstr>
      <vt:lpstr>Linked List, review of Doubly LL</vt:lpstr>
      <vt:lpstr>Linked List, review of Deque ADT</vt:lpstr>
      <vt:lpstr>Flipped Classroom Continued</vt:lpstr>
      <vt:lpstr>Binary Heap, review of Priority Queue ADT</vt:lpstr>
      <vt:lpstr>Binary Heap, review of Binary Heap basic</vt:lpstr>
      <vt:lpstr>Next e-Lecture for our Flipped Classroom</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192</cp:revision>
  <dcterms:created xsi:type="dcterms:W3CDTF">2017-08-18T07:05:45Z</dcterms:created>
  <dcterms:modified xsi:type="dcterms:W3CDTF">2020-09-03T10:53:23Z</dcterms:modified>
</cp:coreProperties>
</file>