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298" r:id="rId4"/>
    <p:sldId id="294" r:id="rId5"/>
    <p:sldId id="287" r:id="rId6"/>
    <p:sldId id="295" r:id="rId7"/>
    <p:sldId id="28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776" autoAdjust="0"/>
  </p:normalViewPr>
  <p:slideViewPr>
    <p:cSldViewPr snapToGrid="0">
      <p:cViewPr varScale="1">
        <p:scale>
          <a:sx n="73" d="100"/>
          <a:sy n="73" d="100"/>
        </p:scale>
        <p:origin x="197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greedilyincreasing" TargetMode="External"/><Relationship Id="rId7" Type="http://schemas.openxmlformats.org/officeDocument/2006/relationships/hyperlink" Target="https://nus.kattis.com/problems/froshwee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us.kattis.com/problems/pivot" TargetMode="External"/><Relationship Id="rId5" Type="http://schemas.openxmlformats.org/officeDocument/2006/relationships/hyperlink" Target="https://nus.kattis.com/problems/server" TargetMode="External"/><Relationship Id="rId4" Type="http://schemas.openxmlformats.org/officeDocument/2006/relationships/hyperlink" Target="https://nus.kattis.com/problems/synchronizinglist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4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Just use </a:t>
            </a:r>
            <a:r>
              <a:rPr lang="en-SG" baseline="0" dirty="0" err="1"/>
              <a:t>WolframAlpha</a:t>
            </a:r>
            <a:r>
              <a:rPr lang="en-SG" baseline="0" dirty="0"/>
              <a:t> to help you understand some hard mathematics formula…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Live </a:t>
            </a:r>
            <a:r>
              <a:rPr lang="en-SG" baseline="0" dirty="0" smtClean="0"/>
              <a:t>discussion; randomized quick sort + insertion sort (</a:t>
            </a:r>
            <a:r>
              <a:rPr lang="en-SG" baseline="0" dirty="0" err="1" smtClean="0"/>
              <a:t>introsort</a:t>
            </a:r>
            <a:r>
              <a:rPr lang="en-SG" baseline="0" dirty="0" smtClean="0"/>
              <a:t>) is probably still much faster than Heap Sort (that jumps around, thereby making it difficult for your computer to utilize cache locality speedup),</a:t>
            </a:r>
            <a:br>
              <a:rPr lang="en-SG" baseline="0" dirty="0" smtClean="0"/>
            </a:br>
            <a:r>
              <a:rPr lang="en-SG" baseline="0" dirty="0" err="1" smtClean="0"/>
              <a:t>ps</a:t>
            </a:r>
            <a:r>
              <a:rPr lang="en-SG" baseline="0" dirty="0" smtClean="0"/>
              <a:t>: Heap Sort is likely the implementation choice for </a:t>
            </a:r>
            <a:r>
              <a:rPr lang="en-SG" baseline="0" dirty="0" err="1" smtClean="0"/>
              <a:t>std</a:t>
            </a:r>
            <a:r>
              <a:rPr lang="en-SG" baseline="0" dirty="0" smtClean="0"/>
              <a:t>::</a:t>
            </a:r>
            <a:r>
              <a:rPr lang="en-SG" baseline="0" dirty="0" err="1" smtClean="0"/>
              <a:t>partial_sort</a:t>
            </a:r>
            <a:r>
              <a:rPr lang="en-SG" baseline="0" dirty="0" smtClean="0"/>
              <a:t> in C++ STL &lt;algorithm&gt;, no such thing in Java?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BinaryHeapDemo.java/</a:t>
            </a:r>
            <a:r>
              <a:rPr lang="en-US" dirty="0" err="1" smtClean="0"/>
              <a:t>cpp</a:t>
            </a:r>
            <a:r>
              <a:rPr lang="en-US" dirty="0" smtClean="0"/>
              <a:t> demonstration (another OOP example)</a:t>
            </a:r>
            <a:endParaRPr lang="en-SG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The </a:t>
            </a:r>
            <a:r>
              <a:rPr lang="en-SG" baseline="0" dirty="0"/>
              <a:t>whole thing is… Reverse binary heap </a:t>
            </a:r>
            <a:r>
              <a:rPr lang="en-SG" baseline="0" dirty="0" smtClean="0"/>
              <a:t>indexing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For numbers (integers or floating points), simply insert the negation of the original numbers. This way, min becomes max and max becomes min. This technique does not work for non-numbers.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home</a:t>
            </a:r>
            <a:r>
              <a:rPr lang="en-US" baseline="0" dirty="0" smtClean="0"/>
              <a:t>: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SG" baseline="0" dirty="0" smtClean="0"/>
              <a:t>Additional </a:t>
            </a:r>
            <a:r>
              <a:rPr lang="en-SG" baseline="0" dirty="0"/>
              <a:t>Binary Heap operations, </a:t>
            </a:r>
            <a:r>
              <a:rPr lang="en-SG" baseline="0" dirty="0" smtClean="0"/>
              <a:t>you will see some them in PS3/4 </a:t>
            </a:r>
            <a:r>
              <a:rPr lang="en-SG" baseline="0" dirty="0" smtClean="0">
                <a:sym typeface="Wingdings" panose="05000000000000000000" pitchFamily="2" charset="2"/>
              </a:rPr>
              <a:t>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SG" baseline="0" dirty="0" smtClean="0">
                <a:sym typeface="Wingdings" panose="05000000000000000000" pitchFamily="2" charset="2"/>
              </a:rPr>
              <a:t>The </a:t>
            </a:r>
            <a:r>
              <a:rPr lang="en-SG" baseline="0" dirty="0">
                <a:sym typeface="Wingdings" panose="05000000000000000000" pitchFamily="2" charset="2"/>
              </a:rPr>
              <a:t>fact that Binary Heap is… Ok w</a:t>
            </a:r>
            <a:r>
              <a:rPr lang="en-SG" baseline="0" dirty="0"/>
              <a:t>ill be revealed when the time is right </a:t>
            </a:r>
            <a:r>
              <a:rPr lang="en-SG" baseline="0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 pre-midterm test warmup exercises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S2 AY17/18</a:t>
            </a:r>
            <a:r>
              <a:rPr lang="en-US" baseline="0" dirty="0"/>
              <a:t> warmup</a:t>
            </a:r>
            <a:r>
              <a:rPr lang="en-US" dirty="0"/>
              <a:t> (too easy according to your seniors/friends from S2)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greedilyincreasing</a:t>
            </a:r>
            <a:endParaRPr lang="en-US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synchronizinglists</a:t>
            </a:r>
            <a:endParaRPr lang="en-US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server</a:t>
            </a: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S4 AY17/18 CS2040 version… brace for impact :O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pivot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7"/>
              </a:rPr>
              <a:t>froshweek</a:t>
            </a:r>
            <a:endParaRPr lang="en-US" dirty="0"/>
          </a:p>
          <a:p>
            <a:endParaRPr lang="en-SG" dirty="0" smtClean="0"/>
          </a:p>
          <a:p>
            <a:r>
              <a:rPr lang="en-US" dirty="0" smtClean="0"/>
              <a:t>S1 AY20/21</a:t>
            </a:r>
            <a:r>
              <a:rPr lang="en-US" baseline="0" dirty="0" smtClean="0"/>
              <a:t> CS2040C version</a:t>
            </a:r>
            <a:endParaRPr lang="en-US" dirty="0" smtClean="0"/>
          </a:p>
          <a:p>
            <a:r>
              <a:rPr lang="en-US" dirty="0" smtClean="0"/>
              <a:t>A - </a:t>
            </a:r>
            <a:r>
              <a:rPr lang="en-US" dirty="0" err="1" smtClean="0"/>
              <a:t>dyslectionary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delimitersoup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6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05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10/9/2020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training?diff=Medium&amp;n=4&amp;tl=0&amp;module=list,he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oi2020.sg/schedu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f6eqw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heap?slide=3-1" TargetMode="External"/><Relationship Id="rId3" Type="http://schemas.openxmlformats.org/officeDocument/2006/relationships/hyperlink" Target="https://visualgo.net/en/heap?slide=3" TargetMode="External"/><Relationship Id="rId7" Type="http://schemas.openxmlformats.org/officeDocument/2006/relationships/hyperlink" Target="https://nus.kattis.com/problems/number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BinaryHeapDemo.cpp" TargetMode="External"/><Relationship Id="rId5" Type="http://schemas.openxmlformats.org/officeDocument/2006/relationships/hyperlink" Target="https://visualgo.net/en/heap?slide=8" TargetMode="External"/><Relationship Id="rId4" Type="http://schemas.openxmlformats.org/officeDocument/2006/relationships/hyperlink" Target="https://visualgo.net/en/heap?slide=7-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s.kattis.com/sessions/f6eqw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dyslection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ngest_word_in_English#:~:text=The%20longest%20word%20in%20any,is%20the%20same%20as%20silicosis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delimitersou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s.kattis.com/problems/thegrandadven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CS2040/C/S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05, </a:t>
            </a:r>
            <a:r>
              <a:rPr lang="en-US" dirty="0"/>
              <a:t>guideline slides only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Prelude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43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As usual, while we are waiting for the e-class to actually start</a:t>
            </a:r>
            <a:br>
              <a:rPr lang="en-US" dirty="0" smtClean="0"/>
            </a:br>
            <a:r>
              <a:rPr lang="en-US" dirty="0" smtClean="0"/>
              <a:t>(after sufficient number of students appear in the Zoom session), let’s do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visualgo.net/training?diff=Medium&amp;n=4&amp;tl=0&amp;module=list,heap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review last week’s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</a:t>
            </a:r>
            <a:r>
              <a:rPr lang="en-US" dirty="0" smtClean="0"/>
              <a:t>Wed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43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This session is </a:t>
            </a:r>
            <a:r>
              <a:rPr lang="en-US" b="1" dirty="0" smtClean="0">
                <a:solidFill>
                  <a:srgbClr val="FF0000"/>
                </a:solidFill>
              </a:rPr>
              <a:t>being observed</a:t>
            </a:r>
            <a:r>
              <a:rPr lang="en-US" dirty="0" smtClean="0"/>
              <a:t> for peer-review evaluation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Knowing this, you have the rights to: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Turn anonymous (if you previously show your identity, e.g., in public chat/web camera)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On screen annotation remains anonymous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But if you are perfectly OK with it, you can answer some in-class questions publicly</a:t>
            </a:r>
            <a:endParaRPr lang="en-US" dirty="0" smtClean="0"/>
          </a:p>
          <a:p>
            <a:r>
              <a:rPr lang="en-US" dirty="0" smtClean="0"/>
              <a:t>Steven is totally away on Week 06 due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https://ioi2020.sg/schedule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e-Consultations on Week 06 run as </a:t>
            </a:r>
            <a:r>
              <a:rPr lang="en-US" dirty="0" smtClean="0"/>
              <a:t>usual, with TA</a:t>
            </a:r>
            <a:endParaRPr lang="en-US" dirty="0"/>
          </a:p>
          <a:p>
            <a:pPr lvl="1"/>
            <a:r>
              <a:rPr lang="en-US" dirty="0" err="1" smtClean="0"/>
              <a:t>e-Tutorial+Lab</a:t>
            </a:r>
            <a:r>
              <a:rPr lang="en-US" dirty="0" smtClean="0"/>
              <a:t> 04 sessions on Week 06 run as usual, with TA</a:t>
            </a:r>
          </a:p>
          <a:p>
            <a:pPr lvl="1"/>
            <a:r>
              <a:rPr lang="en-US" dirty="0" smtClean="0"/>
              <a:t>e-Lecture on Wed 16 Sep (impossible to run live session) + Thu 17 Sep 2020</a:t>
            </a:r>
            <a:br>
              <a:rPr lang="en-US" dirty="0" smtClean="0"/>
            </a:br>
            <a:r>
              <a:rPr lang="en-US" dirty="0" smtClean="0"/>
              <a:t>(will still be on hangover mode) will all be recorded, uploaded early,</a:t>
            </a:r>
            <a:br>
              <a:rPr lang="en-US" dirty="0" smtClean="0"/>
            </a:br>
            <a:r>
              <a:rPr lang="en-US" dirty="0" smtClean="0"/>
              <a:t>but only “published” nearing the date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“e-interactivity</a:t>
            </a:r>
            <a:r>
              <a:rPr lang="en-US" dirty="0" smtClean="0">
                <a:sym typeface="Wingdings" panose="05000000000000000000" pitchFamily="2" charset="2"/>
              </a:rPr>
              <a:t>” (that A.M.A. sessions via private/public chat) </a:t>
            </a:r>
            <a:r>
              <a:rPr lang="en-US" dirty="0" smtClean="0">
                <a:sym typeface="Wingdings" panose="05000000000000000000" pitchFamily="2" charset="2"/>
              </a:rPr>
              <a:t>though…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</a:t>
            </a:r>
            <a:r>
              <a:rPr lang="en-US" dirty="0" smtClean="0"/>
              <a:t>Wed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43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Midterm </a:t>
            </a:r>
            <a:r>
              <a:rPr lang="en-US" dirty="0"/>
              <a:t>Quiz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15%</a:t>
            </a:r>
            <a:r>
              <a:rPr lang="en-US" dirty="0" smtClean="0"/>
              <a:t>) </a:t>
            </a:r>
            <a:r>
              <a:rPr lang="en-US" dirty="0"/>
              <a:t>is </a:t>
            </a:r>
            <a:r>
              <a:rPr lang="en-US" dirty="0" smtClean="0"/>
              <a:t>still scheduled on Wed, 30 Sep 2020, Week 07 (after recess week)</a:t>
            </a:r>
          </a:p>
          <a:p>
            <a:pPr lvl="1"/>
            <a:r>
              <a:rPr lang="en-US" dirty="0" smtClean="0"/>
              <a:t>Details will be given sometime during recess week, after IOI 2020 is over </a:t>
            </a:r>
            <a:r>
              <a:rPr lang="en-US" dirty="0" smtClean="0">
                <a:sym typeface="Wingdings" panose="05000000000000000000" pitchFamily="2" charset="2"/>
              </a:rPr>
              <a:t>:O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haven’t even prepare the questions, but will do so very soon…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LumiNUS</a:t>
            </a:r>
            <a:r>
              <a:rPr lang="en-US" dirty="0" smtClean="0">
                <a:sym typeface="Wingdings" panose="05000000000000000000" pitchFamily="2" charset="2"/>
              </a:rPr>
              <a:t> Quiz format is mostly MCQs, short answers, and maybe just 1-2 open ended text boxes, quite different from “normal” past midterm test papers…</a:t>
            </a:r>
            <a:endParaRPr lang="en-US" dirty="0"/>
          </a:p>
          <a:p>
            <a:r>
              <a:rPr lang="en-US" dirty="0" smtClean="0"/>
              <a:t>On Thu, 10 Sep 2020, we will do a “Mock PE1”, ranked, top 14 shown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nus.kattis.com/sessions/f6eqwn</a:t>
            </a:r>
            <a:r>
              <a:rPr lang="en-US" dirty="0" smtClean="0"/>
              <a:t>, I will live code in front of you all</a:t>
            </a:r>
          </a:p>
          <a:p>
            <a:pPr lvl="1"/>
            <a:r>
              <a:rPr lang="en-US" dirty="0" smtClean="0"/>
              <a:t>Which doubles as preparation of Midterm Quiz</a:t>
            </a:r>
            <a:br>
              <a:rPr lang="en-US" dirty="0" smtClean="0"/>
            </a:br>
            <a:r>
              <a:rPr lang="en-US" dirty="0" smtClean="0"/>
              <a:t>(for the last 1-2 open ended text boxes)</a:t>
            </a:r>
          </a:p>
          <a:p>
            <a:pPr lvl="1"/>
            <a:r>
              <a:rPr lang="en-US" dirty="0" smtClean="0"/>
              <a:t>No, the selected tasks for Thursday won’t be pivot/</a:t>
            </a:r>
            <a:r>
              <a:rPr lang="en-US" dirty="0" err="1" smtClean="0"/>
              <a:t>froshweek</a:t>
            </a:r>
            <a:r>
              <a:rPr lang="en-US" dirty="0" smtClean="0"/>
              <a:t> from last AY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We do this “on the spot”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7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Heap, </a:t>
            </a:r>
            <a:r>
              <a:rPr lang="en-US" dirty="0" smtClean="0"/>
              <a:t>the harder concepts </a:t>
            </a:r>
            <a:r>
              <a:rPr lang="en-US" sz="2800" dirty="0" smtClean="0"/>
              <a:t>(“just one slide”)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17926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https://visualgo.net/en/heap?slide=3</a:t>
            </a:r>
            <a:r>
              <a:rPr lang="en-SG" dirty="0"/>
              <a:t> to 8-2</a:t>
            </a:r>
          </a:p>
          <a:p>
            <a:r>
              <a:rPr lang="en-US" dirty="0" smtClean="0"/>
              <a:t>Q&amp;A </a:t>
            </a:r>
            <a:r>
              <a:rPr lang="en-US" dirty="0"/>
              <a:t>on Binary Heap operations: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faster Create (or </a:t>
            </a:r>
            <a:r>
              <a:rPr lang="en-US" dirty="0" err="1"/>
              <a:t>BuildHeap</a:t>
            </a:r>
            <a:r>
              <a:rPr lang="en-US" dirty="0"/>
              <a:t>) from an array A in </a:t>
            </a:r>
            <a:r>
              <a:rPr lang="en-US" dirty="0">
                <a:hlinkClick r:id="rId4"/>
              </a:rPr>
              <a:t>O(N)</a:t>
            </a:r>
            <a:r>
              <a:rPr lang="en-US" dirty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Heap Sort vs other sorting algorithms</a:t>
            </a:r>
            <a:r>
              <a:rPr lang="en-US" dirty="0"/>
              <a:t> from </a:t>
            </a:r>
            <a:r>
              <a:rPr lang="en-US" dirty="0" smtClean="0"/>
              <a:t>the previous sorting lectures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BinaryHeapDemo.java/</a:t>
            </a:r>
            <a:r>
              <a:rPr lang="en-US" dirty="0" err="1">
                <a:hlinkClick r:id="rId6"/>
              </a:rPr>
              <a:t>cpp</a:t>
            </a:r>
            <a:r>
              <a:rPr lang="en-US" dirty="0">
                <a:hlinkClick r:id="rId6"/>
              </a:rPr>
              <a:t> demonstration</a:t>
            </a:r>
            <a:r>
              <a:rPr lang="en-US" dirty="0"/>
              <a:t> (another OOP example)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</a:t>
            </a:r>
            <a:r>
              <a:rPr lang="en-US" dirty="0"/>
              <a:t>of </a:t>
            </a: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 smtClean="0">
                <a:hlinkClick r:id="rId7"/>
              </a:rPr>
              <a:t>numbertree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Max-Min PQ easy conversion </a:t>
            </a:r>
            <a:r>
              <a:rPr lang="en-US" dirty="0" smtClean="0">
                <a:sym typeface="Wingdings" panose="05000000000000000000" pitchFamily="2" charset="2"/>
              </a:rPr>
              <a:t> (only for numbers)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 explored at home by </a:t>
            </a:r>
            <a:r>
              <a:rPr lang="en-US" dirty="0" smtClean="0"/>
              <a:t>yourself (or read CP4 Book 1 Section 2.3.1):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8"/>
              </a:rPr>
              <a:t>What </a:t>
            </a:r>
            <a:r>
              <a:rPr lang="en-US" dirty="0">
                <a:hlinkClick r:id="rId8"/>
              </a:rPr>
              <a:t>do I hide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that really shocking one…</a:t>
            </a:r>
          </a:p>
        </p:txBody>
      </p:sp>
    </p:spTree>
    <p:extLst>
      <p:ext uri="{BB962C8B-B14F-4D97-AF65-F5344CB8AC3E}">
        <p14:creationId xmlns:p14="http://schemas.microsoft.com/office/powerpoint/2010/main" val="36954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Thu, 10 Sep 2020, </a:t>
            </a:r>
            <a:r>
              <a:rPr lang="en-US" dirty="0" smtClean="0"/>
              <a:t>5-6pm (60m :O), we </a:t>
            </a:r>
            <a:r>
              <a:rPr lang="en-US" dirty="0"/>
              <a:t>will do a “Mock PE1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nus.kattis.com/sessions/f6eqwn</a:t>
            </a:r>
            <a:endParaRPr lang="en-US" dirty="0" smtClean="0"/>
          </a:p>
          <a:p>
            <a:pPr lvl="1"/>
            <a:r>
              <a:rPr lang="en-US" dirty="0" smtClean="0"/>
              <a:t>I </a:t>
            </a:r>
            <a:r>
              <a:rPr lang="en-US" dirty="0"/>
              <a:t>will live code in front of you all</a:t>
            </a:r>
          </a:p>
          <a:p>
            <a:pPr lvl="1"/>
            <a:r>
              <a:rPr lang="en-US" dirty="0" smtClean="0"/>
              <a:t>Try to beat me :O</a:t>
            </a:r>
          </a:p>
          <a:p>
            <a:pPr lvl="2"/>
            <a:r>
              <a:rPr lang="en-US" dirty="0" smtClean="0"/>
              <a:t>But if you happen to have solved the chosen problems,</a:t>
            </a:r>
            <a:br>
              <a:rPr lang="en-US" dirty="0" smtClean="0"/>
            </a:br>
            <a:r>
              <a:rPr lang="en-US" dirty="0" smtClean="0"/>
              <a:t>do not “cheat” by just copy pasting/resubmitting again</a:t>
            </a:r>
          </a:p>
          <a:p>
            <a:pPr lvl="2"/>
            <a:r>
              <a:rPr lang="en-US" dirty="0" smtClean="0"/>
              <a:t>Try to re-code fast :O</a:t>
            </a:r>
          </a:p>
          <a:p>
            <a:pPr lvl="1"/>
            <a:r>
              <a:rPr lang="en-US" dirty="0" smtClean="0"/>
              <a:t>Full solutions nearing the end of </a:t>
            </a:r>
            <a:r>
              <a:rPr lang="en-US" smtClean="0"/>
              <a:t>the session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PE1, start 5pm sharp, ends 6pm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3504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I estimate that I should finish both tasks in the first 20 minutes</a:t>
            </a:r>
          </a:p>
          <a:p>
            <a:pPr lvl="1"/>
            <a:r>
              <a:rPr lang="en-US" dirty="0" smtClean="0"/>
              <a:t>Then I can start commentating</a:t>
            </a:r>
          </a:p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dyslectionary</a:t>
            </a:r>
            <a:endParaRPr lang="en-US" dirty="0" smtClean="0"/>
          </a:p>
          <a:p>
            <a:pPr lvl="1"/>
            <a:r>
              <a:rPr lang="en-US" dirty="0" smtClean="0"/>
              <a:t>Just a “simple” sorting variant</a:t>
            </a:r>
          </a:p>
          <a:p>
            <a:pPr lvl="1"/>
            <a:r>
              <a:rPr lang="en-US" dirty="0" smtClean="0"/>
              <a:t>We can use O(m*n log n) sorting </a:t>
            </a:r>
            <a:r>
              <a:rPr lang="en-US" dirty="0" smtClean="0"/>
              <a:t>library, O(m) addition due to string comparison</a:t>
            </a:r>
            <a:endParaRPr lang="en-US" dirty="0" smtClean="0"/>
          </a:p>
          <a:p>
            <a:pPr lvl="2"/>
            <a:r>
              <a:rPr lang="en-US" dirty="0" smtClean="0"/>
              <a:t>“Only” up to 100 word groups (test cases) and “only” </a:t>
            </a:r>
            <a:r>
              <a:rPr lang="en-US" dirty="0"/>
              <a:t>n ≤ </a:t>
            </a:r>
            <a:r>
              <a:rPr lang="en-US" dirty="0" smtClean="0"/>
              <a:t>100 words per word group (test case)</a:t>
            </a:r>
          </a:p>
          <a:p>
            <a:pPr lvl="2"/>
            <a:r>
              <a:rPr lang="en-US" dirty="0" smtClean="0"/>
              <a:t>But there is no clear indication of how long a word can be… (this is a considerable factor)</a:t>
            </a:r>
          </a:p>
          <a:p>
            <a:pPr lvl="3"/>
            <a:r>
              <a:rPr lang="en-US" dirty="0" smtClean="0"/>
              <a:t>But let’s assume a typical English dictionary, m ≤ </a:t>
            </a:r>
            <a:r>
              <a:rPr lang="en-US" dirty="0" smtClean="0"/>
              <a:t>50 </a:t>
            </a:r>
            <a:r>
              <a:rPr lang="en-US" dirty="0" smtClean="0"/>
              <a:t>characters (see </a:t>
            </a:r>
            <a:r>
              <a:rPr lang="en-US" dirty="0" smtClean="0">
                <a:hlinkClick r:id="rId4"/>
              </a:rPr>
              <a:t>the longest 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need to do the sorting correctly</a:t>
            </a:r>
          </a:p>
          <a:p>
            <a:pPr lvl="2"/>
            <a:r>
              <a:rPr lang="en-US" dirty="0" smtClean="0"/>
              <a:t>After we deal with the “complex” I/O</a:t>
            </a:r>
          </a:p>
          <a:p>
            <a:pPr lvl="2"/>
            <a:r>
              <a:rPr lang="en-US" dirty="0" smtClean="0"/>
              <a:t>We </a:t>
            </a:r>
            <a:r>
              <a:rPr lang="en-US" dirty="0" smtClean="0"/>
              <a:t>can just modify the comparison function </a:t>
            </a:r>
            <a:r>
              <a:rPr lang="en-US" dirty="0" smtClean="0">
                <a:sym typeface="Wingdings" panose="05000000000000000000" pitchFamily="2" charset="2"/>
              </a:rPr>
              <a:t>, the easiest is to reverse </a:t>
            </a:r>
            <a:r>
              <a:rPr lang="en-US" dirty="0" smtClean="0">
                <a:sym typeface="Wingdings" panose="05000000000000000000" pitchFamily="2" charset="2"/>
              </a:rPr>
              <a:t>the word/string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Special output formatting requirement (right justify)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PE1, start 5pm sharp, ends 6pm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91813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delimitersoup</a:t>
            </a:r>
            <a:endParaRPr lang="en-US" dirty="0" smtClean="0"/>
          </a:p>
          <a:p>
            <a:pPr lvl="1"/>
            <a:r>
              <a:rPr lang="en-US" dirty="0" smtClean="0"/>
              <a:t>A classic “stack-based” problem that most of you skipped last week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in </a:t>
            </a:r>
            <a:r>
              <a:rPr lang="en-US" smtClean="0"/>
              <a:t>favor </a:t>
            </a:r>
            <a:r>
              <a:rPr lang="en-US" dirty="0" smtClean="0"/>
              <a:t>of </a:t>
            </a:r>
            <a:r>
              <a:rPr lang="en-US" dirty="0" err="1" smtClean="0">
                <a:hlinkClick r:id="rId4"/>
              </a:rPr>
              <a:t>thegrandadventure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is called the “bracket matching” problem</a:t>
            </a:r>
          </a:p>
          <a:p>
            <a:pPr lvl="1"/>
            <a:r>
              <a:rPr lang="en-US" dirty="0" smtClean="0"/>
              <a:t>Solvable in O(N)/linear time with help of a LIFO data structure (a Stack)</a:t>
            </a:r>
          </a:p>
          <a:p>
            <a:pPr lvl="1"/>
            <a:r>
              <a:rPr lang="en-US" dirty="0" smtClean="0"/>
              <a:t>But N = |L| ≤ 200 though, and just 1 test case per input file</a:t>
            </a:r>
          </a:p>
          <a:p>
            <a:pPr lvl="2"/>
            <a:r>
              <a:rPr lang="en-US" dirty="0" smtClean="0"/>
              <a:t>So actually “a very small” number</a:t>
            </a:r>
          </a:p>
          <a:p>
            <a:pPr lvl="2"/>
            <a:r>
              <a:rPr lang="en-US" dirty="0" smtClean="0"/>
              <a:t>It could have been set at 200 000 and our solution should still works</a:t>
            </a:r>
          </a:p>
          <a:p>
            <a:r>
              <a:rPr lang="en-US" dirty="0" smtClean="0"/>
              <a:t>So, all the best for Midterm Quiz</a:t>
            </a:r>
          </a:p>
          <a:p>
            <a:pPr lvl="1"/>
            <a:r>
              <a:rPr lang="en-US" dirty="0" smtClean="0"/>
              <a:t>Details to be communicated around middle of recess week</a:t>
            </a:r>
          </a:p>
        </p:txBody>
      </p:sp>
    </p:spTree>
    <p:extLst>
      <p:ext uri="{BB962C8B-B14F-4D97-AF65-F5344CB8AC3E}">
        <p14:creationId xmlns:p14="http://schemas.microsoft.com/office/powerpoint/2010/main" val="30351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1029</Words>
  <Application>Microsoft Office PowerPoint</Application>
  <PresentationFormat>Widescreen</PresentationFormat>
  <Paragraphs>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CS2040/C/S</vt:lpstr>
      <vt:lpstr>Prelude</vt:lpstr>
      <vt:lpstr>Admins – Wed (1)</vt:lpstr>
      <vt:lpstr>Admins – Wed (2)</vt:lpstr>
      <vt:lpstr>Binary Heap, the harder concepts (“just one slide”)</vt:lpstr>
      <vt:lpstr>For Tomorrow</vt:lpstr>
      <vt:lpstr>Mock PE1, start 5pm sharp, ends 6pm (1)</vt:lpstr>
      <vt:lpstr>Mock PE1, start 5pm sharp, ends 6pm (2)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220</cp:revision>
  <dcterms:created xsi:type="dcterms:W3CDTF">2017-08-18T07:05:45Z</dcterms:created>
  <dcterms:modified xsi:type="dcterms:W3CDTF">2020-09-10T11:35:10Z</dcterms:modified>
</cp:coreProperties>
</file>