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96" r:id="rId3"/>
    <p:sldId id="282" r:id="rId4"/>
    <p:sldId id="288" r:id="rId5"/>
    <p:sldId id="289" r:id="rId6"/>
    <p:sldId id="290" r:id="rId7"/>
    <p:sldId id="291" r:id="rId8"/>
    <p:sldId id="292" r:id="rId9"/>
    <p:sldId id="286" r:id="rId10"/>
    <p:sldId id="294" r:id="rId11"/>
    <p:sldId id="293" r:id="rId12"/>
    <p:sldId id="298" r:id="rId13"/>
    <p:sldId id="299" r:id="rId14"/>
    <p:sldId id="30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784" autoAdjust="0"/>
  </p:normalViewPr>
  <p:slideViewPr>
    <p:cSldViewPr snapToGrid="0">
      <p:cViewPr varScale="1">
        <p:scale>
          <a:sx n="85" d="100"/>
          <a:sy n="85" d="100"/>
        </p:scale>
        <p:origin x="153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DBE73-DAFA-4D74-8E31-88D09317E734}" type="datetimeFigureOut">
              <a:rPr lang="en-SG" smtClean="0"/>
              <a:t>2/10/2020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056FA-2F90-4489-A2BA-D7850EF8425B}" type="slidenum">
              <a:rPr lang="en-SG" smtClean="0"/>
              <a:t>‹#›</a:t>
            </a:fld>
            <a:endParaRPr lang="en-SG"/>
          </a:p>
        </p:txBody>
      </p:sp>
    </p:spTree>
    <p:extLst>
      <p:ext uri="{BB962C8B-B14F-4D97-AF65-F5344CB8AC3E}">
        <p14:creationId xmlns:p14="http://schemas.microsoft.com/office/powerpoint/2010/main" val="292945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id-ID"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2</a:t>
            </a:fld>
            <a:endParaRPr lang="en-SG"/>
          </a:p>
        </p:txBody>
      </p:sp>
    </p:spTree>
    <p:extLst>
      <p:ext uri="{BB962C8B-B14F-4D97-AF65-F5344CB8AC3E}">
        <p14:creationId xmlns:p14="http://schemas.microsoft.com/office/powerpoint/2010/main" val="2308650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12</a:t>
            </a:fld>
            <a:endParaRPr lang="en-SG"/>
          </a:p>
        </p:txBody>
      </p:sp>
    </p:spTree>
    <p:extLst>
      <p:ext uri="{BB962C8B-B14F-4D97-AF65-F5344CB8AC3E}">
        <p14:creationId xmlns:p14="http://schemas.microsoft.com/office/powerpoint/2010/main" val="3097739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13</a:t>
            </a:fld>
            <a:endParaRPr lang="en-SG"/>
          </a:p>
        </p:txBody>
      </p:sp>
    </p:spTree>
    <p:extLst>
      <p:ext uri="{BB962C8B-B14F-4D97-AF65-F5344CB8AC3E}">
        <p14:creationId xmlns:p14="http://schemas.microsoft.com/office/powerpoint/2010/main" val="1850729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Just to avoid silly off-by-one runtime error, it is generally OK to declare array size slightly greater than needed</a:t>
            </a:r>
            <a:r>
              <a:rPr lang="en-US" baseline="0" dirty="0"/>
              <a:t>, btw bus route 991 has just been added (July 2018, Bukit </a:t>
            </a:r>
            <a:r>
              <a:rPr lang="en-US" baseline="0" dirty="0" err="1"/>
              <a:t>Batok</a:t>
            </a:r>
            <a:r>
              <a:rPr lang="en-US" baseline="0" dirty="0"/>
              <a:t> area)</a:t>
            </a:r>
            <a:endParaRPr lang="id-ID"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The important part of a DAT is in using the (integer) key itself as the index to store the associated satellite data (value). It only works if the range of those (integer) keys is </a:t>
            </a:r>
            <a:r>
              <a:rPr lang="en-US" b="1" u="sng" baseline="0" dirty="0"/>
              <a:t>SMALL</a:t>
            </a:r>
            <a:r>
              <a:rPr lang="en-US" baseline="0" dirty="0"/>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Frequency of keypress (ASCII, 256 chars), frequency of alphabets of a string, mailbox in an HDB block</a:t>
            </a:r>
            <a:r>
              <a:rPr lang="en-US" baseline="0" dirty="0"/>
              <a:t>, </a:t>
            </a:r>
            <a:r>
              <a:rPr lang="en-US" baseline="0" dirty="0" err="1"/>
              <a:t>etc</a:t>
            </a:r>
            <a:r>
              <a:rPr lang="en-US" baseline="0" dirty="0"/>
              <a:t> (think about it)</a:t>
            </a:r>
            <a:endParaRPr lang="en-SG"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Optional: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Table vs List ADT; In List ADT, we concern ourselves on the positioning (index) of a value v; In Table ADT; we let the underlying data structure do this for us, efficiently! (much faster than O(N) per operation); See the discussion of unsorted vs sorted array for Table ADT; To think by yourself: What if you use unsorted/sorted single/double linked list as the underlying data structure for Table ADT?? (note for CS2040C S2 AY18/19 : using sorted vector has been asked in Midterm Test Section B)</a:t>
            </a:r>
            <a:endParaRPr lang="id-ID"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3</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See https://en.wikipedia.org/wiki/Euler%27s_totient_function#Some_values_of_the_function</a:t>
            </a:r>
            <a:r>
              <a:rPr lang="en-US" baseline="0" dirty="0"/>
              <a:t>, basically prime number N has the highest Euler Totient value, i.e</a:t>
            </a:r>
            <a:r>
              <a:rPr lang="en-US" baseline="0" dirty="0" smtClean="0"/>
              <a:t>., </a:t>
            </a:r>
            <a:r>
              <a:rPr lang="en-US" baseline="0" dirty="0"/>
              <a:t>N-1</a:t>
            </a:r>
            <a:endParaRPr lang="id-ID"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It is actually a b</a:t>
            </a:r>
            <a:r>
              <a:rPr lang="id-ID" baseline="0" dirty="0"/>
              <a:t>ase 26 </a:t>
            </a:r>
            <a:r>
              <a:rPr lang="en-US" baseline="0" dirty="0"/>
              <a:t>interpretation of the given string, then we modulo the result by M to get the actual index of that string to be stored in table with size M (index [0..M-1]) </a:t>
            </a:r>
            <a:r>
              <a:rPr lang="id-ID" baseline="0" dirty="0"/>
              <a: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“ABC” vs “BCA”</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A = 1</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B = 2</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C = 3</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err="1"/>
              <a:t>hash_function</a:t>
            </a:r>
            <a:r>
              <a:rPr lang="en-SG" baseline="0" dirty="0"/>
              <a:t>("ABC") =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0*26 + 1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1*26 + 2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28*26 + 3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731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1*26^2 + 2*26^1 + 3*26^0</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This is different from</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err="1"/>
              <a:t>hash_function</a:t>
            </a:r>
            <a:r>
              <a:rPr lang="en-SG" baseline="0" dirty="0"/>
              <a:t>("BCA") = 1431 = 2*26^2 + 3*26^1 + 1*26^0</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Notice that if we don’t consider the positioning of the characters, all N! permutations of a string with N distinct characters will all be accidentally hashed to the same hash value :O…. Bad…</a:t>
            </a:r>
          </a:p>
          <a:p>
            <a:pPr marL="0" marR="0" indent="0" algn="l" defTabSz="914400" rtl="0" eaLnBrk="1" fontAlgn="auto" latinLnBrk="0" hangingPunct="1">
              <a:lnSpc>
                <a:spcPct val="100000"/>
              </a:lnSpc>
              <a:spcBef>
                <a:spcPts val="0"/>
              </a:spcBef>
              <a:spcAft>
                <a:spcPts val="0"/>
              </a:spcAft>
              <a:buClrTx/>
              <a:buSzTx/>
              <a:buFontTx/>
              <a:buNone/>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a:t>Spares: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Only 40 possible hash values out of possible 100 numbers, not efficient, better ways exist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Use WolframAlpha to help you count this https://www.wolframalpha.com/input/?i=1.00-(365%2F365*364%2F365*...*343%2F365)</a:t>
            </a:r>
            <a:endParaRPr lang="en-US"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id-ID" dirty="0"/>
              <a:t>See Tut06</a:t>
            </a: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4</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Yes, at most in O(n), LP will find either an empty spot or a </a:t>
            </a:r>
            <a:r>
              <a:rPr lang="en-US" baseline="0" dirty="0" err="1"/>
              <a:t>DELeted</a:t>
            </a:r>
            <a:r>
              <a:rPr lang="en-US" baseline="0" dirty="0"/>
              <a:t> marker.</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It degenerates hash table performance (that uses LP collision resolution technique)</a:t>
            </a:r>
            <a:endParaRPr lang="en-SG"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We have to use </a:t>
            </a:r>
            <a:r>
              <a:rPr lang="en-US" baseline="0" dirty="0" err="1"/>
              <a:t>DELeted</a:t>
            </a:r>
            <a:r>
              <a:rPr lang="en-US" baseline="0" dirty="0"/>
              <a:t> marking, leaving many ‘dead bodies’ inside our hash tables; </a:t>
            </a:r>
            <a:r>
              <a:rPr lang="id-ID" baseline="0" dirty="0"/>
              <a:t>WA if we don’t use DELeted marker</a:t>
            </a:r>
            <a:r>
              <a:rPr lang="en-US" baseline="0" dirty="0"/>
              <a:t>. This also degrades Hash Table performance over long run if it has many deletions involved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Spares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Play with </a:t>
            </a:r>
            <a:r>
              <a:rPr lang="en-US" baseline="0" dirty="0" err="1"/>
              <a:t>VisuAlgo</a:t>
            </a:r>
            <a:r>
              <a:rPr lang="en-US" baseline="0" dirty="0"/>
              <a:t> hash table exploration mode, select Linear Probing (actually one of the easiest to explain)</a:t>
            </a:r>
            <a:endParaRPr lang="id-ID"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5</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Problem in finding empty slot when load factor is too high (beyond 50%)</a:t>
            </a:r>
            <a:r>
              <a:rPr lang="en-US" baseline="0" dirty="0"/>
              <a:t>, the proof that &lt; 50% is OK for this version of QP is a bit complicated</a:t>
            </a:r>
            <a:endParaRPr lang="id-ID"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It also degenerates hash table performance (that uses Quadratic Probing collision resolution technique)</a:t>
            </a:r>
            <a:r>
              <a:rPr lang="en-US" baseline="0" dirty="0"/>
              <a:t>, note that the abundance of </a:t>
            </a:r>
            <a:r>
              <a:rPr lang="en-US" baseline="0" dirty="0" err="1"/>
              <a:t>DELeted</a:t>
            </a:r>
            <a:r>
              <a:rPr lang="en-US" baseline="0" dirty="0"/>
              <a:t> markers issue if there are many deletions remain in this other Open Addressing collision resolution technique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This version of QP needs load factor &lt; 50%, so it is ‘never full’… We rehash to a bigger hash table once load factor approaches 50%.</a:t>
            </a: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a:t>Spare: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Secondary Clustering is less severe but still a problem, especially if the base address h(v) is the same…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Not that useful actually</a:t>
            </a:r>
            <a:r>
              <a:rPr lang="en-US" baseline="0" dirty="0"/>
              <a:t>, just FYI</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r>
              <a:rPr lang="en-US" sz="1200" b="0" i="0" kern="1200" dirty="0">
                <a:solidFill>
                  <a:schemeClr val="tx1"/>
                </a:solidFill>
                <a:effectLst/>
                <a:latin typeface="+mn-lt"/>
                <a:ea typeface="+mn-ea"/>
                <a:cs typeface="+mn-cs"/>
              </a:rPr>
              <a:t>An even better Quadratic Probing (not</a:t>
            </a:r>
            <a:r>
              <a:rPr lang="en-US" sz="1200" b="0" i="0" kern="1200" baseline="0" dirty="0">
                <a:solidFill>
                  <a:schemeClr val="tx1"/>
                </a:solidFill>
                <a:effectLst/>
                <a:latin typeface="+mn-lt"/>
                <a:ea typeface="+mn-ea"/>
                <a:cs typeface="+mn-cs"/>
              </a:rPr>
              <a:t> currently implemented in </a:t>
            </a:r>
            <a:r>
              <a:rPr lang="en-US" sz="1200" b="0" i="0" kern="1200" baseline="0" dirty="0" err="1">
                <a:solidFill>
                  <a:schemeClr val="tx1"/>
                </a:solidFill>
                <a:effectLst/>
                <a:latin typeface="+mn-lt"/>
                <a:ea typeface="+mn-ea"/>
                <a:cs typeface="+mn-cs"/>
              </a:rPr>
              <a:t>VisuAlgo</a:t>
            </a:r>
            <a:r>
              <a:rPr lang="en-US" sz="1200" b="0" i="0" kern="1200" baseline="0" dirty="0">
                <a:solidFill>
                  <a:schemeClr val="tx1"/>
                </a:solidFill>
                <a:effectLst/>
                <a:latin typeface="+mn-lt"/>
                <a:ea typeface="+mn-ea"/>
                <a:cs typeface="+mn-cs"/>
              </a:rPr>
              <a:t> animation yet) </a:t>
            </a:r>
            <a:r>
              <a:rPr lang="en-US" sz="1200" b="0" i="0" kern="1200" dirty="0">
                <a:solidFill>
                  <a:schemeClr val="tx1"/>
                </a:solidFill>
                <a:effectLst/>
                <a:latin typeface="+mn-lt"/>
                <a:ea typeface="+mn-ea"/>
                <a:cs typeface="+mn-cs"/>
              </a:rPr>
              <a:t>is to alternate the sign and having </a:t>
            </a:r>
            <a:r>
              <a:rPr lang="en-US" sz="1200" b="1" i="0"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 to be a prime number congruent to 3 modulo 4 (i.e. 3, 7, 11, 19, ...):</a:t>
            </a:r>
          </a:p>
          <a:p>
            <a:r>
              <a:rPr lang="en-US" dirty="0"/>
              <a:t>h(v) // base address</a:t>
            </a:r>
            <a:br>
              <a:rPr lang="en-US" dirty="0"/>
            </a:br>
            <a:r>
              <a:rPr lang="en-US" dirty="0"/>
              <a:t>(h(v) + 1*</a:t>
            </a:r>
            <a:r>
              <a:rPr lang="en-US" sz="1200" kern="1200" dirty="0">
                <a:solidFill>
                  <a:schemeClr val="tx1"/>
                </a:solidFill>
                <a:effectLst/>
                <a:latin typeface="+mn-lt"/>
                <a:ea typeface="+mn-ea"/>
                <a:cs typeface="+mn-cs"/>
              </a:rPr>
              <a:t>1</a:t>
            </a:r>
            <a:r>
              <a:rPr lang="en-US" dirty="0"/>
              <a:t>) % M // 1st probing step if there is a collision</a:t>
            </a:r>
            <a:br>
              <a:rPr lang="en-US" dirty="0"/>
            </a:br>
            <a:r>
              <a:rPr lang="en-US" dirty="0"/>
              <a:t>(h(v) - 1*</a:t>
            </a:r>
            <a:r>
              <a:rPr lang="en-US" sz="1200" kern="1200" dirty="0">
                <a:solidFill>
                  <a:schemeClr val="tx1"/>
                </a:solidFill>
                <a:effectLst/>
                <a:latin typeface="+mn-lt"/>
                <a:ea typeface="+mn-ea"/>
                <a:cs typeface="+mn-cs"/>
              </a:rPr>
              <a:t>1</a:t>
            </a:r>
            <a:r>
              <a:rPr lang="en-US" dirty="0"/>
              <a:t>) % M // 2nd probing step if there is still a collision</a:t>
            </a:r>
            <a:br>
              <a:rPr lang="en-US" dirty="0"/>
            </a:br>
            <a:r>
              <a:rPr lang="en-US" dirty="0"/>
              <a:t>(h(v) + 2*</a:t>
            </a:r>
            <a:r>
              <a:rPr lang="en-US" sz="1200" kern="1200" dirty="0">
                <a:solidFill>
                  <a:schemeClr val="tx1"/>
                </a:solidFill>
                <a:effectLst/>
                <a:latin typeface="+mn-lt"/>
                <a:ea typeface="+mn-ea"/>
                <a:cs typeface="+mn-cs"/>
              </a:rPr>
              <a:t>2</a:t>
            </a:r>
            <a:r>
              <a:rPr lang="en-US" dirty="0"/>
              <a:t>) % M // 3rd probing step if there is still a collision</a:t>
            </a:r>
            <a:br>
              <a:rPr lang="en-US" dirty="0"/>
            </a:br>
            <a:r>
              <a:rPr lang="en-US" dirty="0"/>
              <a:t>(h(v) - 2*</a:t>
            </a:r>
            <a:r>
              <a:rPr lang="en-US" sz="1200" kern="1200" dirty="0">
                <a:solidFill>
                  <a:schemeClr val="tx1"/>
                </a:solidFill>
                <a:effectLst/>
                <a:latin typeface="+mn-lt"/>
                <a:ea typeface="+mn-ea"/>
                <a:cs typeface="+mn-cs"/>
              </a:rPr>
              <a:t>2</a:t>
            </a:r>
            <a:r>
              <a:rPr lang="en-US" dirty="0"/>
              <a:t>) % M // 4th probing step if there is still a collision</a:t>
            </a:r>
            <a:br>
              <a:rPr lang="en-US" dirty="0"/>
            </a:br>
            <a:r>
              <a:rPr lang="en-US" dirty="0"/>
              <a:t>...</a:t>
            </a:r>
            <a:br>
              <a:rPr lang="en-US" dirty="0"/>
            </a:br>
            <a:r>
              <a:rPr lang="en-US" dirty="0"/>
              <a:t>(h(v) + k*</a:t>
            </a:r>
            <a:r>
              <a:rPr lang="en-US" sz="1200" kern="1200" dirty="0">
                <a:solidFill>
                  <a:schemeClr val="tx1"/>
                </a:solidFill>
                <a:effectLst/>
                <a:latin typeface="+mn-lt"/>
                <a:ea typeface="+mn-ea"/>
                <a:cs typeface="+mn-cs"/>
              </a:rPr>
              <a:t>k</a:t>
            </a:r>
            <a:r>
              <a:rPr lang="en-US" dirty="0"/>
              <a:t>) % M // 2*k-</a:t>
            </a:r>
            <a:r>
              <a:rPr lang="en-US" dirty="0" err="1"/>
              <a:t>th</a:t>
            </a:r>
            <a:r>
              <a:rPr lang="en-US" dirty="0"/>
              <a:t> probing step</a:t>
            </a:r>
            <a:br>
              <a:rPr lang="en-US" dirty="0"/>
            </a:br>
            <a:r>
              <a:rPr lang="en-US" dirty="0"/>
              <a:t>(h(v) - k*</a:t>
            </a:r>
            <a:r>
              <a:rPr lang="en-US" sz="1200" kern="1200" dirty="0">
                <a:solidFill>
                  <a:schemeClr val="tx1"/>
                </a:solidFill>
                <a:effectLst/>
                <a:latin typeface="+mn-lt"/>
                <a:ea typeface="+mn-ea"/>
                <a:cs typeface="+mn-cs"/>
              </a:rPr>
              <a:t>k</a:t>
            </a:r>
            <a:r>
              <a:rPr lang="en-US" dirty="0"/>
              <a:t>) % M // 2*k+1-th probing step, etc...</a:t>
            </a:r>
            <a:r>
              <a:rPr lang="en-US" sz="1200" b="0" i="0" kern="1200" dirty="0">
                <a:solidFill>
                  <a:schemeClr val="tx1"/>
                </a:solidFill>
                <a:effectLst/>
                <a:latin typeface="+mn-lt"/>
                <a:ea typeface="+mn-ea"/>
                <a:cs typeface="+mn-cs"/>
              </a:rPr>
              <a:t>Proof omitted... Just FYI</a:t>
            </a: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6</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Not really, but it is the most usual choice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Read on...</a:t>
            </a:r>
            <a:r>
              <a:rPr lang="en-US" baseline="0" dirty="0"/>
              <a:t> Especially that old doc reference regarding Knuth’s suggestion; it has several disadvantages involving weakness of any Open Addressing technique (many </a:t>
            </a:r>
            <a:r>
              <a:rPr lang="en-US" baseline="0" dirty="0" err="1"/>
              <a:t>DELeted</a:t>
            </a:r>
            <a:r>
              <a:rPr lang="en-US" baseline="0" dirty="0"/>
              <a:t> markers) and also the need to supply SECOND, equally good hash function</a:t>
            </a:r>
            <a:endParaRPr lang="id-ID"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7</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It is O(1+</a:t>
            </a:r>
            <a:r>
              <a:rPr lang="en-US" baseline="0" dirty="0">
                <a:sym typeface="Symbol" panose="05050102010706020507" pitchFamily="18" charset="2"/>
              </a:rPr>
              <a:t>), and we can control this load factor  = n/m most of the time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Probably... This is my current answer for now (</a:t>
            </a:r>
            <a:r>
              <a:rPr lang="en-US" baseline="0" dirty="0"/>
              <a:t>since </a:t>
            </a:r>
            <a:r>
              <a:rPr lang="id-ID" baseline="0" dirty="0"/>
              <a:t>201</a:t>
            </a:r>
            <a:r>
              <a:rPr lang="en-US" baseline="0" dirty="0"/>
              <a:t>7-present</a:t>
            </a:r>
            <a:r>
              <a:rPr lang="id-ID" baseline="0" dirty="0"/>
              <a:t>)</a:t>
            </a:r>
            <a:endParaRPr lang="en-US"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We may not need to rehash that often if we roughly know how much data that we will deal with and set table size accordingly, somewhat ensuring our average linked list length to be “just a few entries” per bucket </a:t>
            </a:r>
            <a:r>
              <a:rPr lang="en-US" baseline="0" dirty="0">
                <a:sym typeface="Wingdings" panose="05000000000000000000" pitchFamily="2" charset="2"/>
              </a:rPr>
              <a:t>. However when the number of keys are really dynamic, we need to probably enlarge the table size by a factor of 2 when load factor is &gt; 2 (#keys/M &gt; 2; notice that load factor can be &gt; 1 in Separate Chaining)</a:t>
            </a: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a:t>Spare: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Combo?</a:t>
            </a:r>
            <a:r>
              <a:rPr lang="en-US" baseline="0" dirty="0"/>
              <a:t> The “arrays of linked lists” idea of Separate Chaining can be extended actually to use *other* auxiliary data structure(s)</a:t>
            </a: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8</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9</a:t>
            </a:fld>
            <a:endParaRPr lang="en-SG"/>
          </a:p>
        </p:txBody>
      </p:sp>
    </p:spTree>
    <p:extLst>
      <p:ext uri="{BB962C8B-B14F-4D97-AF65-F5344CB8AC3E}">
        <p14:creationId xmlns:p14="http://schemas.microsoft.com/office/powerpoint/2010/main" val="2045624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10</a:t>
            </a:fld>
            <a:endParaRPr lang="en-SG"/>
          </a:p>
        </p:txBody>
      </p:sp>
    </p:spTree>
    <p:extLst>
      <p:ext uri="{BB962C8B-B14F-4D97-AF65-F5344CB8AC3E}">
        <p14:creationId xmlns:p14="http://schemas.microsoft.com/office/powerpoint/2010/main" val="555502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2/10/2020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25634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2/10/2020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2076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2/10/2020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60993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2/10/2020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8842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994BFE-4BED-4D86-9ABF-B8DB0D37D722}" type="datetimeFigureOut">
              <a:rPr lang="en-SG" smtClean="0"/>
              <a:t>2/10/2020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350698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69994BFE-4BED-4D86-9ABF-B8DB0D37D722}" type="datetimeFigureOut">
              <a:rPr lang="en-SG" smtClean="0"/>
              <a:t>2/10/2020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69794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69994BFE-4BED-4D86-9ABF-B8DB0D37D722}" type="datetimeFigureOut">
              <a:rPr lang="en-SG" smtClean="0"/>
              <a:t>2/10/2020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3242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69994BFE-4BED-4D86-9ABF-B8DB0D37D722}" type="datetimeFigureOut">
              <a:rPr lang="en-SG" smtClean="0"/>
              <a:t>2/10/2020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980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94BFE-4BED-4D86-9ABF-B8DB0D37D722}" type="datetimeFigureOut">
              <a:rPr lang="en-SG" smtClean="0"/>
              <a:t>2/10/2020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50306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2/10/2020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12463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2/10/2020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416849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94BFE-4BED-4D86-9ABF-B8DB0D37D722}" type="datetimeFigureOut">
              <a:rPr lang="en-SG" smtClean="0"/>
              <a:t>2/10/2020</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DD2AE-4421-462C-94B8-2067CF179A1C}" type="slidenum">
              <a:rPr lang="en-SG" smtClean="0"/>
              <a:t>‹#›</a:t>
            </a:fld>
            <a:endParaRPr lang="en-SG"/>
          </a:p>
        </p:txBody>
      </p:sp>
    </p:spTree>
    <p:extLst>
      <p:ext uri="{BB962C8B-B14F-4D97-AF65-F5344CB8AC3E}">
        <p14:creationId xmlns:p14="http://schemas.microsoft.com/office/powerpoint/2010/main" val="336728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nus.kattis.com/problems/competitivearcadebasketball" TargetMode="External"/><Relationship Id="rId3" Type="http://schemas.openxmlformats.org/officeDocument/2006/relationships/hyperlink" Target="http://en.cppreference.com/w/cpp/container/unordered_set" TargetMode="External"/><Relationship Id="rId7" Type="http://schemas.openxmlformats.org/officeDocument/2006/relationships/hyperlink" Target="https://nus.kattis.com/problems/oddmanou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docs.oracle.com/javase/9/docs/api/java/util/HashMap.html" TargetMode="External"/><Relationship Id="rId5" Type="http://schemas.openxmlformats.org/officeDocument/2006/relationships/hyperlink" Target="https://docs.oracle.com/javase/9/docs/api/java/util/HashSet.html" TargetMode="External"/><Relationship Id="rId4" Type="http://schemas.openxmlformats.org/officeDocument/2006/relationships/hyperlink" Target="http://en.cppreference.com/w/cpp/container/unordered_map"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visualgo.net/training?diff=Medium&amp;n=5&amp;tl=0&amp;module=hashtabl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pen.kattis.com/problems/proof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visualgo.net/en/bst?slide=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oi2020.sg/schedul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visualgo.net/en/list?slide=2-1" TargetMode="External"/><Relationship Id="rId3" Type="http://schemas.openxmlformats.org/officeDocument/2006/relationships/hyperlink" Target="https://visualgo.net/en/hashtable?slide=1" TargetMode="External"/><Relationship Id="rId7" Type="http://schemas.openxmlformats.org/officeDocument/2006/relationships/hyperlink" Target="https://visualgo.net/en/hashtable?slide=2-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visualgo.net/en/hashtable?slide=2-5" TargetMode="External"/><Relationship Id="rId5" Type="http://schemas.openxmlformats.org/officeDocument/2006/relationships/hyperlink" Target="https://visualgo.net/en/hashtable?slide=2-2" TargetMode="External"/><Relationship Id="rId10" Type="http://schemas.openxmlformats.org/officeDocument/2006/relationships/hyperlink" Target="https://visualgo.net/en/bst?slide=3-3" TargetMode="External"/><Relationship Id="rId4" Type="http://schemas.openxmlformats.org/officeDocument/2006/relationships/hyperlink" Target="https://visualgo.net/en/hashtable?slide=2-3" TargetMode="External"/><Relationship Id="rId9" Type="http://schemas.openxmlformats.org/officeDocument/2006/relationships/hyperlink" Target="https://visualgo.net/en/bst?slide=3-2"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visualgo.net/en/hashtable?slide=3" TargetMode="External"/><Relationship Id="rId7" Type="http://schemas.openxmlformats.org/officeDocument/2006/relationships/hyperlink" Target="https://visualgo.net/en/hashtable?slide=3-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visualgo.net/en/hashtable?slide=4-3" TargetMode="External"/><Relationship Id="rId5" Type="http://schemas.openxmlformats.org/officeDocument/2006/relationships/hyperlink" Target="https://visualgo.net/en/hashtable?slide=4-8" TargetMode="External"/><Relationship Id="rId4" Type="http://schemas.openxmlformats.org/officeDocument/2006/relationships/hyperlink" Target="https://visualgo.net/en/hashtable?slide=4-6"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visualgo.net/en/hashtable?slide=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visualgo.net/en/hashtable?slide=7-7" TargetMode="External"/><Relationship Id="rId4" Type="http://schemas.openxmlformats.org/officeDocument/2006/relationships/hyperlink" Target="https://visualgo.net/en/hashtable?slide=7-9"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visualgo.net/en/hashtable?slide=8" TargetMode="External"/><Relationship Id="rId7" Type="http://schemas.openxmlformats.org/officeDocument/2006/relationships/hyperlink" Target="https://visualgo.net/en/hashtable?slide=8-7"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visualgo.net/en/hashtable?slide=7-9" TargetMode="External"/><Relationship Id="rId5" Type="http://schemas.openxmlformats.org/officeDocument/2006/relationships/hyperlink" Target="https://visualgo.net/en/hashtable?slide=8-8" TargetMode="External"/><Relationship Id="rId4" Type="http://schemas.openxmlformats.org/officeDocument/2006/relationships/hyperlink" Target="https://visualgo.net/en/hashtable?slide=8-4"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visualgo.net/en/hashtable?slide=9"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open-std.org/jtc1/sc22/wg21/docs/papers/2003/n1456.html" TargetMode="External"/><Relationship Id="rId5" Type="http://schemas.openxmlformats.org/officeDocument/2006/relationships/hyperlink" Target="https://visualgo.net/en/hashtable?slide=9-4" TargetMode="External"/><Relationship Id="rId4" Type="http://schemas.openxmlformats.org/officeDocument/2006/relationships/hyperlink" Target="https://visualgo.net/en/hashtable?slide=9-1"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visualgo.net/en/hashtable?slide=9"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visualgo.net/en/hashtable?slide=11-3" TargetMode="External"/><Relationship Id="rId5" Type="http://schemas.openxmlformats.org/officeDocument/2006/relationships/hyperlink" Target="https://visualgo.net/en/hashtable?slide=11-1" TargetMode="External"/><Relationship Id="rId4" Type="http://schemas.openxmlformats.org/officeDocument/2006/relationships/hyperlink" Target="https://visualgo.net/en/hashtable?slide=10-3"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comp.nus.edu.sg/~stevenha/cs2040c/demos/HashTableDemo.cp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CS2040/C/S</a:t>
            </a:r>
            <a:endParaRPr lang="en-SG" dirty="0"/>
          </a:p>
        </p:txBody>
      </p:sp>
      <p:sp>
        <p:nvSpPr>
          <p:cNvPr id="3" name="Subtitle 2"/>
          <p:cNvSpPr>
            <a:spLocks noGrp="1"/>
          </p:cNvSpPr>
          <p:nvPr>
            <p:ph type="subTitle" idx="1"/>
          </p:nvPr>
        </p:nvSpPr>
        <p:spPr/>
        <p:txBody>
          <a:bodyPr/>
          <a:lstStyle/>
          <a:p>
            <a:r>
              <a:rPr lang="en-US" dirty="0"/>
              <a:t>Week </a:t>
            </a:r>
            <a:r>
              <a:rPr lang="en-US" dirty="0" smtClean="0"/>
              <a:t>06+07, </a:t>
            </a:r>
            <a:r>
              <a:rPr lang="en-US" dirty="0"/>
              <a:t>guideline slides only</a:t>
            </a:r>
            <a:endParaRPr lang="en-SG" dirty="0"/>
          </a:p>
        </p:txBody>
      </p:sp>
    </p:spTree>
    <p:extLst>
      <p:ext uri="{BB962C8B-B14F-4D97-AF65-F5344CB8AC3E}">
        <p14:creationId xmlns:p14="http://schemas.microsoft.com/office/powerpoint/2010/main" val="1040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Demo </a:t>
            </a:r>
            <a:r>
              <a:rPr lang="en-US" dirty="0" smtClean="0"/>
              <a:t>2 </a:t>
            </a:r>
            <a:r>
              <a:rPr lang="en-US" dirty="0"/>
              <a:t>(CP4 Book 1, Section 2.3.2)</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a:t>We do NOT have to write our own Hash Table code as C++ has </a:t>
            </a:r>
            <a:r>
              <a:rPr lang="en-US" dirty="0" err="1">
                <a:hlinkClick r:id="rId3"/>
              </a:rPr>
              <a:t>unordered_set</a:t>
            </a:r>
            <a:r>
              <a:rPr lang="en-US" dirty="0"/>
              <a:t>/</a:t>
            </a:r>
            <a:r>
              <a:rPr lang="en-US" dirty="0" err="1">
                <a:hlinkClick r:id="rId4"/>
              </a:rPr>
              <a:t>unordered_map</a:t>
            </a:r>
            <a:r>
              <a:rPr lang="en-US" dirty="0"/>
              <a:t> (ignore the multi version first)</a:t>
            </a:r>
          </a:p>
          <a:p>
            <a:pPr lvl="1"/>
            <a:r>
              <a:rPr lang="en-US" dirty="0"/>
              <a:t>Java (for CS2040) has </a:t>
            </a:r>
            <a:r>
              <a:rPr lang="en-US" dirty="0">
                <a:hlinkClick r:id="rId5"/>
              </a:rPr>
              <a:t>HashSet</a:t>
            </a:r>
            <a:r>
              <a:rPr lang="en-US" dirty="0"/>
              <a:t>/</a:t>
            </a:r>
            <a:r>
              <a:rPr lang="en-US" dirty="0" err="1">
                <a:hlinkClick r:id="rId6"/>
              </a:rPr>
              <a:t>HashMap</a:t>
            </a:r>
            <a:endParaRPr lang="en-SG" dirty="0">
              <a:hlinkClick r:id="rId7"/>
            </a:endParaRPr>
          </a:p>
          <a:p>
            <a:r>
              <a:rPr lang="en-SG" dirty="0">
                <a:hlinkClick r:id="rId8"/>
              </a:rPr>
              <a:t>https</a:t>
            </a:r>
            <a:r>
              <a:rPr lang="en-SG" dirty="0" smtClean="0">
                <a:hlinkClick r:id="rId8"/>
              </a:rPr>
              <a:t>://nus.kattis.com/problems/competitivearcadebasketball</a:t>
            </a:r>
            <a:endParaRPr lang="id-ID" dirty="0"/>
          </a:p>
          <a:p>
            <a:r>
              <a:rPr lang="en-US" dirty="0" smtClean="0"/>
              <a:t>After we get an AC with STL </a:t>
            </a:r>
            <a:r>
              <a:rPr lang="en-US" dirty="0" err="1" smtClean="0"/>
              <a:t>std</a:t>
            </a:r>
            <a:r>
              <a:rPr lang="en-US" dirty="0" smtClean="0"/>
              <a:t>::</a:t>
            </a:r>
            <a:r>
              <a:rPr lang="en-US" dirty="0" err="1" smtClean="0"/>
              <a:t>unordered_map</a:t>
            </a:r>
            <a:r>
              <a:rPr lang="en-US" dirty="0" smtClean="0"/>
              <a:t>,</a:t>
            </a:r>
            <a:br>
              <a:rPr lang="en-US" dirty="0" smtClean="0"/>
            </a:br>
            <a:r>
              <a:rPr lang="en-US" dirty="0" smtClean="0"/>
              <a:t>we will use our own HashTableDemo.cpp implementation,</a:t>
            </a:r>
            <a:br>
              <a:rPr lang="en-US" dirty="0" smtClean="0"/>
            </a:br>
            <a:r>
              <a:rPr lang="en-US" dirty="0" smtClean="0"/>
              <a:t>and it should also be AC</a:t>
            </a:r>
          </a:p>
          <a:p>
            <a:pPr lvl="1"/>
            <a:r>
              <a:rPr lang="en-US" dirty="0" smtClean="0"/>
              <a:t>I know what caused the RTE already </a:t>
            </a:r>
            <a:r>
              <a:rPr lang="en-US" dirty="0" smtClean="0">
                <a:sym typeface="Wingdings" panose="05000000000000000000" pitchFamily="2" charset="2"/>
              </a:rPr>
              <a:t>, can you figure it out too?</a:t>
            </a:r>
            <a:endParaRPr lang="en-US" dirty="0" smtClean="0"/>
          </a:p>
          <a:p>
            <a:r>
              <a:rPr lang="en-US" dirty="0" smtClean="0"/>
              <a:t>Solution</a:t>
            </a:r>
            <a:r>
              <a:rPr lang="en-US" dirty="0"/>
              <a:t>:</a:t>
            </a:r>
          </a:p>
          <a:p>
            <a:pPr lvl="1"/>
            <a:r>
              <a:rPr lang="en-US" dirty="0"/>
              <a:t>See the detailed comments in the attached competitivearcadebasketball.cpp</a:t>
            </a:r>
          </a:p>
        </p:txBody>
      </p:sp>
    </p:spTree>
    <p:extLst>
      <p:ext uri="{BB962C8B-B14F-4D97-AF65-F5344CB8AC3E}">
        <p14:creationId xmlns:p14="http://schemas.microsoft.com/office/powerpoint/2010/main" val="382814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Weeks Intermezzo</a:t>
            </a:r>
            <a:endParaRPr lang="en-US" dirty="0"/>
          </a:p>
        </p:txBody>
      </p:sp>
      <p:sp>
        <p:nvSpPr>
          <p:cNvPr id="3" name="Content Placeholder 2"/>
          <p:cNvSpPr>
            <a:spLocks noGrp="1"/>
          </p:cNvSpPr>
          <p:nvPr>
            <p:ph idx="1"/>
          </p:nvPr>
        </p:nvSpPr>
        <p:spPr/>
        <p:txBody>
          <a:bodyPr/>
          <a:lstStyle/>
          <a:p>
            <a:r>
              <a:rPr lang="en-US" dirty="0" smtClean="0"/>
              <a:t>Due to IOI 2020 (Week 06 – middle of Recess Week)</a:t>
            </a:r>
            <a:endParaRPr lang="en-US" dirty="0"/>
          </a:p>
        </p:txBody>
      </p:sp>
      <p:pic>
        <p:nvPicPr>
          <p:cNvPr id="1026" name="Picture 2" descr="https://ioi2020.sg/ioi2021/wp-content/uploads/sites/4/2019/07/ioi-websit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736" y="2721049"/>
            <a:ext cx="9836527" cy="273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604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 OQ (Hash Table) Review</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sz="2400" dirty="0">
                <a:hlinkClick r:id="rId3"/>
              </a:rPr>
              <a:t>https://</a:t>
            </a:r>
            <a:r>
              <a:rPr lang="en-SG" sz="2400" dirty="0" smtClean="0">
                <a:hlinkClick r:id="rId3"/>
              </a:rPr>
              <a:t>visualgo.net/training?diff=Medium&amp;n=5&amp;tl=0&amp;module=hashtable</a:t>
            </a:r>
            <a:endParaRPr lang="en-SG" sz="2400" dirty="0" smtClean="0"/>
          </a:p>
          <a:p>
            <a:r>
              <a:rPr lang="en-SG" dirty="0" smtClean="0"/>
              <a:t>Doubles as revision of Week 06 topics</a:t>
            </a:r>
            <a:endParaRPr lang="en-US" dirty="0"/>
          </a:p>
        </p:txBody>
      </p:sp>
    </p:spTree>
    <p:extLst>
      <p:ext uri="{BB962C8B-B14F-4D97-AF65-F5344CB8AC3E}">
        <p14:creationId xmlns:p14="http://schemas.microsoft.com/office/powerpoint/2010/main" val="20450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Demo </a:t>
            </a:r>
            <a:r>
              <a:rPr lang="en-US" dirty="0" smtClean="0"/>
              <a:t>Again </a:t>
            </a:r>
            <a:r>
              <a:rPr lang="en-US" dirty="0"/>
              <a:t>(CP4 Book 1, Section 2.3.2)</a:t>
            </a:r>
            <a:endParaRPr lang="en-SG" dirty="0"/>
          </a:p>
        </p:txBody>
      </p:sp>
      <p:sp>
        <p:nvSpPr>
          <p:cNvPr id="3" name="Content Placeholder 2"/>
          <p:cNvSpPr>
            <a:spLocks noGrp="1"/>
          </p:cNvSpPr>
          <p:nvPr>
            <p:ph idx="1"/>
          </p:nvPr>
        </p:nvSpPr>
        <p:spPr>
          <a:xfrm>
            <a:off x="838200" y="1825624"/>
            <a:ext cx="11353800" cy="5032375"/>
          </a:xfrm>
        </p:spPr>
        <p:txBody>
          <a:bodyPr>
            <a:normAutofit/>
          </a:bodyPr>
          <a:lstStyle/>
          <a:p>
            <a:r>
              <a:rPr lang="en-SG" dirty="0">
                <a:hlinkClick r:id="rId3"/>
              </a:rPr>
              <a:t>https</a:t>
            </a:r>
            <a:r>
              <a:rPr lang="en-SG" dirty="0" smtClean="0">
                <a:hlinkClick r:id="rId3"/>
              </a:rPr>
              <a:t>://open.kattis.com/problems/proofs</a:t>
            </a:r>
            <a:r>
              <a:rPr lang="en-SG" dirty="0" smtClean="0"/>
              <a:t> (not yet available at </a:t>
            </a:r>
            <a:r>
              <a:rPr lang="en-SG" dirty="0" err="1" smtClean="0"/>
              <a:t>nus.kattis</a:t>
            </a:r>
            <a:r>
              <a:rPr lang="en-SG" dirty="0" smtClean="0"/>
              <a:t>)</a:t>
            </a:r>
          </a:p>
          <a:p>
            <a:r>
              <a:rPr lang="en-US" dirty="0" smtClean="0"/>
              <a:t>There are n ≤ 400 000 lines of proofs</a:t>
            </a:r>
          </a:p>
          <a:p>
            <a:pPr lvl="1"/>
            <a:r>
              <a:rPr lang="en-US" dirty="0" smtClean="0"/>
              <a:t>slow </a:t>
            </a:r>
            <a:r>
              <a:rPr lang="en-US" dirty="0"/>
              <a:t>solution will </a:t>
            </a:r>
            <a:r>
              <a:rPr lang="en-US" dirty="0" smtClean="0"/>
              <a:t>likely TLE</a:t>
            </a:r>
            <a:endParaRPr lang="en-US" dirty="0"/>
          </a:p>
          <a:p>
            <a:r>
              <a:rPr lang="en-US" dirty="0" smtClean="0"/>
              <a:t>A bit of input parsing</a:t>
            </a:r>
          </a:p>
          <a:p>
            <a:r>
              <a:rPr lang="en-US" dirty="0"/>
              <a:t>A line of the proof is valid if and only if all assumptions were conclusions of previous </a:t>
            </a:r>
            <a:r>
              <a:rPr lang="en-US" dirty="0" smtClean="0"/>
              <a:t>lines</a:t>
            </a:r>
            <a:endParaRPr lang="en-US" dirty="0"/>
          </a:p>
          <a:p>
            <a:pPr lvl="1"/>
            <a:r>
              <a:rPr lang="en-US" dirty="0" smtClean="0"/>
              <a:t>We need to store “previous conclusions” (short strings) in a… </a:t>
            </a:r>
            <a:r>
              <a:rPr lang="en-US" dirty="0" err="1" smtClean="0"/>
              <a:t>Hashtable</a:t>
            </a:r>
            <a:r>
              <a:rPr lang="en-US" dirty="0" smtClean="0"/>
              <a:t> </a:t>
            </a:r>
            <a:r>
              <a:rPr lang="en-US" dirty="0" smtClean="0">
                <a:sym typeface="Wingdings" panose="05000000000000000000" pitchFamily="2" charset="2"/>
              </a:rPr>
              <a:t></a:t>
            </a:r>
            <a:endParaRPr lang="en-US" dirty="0" smtClean="0"/>
          </a:p>
          <a:p>
            <a:r>
              <a:rPr lang="en-US" dirty="0" smtClean="0"/>
              <a:t>Solution</a:t>
            </a:r>
            <a:r>
              <a:rPr lang="en-US" dirty="0"/>
              <a:t>:</a:t>
            </a:r>
          </a:p>
          <a:p>
            <a:pPr lvl="1"/>
            <a:r>
              <a:rPr lang="en-US" dirty="0"/>
              <a:t>See attached </a:t>
            </a:r>
            <a:r>
              <a:rPr lang="en-US" dirty="0" smtClean="0"/>
              <a:t>proofs.cpp </a:t>
            </a:r>
            <a:r>
              <a:rPr lang="en-US" dirty="0"/>
              <a:t>(with </a:t>
            </a:r>
            <a:r>
              <a:rPr lang="en-US" dirty="0" smtClean="0"/>
              <a:t>comments)</a:t>
            </a:r>
          </a:p>
          <a:p>
            <a:pPr lvl="1"/>
            <a:r>
              <a:rPr lang="en-US" dirty="0" smtClean="0"/>
              <a:t>Also using HashTableDemo.cpp to AC this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91453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e-Lecture for our Flipped Classroom</a:t>
            </a:r>
          </a:p>
        </p:txBody>
      </p:sp>
      <p:sp>
        <p:nvSpPr>
          <p:cNvPr id="3" name="Content Placeholder 2"/>
          <p:cNvSpPr>
            <a:spLocks noGrp="1"/>
          </p:cNvSpPr>
          <p:nvPr>
            <p:ph idx="1"/>
          </p:nvPr>
        </p:nvSpPr>
        <p:spPr/>
        <p:txBody>
          <a:bodyPr/>
          <a:lstStyle/>
          <a:p>
            <a:r>
              <a:rPr lang="en-US" dirty="0"/>
              <a:t>By Wednesday, </a:t>
            </a:r>
            <a:r>
              <a:rPr lang="en-US" dirty="0" smtClean="0"/>
              <a:t>7 </a:t>
            </a:r>
            <a:r>
              <a:rPr lang="en-US"/>
              <a:t>October </a:t>
            </a:r>
            <a:r>
              <a:rPr lang="en-US" smtClean="0"/>
              <a:t>2020, </a:t>
            </a:r>
            <a:r>
              <a:rPr lang="en-US" dirty="0"/>
              <a:t>9.59am, you must have read </a:t>
            </a:r>
            <a:r>
              <a:rPr lang="en-US" dirty="0">
                <a:hlinkClick r:id="rId2"/>
              </a:rPr>
              <a:t>https://visualgo.net/en/bst?slide=1</a:t>
            </a:r>
            <a:r>
              <a:rPr lang="en-US" dirty="0"/>
              <a:t> until slide 11</a:t>
            </a:r>
            <a:endParaRPr lang="en-US" i="1" dirty="0"/>
          </a:p>
          <a:p>
            <a:pPr lvl="1"/>
            <a:r>
              <a:rPr lang="en-US" i="1" dirty="0"/>
              <a:t>Super duper lost otherwise…</a:t>
            </a:r>
          </a:p>
          <a:p>
            <a:r>
              <a:rPr lang="en-US" dirty="0"/>
              <a:t>See you next week and all the best for your other midterm tests</a:t>
            </a:r>
            <a:br>
              <a:rPr lang="en-US" dirty="0"/>
            </a:br>
            <a:r>
              <a:rPr lang="en-US" dirty="0"/>
              <a:t>(for other modules)</a:t>
            </a:r>
          </a:p>
        </p:txBody>
      </p:sp>
      <p:pic>
        <p:nvPicPr>
          <p:cNvPr id="2050" name="Picture 2" descr="https://ivle.nus.edu.sg/images/flipp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3511" y="144606"/>
            <a:ext cx="1979076" cy="65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3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One-Way Recording for Week 06</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a:t>Due to </a:t>
            </a:r>
            <a:r>
              <a:rPr lang="en-US" dirty="0">
                <a:hlinkClick r:id="rId3"/>
              </a:rPr>
              <a:t>https://</a:t>
            </a:r>
            <a:r>
              <a:rPr lang="en-US" dirty="0" smtClean="0">
                <a:hlinkClick r:id="rId3"/>
              </a:rPr>
              <a:t>ioi2020.sg/schedule</a:t>
            </a:r>
            <a:endParaRPr lang="en-US" dirty="0" smtClean="0"/>
          </a:p>
          <a:p>
            <a:r>
              <a:rPr lang="en-US" dirty="0" smtClean="0"/>
              <a:t>Both L06a+L06b (2h+1h) lectures are combined into one</a:t>
            </a:r>
          </a:p>
          <a:p>
            <a:pPr lvl="1"/>
            <a:r>
              <a:rPr lang="en-US" dirty="0" smtClean="0"/>
              <a:t>Not necessarily a </a:t>
            </a:r>
            <a:r>
              <a:rPr lang="en-US" dirty="0"/>
              <a:t>3h video as </a:t>
            </a:r>
            <a:r>
              <a:rPr lang="en-US" dirty="0" smtClean="0"/>
              <a:t>there is no Q&amp;A (so </a:t>
            </a:r>
            <a:r>
              <a:rPr lang="en-US" dirty="0"/>
              <a:t>no </a:t>
            </a:r>
            <a:r>
              <a:rPr lang="en-US" dirty="0" smtClean="0"/>
              <a:t>interruption)</a:t>
            </a:r>
          </a:p>
          <a:p>
            <a:pPr lvl="2"/>
            <a:r>
              <a:rPr lang="en-US" dirty="0" smtClean="0"/>
              <a:t>Let’s see how long this “unscripted” recording is…</a:t>
            </a:r>
          </a:p>
          <a:p>
            <a:pPr lvl="1"/>
            <a:r>
              <a:rPr lang="en-US" dirty="0" smtClean="0"/>
              <a:t>For the live demo part, I will do speed coding first, before I explain</a:t>
            </a:r>
          </a:p>
          <a:p>
            <a:pPr lvl="2"/>
            <a:r>
              <a:rPr lang="en-US" dirty="0" smtClean="0"/>
              <a:t>You can slow down the playback of the video for your own pace</a:t>
            </a:r>
            <a:endParaRPr lang="id-ID" dirty="0"/>
          </a:p>
        </p:txBody>
      </p:sp>
    </p:spTree>
    <p:extLst>
      <p:ext uri="{BB962C8B-B14F-4D97-AF65-F5344CB8AC3E}">
        <p14:creationId xmlns:p14="http://schemas.microsoft.com/office/powerpoint/2010/main" val="41495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Table ADT</a:t>
            </a:r>
            <a:r>
              <a:rPr lang="id-ID" dirty="0"/>
              <a:t> and </a:t>
            </a:r>
            <a:r>
              <a:rPr lang="id-ID" dirty="0" smtClean="0"/>
              <a:t>DAT</a:t>
            </a:r>
            <a:r>
              <a:rPr lang="en-US" dirty="0" smtClean="0"/>
              <a:t> </a:t>
            </a:r>
            <a:r>
              <a:rPr lang="en-US" sz="2400" dirty="0" smtClean="0"/>
              <a:t>(CP4 Book 1, Section 2.3.2)</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https://visualgo.net/en/hashtable?slide=1</a:t>
            </a:r>
            <a:r>
              <a:rPr lang="en-SG" dirty="0"/>
              <a:t> to </a:t>
            </a:r>
            <a:r>
              <a:rPr lang="id-ID" dirty="0"/>
              <a:t>2</a:t>
            </a:r>
            <a:r>
              <a:rPr lang="en-SG" dirty="0"/>
              <a:t>-6</a:t>
            </a:r>
          </a:p>
          <a:p>
            <a:r>
              <a:rPr lang="en-US" dirty="0" smtClean="0"/>
              <a:t>Discussed</a:t>
            </a:r>
            <a:endParaRPr lang="id-ID" dirty="0"/>
          </a:p>
          <a:p>
            <a:pPr marL="914400" lvl="1" indent="-457200">
              <a:buFont typeface="+mj-lt"/>
              <a:buAutoNum type="arabicPeriod"/>
            </a:pPr>
            <a:r>
              <a:rPr lang="id-ID" dirty="0"/>
              <a:t>On why I use </a:t>
            </a:r>
            <a:r>
              <a:rPr lang="id-ID" dirty="0">
                <a:hlinkClick r:id="rId4"/>
              </a:rPr>
              <a:t>size 1000</a:t>
            </a:r>
            <a:r>
              <a:rPr lang="id-ID" dirty="0"/>
              <a:t> instead of 991?</a:t>
            </a:r>
          </a:p>
          <a:p>
            <a:pPr marL="914400" lvl="1" indent="-457200" algn="just">
              <a:buFont typeface="+mj-lt"/>
              <a:buAutoNum type="arabicPeriod"/>
            </a:pPr>
            <a:r>
              <a:rPr lang="id-ID" dirty="0"/>
              <a:t>Do you understand the concept of </a:t>
            </a:r>
            <a:r>
              <a:rPr lang="id-ID" dirty="0">
                <a:hlinkClick r:id="rId5"/>
              </a:rPr>
              <a:t>Direct Addressing Table (DAT)</a:t>
            </a:r>
            <a:r>
              <a:rPr lang="id-ID" dirty="0"/>
              <a:t>?</a:t>
            </a:r>
            <a:endParaRPr lang="en-US" dirty="0"/>
          </a:p>
          <a:p>
            <a:pPr marL="914400" lvl="1" indent="-457200" algn="just">
              <a:buFont typeface="+mj-lt"/>
              <a:buAutoNum type="arabicPeriod"/>
            </a:pPr>
            <a:r>
              <a:rPr lang="id-ID" dirty="0"/>
              <a:t>Can you enumerate a few real life </a:t>
            </a:r>
            <a:r>
              <a:rPr lang="id-ID" dirty="0">
                <a:hlinkClick r:id="rId6"/>
              </a:rPr>
              <a:t>DAT examples</a:t>
            </a:r>
            <a:r>
              <a:rPr lang="id-ID" dirty="0"/>
              <a:t>?</a:t>
            </a:r>
            <a:endParaRPr lang="en-US" dirty="0"/>
          </a:p>
          <a:p>
            <a:pPr algn="just"/>
            <a:r>
              <a:rPr lang="en-US" dirty="0"/>
              <a:t>Not asked:</a:t>
            </a:r>
          </a:p>
          <a:p>
            <a:pPr marL="914400" lvl="1" indent="-457200" algn="just">
              <a:buFont typeface="+mj-lt"/>
              <a:buAutoNum type="arabicPeriod"/>
            </a:pPr>
            <a:r>
              <a:rPr lang="id-ID" dirty="0"/>
              <a:t>Do you understand the requirements for a </a:t>
            </a:r>
            <a:r>
              <a:rPr lang="id-ID" dirty="0">
                <a:hlinkClick r:id="rId7"/>
              </a:rPr>
              <a:t>Table ADT</a:t>
            </a:r>
            <a:r>
              <a:rPr lang="id-ID" dirty="0"/>
              <a:t> </a:t>
            </a:r>
            <a:r>
              <a:rPr lang="en-US" dirty="0"/>
              <a:t>(as compared to </a:t>
            </a:r>
            <a:r>
              <a:rPr lang="en-US" dirty="0">
                <a:hlinkClick r:id="rId8"/>
              </a:rPr>
              <a:t>List ADT</a:t>
            </a:r>
            <a:r>
              <a:rPr lang="en-US" dirty="0"/>
              <a:t> discussed earlier) </a:t>
            </a:r>
            <a:r>
              <a:rPr lang="id-ID" dirty="0"/>
              <a:t>and why either </a:t>
            </a:r>
            <a:r>
              <a:rPr lang="id-ID" dirty="0">
                <a:hlinkClick r:id="rId9"/>
              </a:rPr>
              <a:t>unsorted</a:t>
            </a:r>
            <a:r>
              <a:rPr lang="id-ID" dirty="0"/>
              <a:t> or </a:t>
            </a:r>
            <a:r>
              <a:rPr lang="id-ID" dirty="0">
                <a:hlinkClick r:id="rId10"/>
              </a:rPr>
              <a:t>sorted</a:t>
            </a:r>
            <a:r>
              <a:rPr lang="id-ID" dirty="0"/>
              <a:t> array CMI (Cannot Make It) to be a good data structure to implement this Table ADT</a:t>
            </a:r>
            <a:r>
              <a:rPr lang="id-ID" dirty="0" smtClean="0"/>
              <a:t>?</a:t>
            </a:r>
            <a:endParaRPr lang="id-ID" dirty="0"/>
          </a:p>
        </p:txBody>
      </p:sp>
    </p:spTree>
    <p:extLst>
      <p:ext uri="{BB962C8B-B14F-4D97-AF65-F5344CB8AC3E}">
        <p14:creationId xmlns:p14="http://schemas.microsoft.com/office/powerpoint/2010/main" val="112534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a:t>
            </a:r>
            <a:r>
              <a:rPr lang="id-ID" dirty="0"/>
              <a:t>Hashing</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https://visualgo.net/en/hashtable?slide</a:t>
            </a:r>
            <a:r>
              <a:rPr lang="id-ID" dirty="0">
                <a:hlinkClick r:id="rId3"/>
              </a:rPr>
              <a:t>=3</a:t>
            </a:r>
            <a:r>
              <a:rPr lang="en-SG" dirty="0"/>
              <a:t> to </a:t>
            </a:r>
            <a:r>
              <a:rPr lang="id-ID" dirty="0"/>
              <a:t>4</a:t>
            </a:r>
            <a:r>
              <a:rPr lang="en-SG" dirty="0"/>
              <a:t>-6</a:t>
            </a:r>
          </a:p>
          <a:p>
            <a:r>
              <a:rPr lang="en-US" dirty="0"/>
              <a:t>Q&amp;A on </a:t>
            </a:r>
            <a:r>
              <a:rPr lang="id-ID" dirty="0"/>
              <a:t>hashing </a:t>
            </a:r>
            <a:r>
              <a:rPr lang="en-US" dirty="0"/>
              <a:t>stuffs:</a:t>
            </a:r>
          </a:p>
          <a:p>
            <a:pPr marL="914400" lvl="1" indent="-457200" algn="just">
              <a:buFont typeface="+mj-lt"/>
              <a:buAutoNum type="arabicPeriod"/>
            </a:pPr>
            <a:r>
              <a:rPr lang="id-ID" dirty="0"/>
              <a:t>Do you understand on why hash table size is </a:t>
            </a:r>
            <a:r>
              <a:rPr lang="id-ID" dirty="0">
                <a:hlinkClick r:id="rId4"/>
              </a:rPr>
              <a:t>usually a prime number</a:t>
            </a:r>
            <a:r>
              <a:rPr lang="id-ID" dirty="0"/>
              <a:t>?</a:t>
            </a:r>
            <a:endParaRPr lang="en-US" dirty="0"/>
          </a:p>
          <a:p>
            <a:pPr marL="914400" lvl="1" indent="-457200" algn="just">
              <a:buFont typeface="+mj-lt"/>
              <a:buAutoNum type="arabicPeriod"/>
            </a:pPr>
            <a:r>
              <a:rPr lang="id-ID" dirty="0"/>
              <a:t>Do you understand the </a:t>
            </a:r>
            <a:r>
              <a:rPr lang="id-ID" dirty="0">
                <a:hlinkClick r:id="rId5"/>
              </a:rPr>
              <a:t>classic hash function for a string</a:t>
            </a:r>
            <a:r>
              <a:rPr lang="id-ID" dirty="0"/>
              <a:t>?</a:t>
            </a:r>
            <a:endParaRPr lang="en-US" dirty="0"/>
          </a:p>
          <a:p>
            <a:r>
              <a:rPr lang="en-US" dirty="0"/>
              <a:t>Not asked:</a:t>
            </a:r>
            <a:endParaRPr lang="id-ID" dirty="0"/>
          </a:p>
          <a:p>
            <a:pPr marL="914400" lvl="1" indent="-457200">
              <a:buFont typeface="+mj-lt"/>
              <a:buAutoNum type="arabicPeriod"/>
            </a:pPr>
            <a:r>
              <a:rPr lang="id-ID" dirty="0"/>
              <a:t>Do you understand what is not good with the </a:t>
            </a:r>
            <a:r>
              <a:rPr lang="id-ID" dirty="0">
                <a:hlinkClick r:id="rId6"/>
              </a:rPr>
              <a:t>proposed hash function</a:t>
            </a:r>
            <a:r>
              <a:rPr lang="id-ID" dirty="0"/>
              <a:t>?</a:t>
            </a:r>
          </a:p>
          <a:p>
            <a:pPr marL="914400" lvl="1" indent="-457200">
              <a:buFont typeface="+mj-lt"/>
              <a:buAutoNum type="arabicPeriod"/>
            </a:pPr>
            <a:r>
              <a:rPr lang="id-ID" dirty="0"/>
              <a:t>Do you fully understand the classic </a:t>
            </a:r>
            <a:r>
              <a:rPr lang="id-ID" dirty="0">
                <a:hlinkClick r:id="rId7"/>
              </a:rPr>
              <a:t>Birthday (von Mises) Paradox</a:t>
            </a:r>
            <a:r>
              <a:rPr lang="id-ID" dirty="0"/>
              <a:t>?</a:t>
            </a:r>
          </a:p>
          <a:p>
            <a:pPr marL="914400" lvl="1" indent="-457200">
              <a:buFont typeface="+mj-lt"/>
              <a:buAutoNum type="arabicPeriod"/>
            </a:pPr>
            <a:r>
              <a:rPr lang="id-ID" dirty="0"/>
              <a:t>We will do a few more related exercises in </a:t>
            </a:r>
            <a:r>
              <a:rPr lang="id-ID" dirty="0" smtClean="0"/>
              <a:t>Tut0</a:t>
            </a:r>
            <a:r>
              <a:rPr lang="en-US" smtClean="0"/>
              <a:t>5+Tut0</a:t>
            </a:r>
            <a:r>
              <a:rPr lang="id-ID" smtClean="0"/>
              <a:t>6</a:t>
            </a:r>
            <a:r>
              <a:rPr lang="id-ID" dirty="0"/>
              <a:t>...</a:t>
            </a:r>
          </a:p>
        </p:txBody>
      </p:sp>
    </p:spTree>
    <p:extLst>
      <p:ext uri="{BB962C8B-B14F-4D97-AF65-F5344CB8AC3E}">
        <p14:creationId xmlns:p14="http://schemas.microsoft.com/office/powerpoint/2010/main" val="52336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a:t>
            </a:r>
            <a:r>
              <a:rPr lang="id-ID" dirty="0"/>
              <a:t>CR-1: OA, Linear Probing</a:t>
            </a:r>
            <a:r>
              <a:rPr lang="en-US" dirty="0"/>
              <a:t> (LP)</a:t>
            </a:r>
            <a:endParaRPr lang="en-SG" dirty="0"/>
          </a:p>
        </p:txBody>
      </p:sp>
      <p:sp>
        <p:nvSpPr>
          <p:cNvPr id="3" name="Content Placeholder 2"/>
          <p:cNvSpPr>
            <a:spLocks noGrp="1"/>
          </p:cNvSpPr>
          <p:nvPr>
            <p:ph idx="1"/>
          </p:nvPr>
        </p:nvSpPr>
        <p:spPr>
          <a:xfrm>
            <a:off x="838200" y="1825624"/>
            <a:ext cx="10629900" cy="5032375"/>
          </a:xfrm>
        </p:spPr>
        <p:txBody>
          <a:bodyPr>
            <a:normAutofit/>
          </a:bodyPr>
          <a:lstStyle/>
          <a:p>
            <a:r>
              <a:rPr lang="en-SG" dirty="0">
                <a:hlinkClick r:id="rId3"/>
              </a:rPr>
              <a:t>https://visualgo.net/en/hashtable?slide</a:t>
            </a:r>
            <a:r>
              <a:rPr lang="id-ID" dirty="0">
                <a:hlinkClick r:id="rId3"/>
              </a:rPr>
              <a:t>=7</a:t>
            </a:r>
            <a:r>
              <a:rPr lang="en-SG" dirty="0"/>
              <a:t> to </a:t>
            </a:r>
            <a:r>
              <a:rPr lang="id-ID" dirty="0"/>
              <a:t>7-10</a:t>
            </a:r>
            <a:endParaRPr lang="en-SG" dirty="0"/>
          </a:p>
          <a:p>
            <a:r>
              <a:rPr lang="en-US" dirty="0"/>
              <a:t>Q&amp;A on </a:t>
            </a:r>
            <a:r>
              <a:rPr lang="id-ID" dirty="0"/>
              <a:t>Linear Probing</a:t>
            </a:r>
            <a:r>
              <a:rPr lang="en-US" dirty="0"/>
              <a:t>:</a:t>
            </a:r>
          </a:p>
          <a:p>
            <a:pPr marL="914400" lvl="1" indent="-457200">
              <a:buFont typeface="+mj-lt"/>
              <a:buAutoNum type="arabicPeriod"/>
            </a:pPr>
            <a:r>
              <a:rPr lang="en-US" dirty="0"/>
              <a:t>Will we always able to find insertion spot using LP if hash table is not yet full?</a:t>
            </a:r>
          </a:p>
          <a:p>
            <a:pPr marL="914400" lvl="1" indent="-457200">
              <a:buFont typeface="+mj-lt"/>
              <a:buAutoNum type="arabicPeriod"/>
            </a:pPr>
            <a:r>
              <a:rPr lang="id-ID" dirty="0"/>
              <a:t>Do you understand the </a:t>
            </a:r>
            <a:r>
              <a:rPr lang="id-ID" dirty="0">
                <a:hlinkClick r:id="rId4"/>
              </a:rPr>
              <a:t>Primary Clustering problem</a:t>
            </a:r>
            <a:r>
              <a:rPr lang="en-US" dirty="0"/>
              <a:t> of this LP strategy</a:t>
            </a:r>
            <a:r>
              <a:rPr lang="id-ID" dirty="0"/>
              <a:t>?</a:t>
            </a:r>
          </a:p>
          <a:p>
            <a:pPr marL="914400" lvl="1" indent="-457200">
              <a:buFont typeface="+mj-lt"/>
              <a:buAutoNum type="arabicPeriod"/>
            </a:pPr>
            <a:r>
              <a:rPr lang="id-ID" dirty="0"/>
              <a:t>Do you understand the what we have to do if we use </a:t>
            </a:r>
            <a:r>
              <a:rPr lang="en-US" dirty="0"/>
              <a:t>LP</a:t>
            </a:r>
            <a:r>
              <a:rPr lang="id-ID" dirty="0"/>
              <a:t> collision resolution technique and </a:t>
            </a:r>
            <a:r>
              <a:rPr lang="id-ID" dirty="0">
                <a:hlinkClick r:id="rId5"/>
              </a:rPr>
              <a:t>we delete a key</a:t>
            </a:r>
            <a:r>
              <a:rPr lang="id-ID" dirty="0"/>
              <a:t>?</a:t>
            </a:r>
          </a:p>
          <a:p>
            <a:r>
              <a:rPr lang="en-US" dirty="0"/>
              <a:t>Not asked:</a:t>
            </a:r>
            <a:endParaRPr lang="id-ID" dirty="0"/>
          </a:p>
          <a:p>
            <a:pPr marL="914400" lvl="1" indent="-457200">
              <a:buFont typeface="+mj-lt"/>
              <a:buAutoNum type="arabicPeriod"/>
            </a:pPr>
            <a:r>
              <a:rPr lang="en-US" dirty="0"/>
              <a:t>Are you sure that you fully understand Linear Probing operations?</a:t>
            </a:r>
            <a:endParaRPr lang="id-ID" dirty="0"/>
          </a:p>
        </p:txBody>
      </p:sp>
    </p:spTree>
    <p:extLst>
      <p:ext uri="{BB962C8B-B14F-4D97-AF65-F5344CB8AC3E}">
        <p14:creationId xmlns:p14="http://schemas.microsoft.com/office/powerpoint/2010/main" val="867940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a:t>
            </a:r>
            <a:r>
              <a:rPr lang="id-ID" dirty="0"/>
              <a:t>CR-2: OA, Quadratic Probing</a:t>
            </a:r>
            <a:r>
              <a:rPr lang="en-US" dirty="0"/>
              <a:t> (QP)</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https://visualgo.net/en/hashtable?slide</a:t>
            </a:r>
            <a:r>
              <a:rPr lang="id-ID" dirty="0">
                <a:hlinkClick r:id="rId3"/>
              </a:rPr>
              <a:t>=8</a:t>
            </a:r>
            <a:r>
              <a:rPr lang="en-SG" dirty="0"/>
              <a:t> to </a:t>
            </a:r>
            <a:r>
              <a:rPr lang="id-ID" dirty="0"/>
              <a:t>7-10</a:t>
            </a:r>
            <a:endParaRPr lang="en-SG" dirty="0"/>
          </a:p>
          <a:p>
            <a:r>
              <a:rPr lang="en-US" dirty="0"/>
              <a:t>Q&amp;A on </a:t>
            </a:r>
            <a:r>
              <a:rPr lang="id-ID" dirty="0"/>
              <a:t>Quadratic Probing</a:t>
            </a:r>
            <a:r>
              <a:rPr lang="en-US" dirty="0"/>
              <a:t>:</a:t>
            </a:r>
          </a:p>
          <a:p>
            <a:pPr marL="914400" lvl="1" indent="-457200">
              <a:buFont typeface="+mj-lt"/>
              <a:buAutoNum type="arabicPeriod"/>
            </a:pPr>
            <a:r>
              <a:rPr lang="id-ID" dirty="0"/>
              <a:t>Do you understand what is the problem with Quadratic Probing </a:t>
            </a:r>
            <a:r>
              <a:rPr lang="id-ID" dirty="0">
                <a:hlinkClick r:id="rId4"/>
              </a:rPr>
              <a:t>if </a:t>
            </a:r>
            <a:r>
              <a:rPr lang="id-ID" dirty="0">
                <a:sym typeface="Symbol"/>
                <a:hlinkClick r:id="rId4"/>
              </a:rPr>
              <a:t>  0.5</a:t>
            </a:r>
            <a:r>
              <a:rPr lang="id-ID" dirty="0">
                <a:sym typeface="Symbol"/>
              </a:rPr>
              <a:t>?</a:t>
            </a:r>
          </a:p>
          <a:p>
            <a:pPr marL="914400" lvl="1" indent="-457200">
              <a:buFont typeface="+mj-lt"/>
              <a:buAutoNum type="arabicPeriod"/>
            </a:pPr>
            <a:r>
              <a:rPr lang="id-ID" dirty="0"/>
              <a:t>Do you understand the </a:t>
            </a:r>
            <a:r>
              <a:rPr lang="id-ID" dirty="0">
                <a:hlinkClick r:id="rId5"/>
              </a:rPr>
              <a:t>Secondary Clustering problem</a:t>
            </a:r>
            <a:r>
              <a:rPr lang="id-ID" dirty="0"/>
              <a:t>?</a:t>
            </a:r>
            <a:endParaRPr lang="en-US" dirty="0"/>
          </a:p>
          <a:p>
            <a:pPr marL="914400" lvl="1" indent="-457200">
              <a:buFont typeface="+mj-lt"/>
              <a:buAutoNum type="arabicPeriod"/>
            </a:pPr>
            <a:r>
              <a:rPr lang="en-US" dirty="0"/>
              <a:t>How QP detect that Hash Table is full?</a:t>
            </a:r>
          </a:p>
          <a:p>
            <a:r>
              <a:rPr lang="en-US" dirty="0"/>
              <a:t>Not asked:</a:t>
            </a:r>
            <a:endParaRPr lang="id-ID" dirty="0"/>
          </a:p>
          <a:p>
            <a:pPr marL="914400" lvl="1" indent="-457200">
              <a:buFont typeface="+mj-lt"/>
              <a:buAutoNum type="arabicPeriod"/>
            </a:pPr>
            <a:r>
              <a:rPr lang="en-US" dirty="0"/>
              <a:t>Which one is more severe? </a:t>
            </a:r>
            <a:r>
              <a:rPr lang="en-US" dirty="0">
                <a:hlinkClick r:id="rId6"/>
              </a:rPr>
              <a:t>Primary</a:t>
            </a:r>
            <a:r>
              <a:rPr lang="en-US" dirty="0"/>
              <a:t> or Secondary Clustering problem?</a:t>
            </a:r>
            <a:endParaRPr lang="id-ID" dirty="0"/>
          </a:p>
          <a:p>
            <a:pPr marL="914400" lvl="1" indent="-457200">
              <a:buFont typeface="+mj-lt"/>
              <a:buAutoNum type="arabicPeriod"/>
            </a:pPr>
            <a:r>
              <a:rPr lang="id-ID" dirty="0"/>
              <a:t>A </a:t>
            </a:r>
            <a:r>
              <a:rPr lang="id-ID" dirty="0">
                <a:hlinkClick r:id="rId7"/>
              </a:rPr>
              <a:t>slightly better</a:t>
            </a:r>
            <a:r>
              <a:rPr lang="id-ID" dirty="0"/>
              <a:t> Quadratic Probing method?</a:t>
            </a:r>
            <a:r>
              <a:rPr lang="en-US" dirty="0"/>
              <a:t> FYI only </a:t>
            </a:r>
            <a:r>
              <a:rPr lang="en-US" dirty="0">
                <a:sym typeface="Wingdings" panose="05000000000000000000" pitchFamily="2" charset="2"/>
              </a:rPr>
              <a:t></a:t>
            </a:r>
            <a:endParaRPr lang="id-ID" dirty="0"/>
          </a:p>
        </p:txBody>
      </p:sp>
    </p:spTree>
    <p:extLst>
      <p:ext uri="{BB962C8B-B14F-4D97-AF65-F5344CB8AC3E}">
        <p14:creationId xmlns:p14="http://schemas.microsoft.com/office/powerpoint/2010/main" val="185871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a:t>
            </a:r>
            <a:r>
              <a:rPr lang="id-ID" dirty="0"/>
              <a:t>CR-3: OA, Double Hashing</a:t>
            </a:r>
            <a:r>
              <a:rPr lang="en-US" dirty="0"/>
              <a:t> (DH)</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https://visualgo.net/en/hashtable?slide</a:t>
            </a:r>
            <a:r>
              <a:rPr lang="id-ID" dirty="0">
                <a:hlinkClick r:id="rId3"/>
              </a:rPr>
              <a:t>=9</a:t>
            </a:r>
            <a:r>
              <a:rPr lang="en-SG" dirty="0"/>
              <a:t> to </a:t>
            </a:r>
            <a:r>
              <a:rPr lang="id-ID" dirty="0"/>
              <a:t>9-4</a:t>
            </a:r>
            <a:endParaRPr lang="en-SG" dirty="0"/>
          </a:p>
          <a:p>
            <a:r>
              <a:rPr lang="en-US" dirty="0"/>
              <a:t>Q&amp;A on </a:t>
            </a:r>
            <a:r>
              <a:rPr lang="id-ID" dirty="0"/>
              <a:t>Double Hashing</a:t>
            </a:r>
            <a:r>
              <a:rPr lang="en-US" dirty="0"/>
              <a:t>:</a:t>
            </a:r>
          </a:p>
          <a:p>
            <a:pPr marL="914400" lvl="1" indent="-457200">
              <a:buFont typeface="+mj-lt"/>
              <a:buAutoNum type="arabicPeriod"/>
            </a:pPr>
            <a:r>
              <a:rPr lang="id-ID" dirty="0"/>
              <a:t>On why h2(v) is </a:t>
            </a:r>
            <a:r>
              <a:rPr lang="id-ID" dirty="0">
                <a:hlinkClick r:id="rId4"/>
              </a:rPr>
              <a:t>designed that way</a:t>
            </a:r>
            <a:r>
              <a:rPr lang="id-ID" dirty="0"/>
              <a:t>?</a:t>
            </a:r>
            <a:r>
              <a:rPr lang="en-US" dirty="0"/>
              <a:t> Is smaller prime must always be M-2?</a:t>
            </a:r>
          </a:p>
          <a:p>
            <a:pPr marL="914400" lvl="1" indent="-457200">
              <a:buFont typeface="+mj-lt"/>
              <a:buAutoNum type="arabicPeriod"/>
            </a:pPr>
            <a:r>
              <a:rPr lang="id-ID" dirty="0"/>
              <a:t>Is it </a:t>
            </a:r>
            <a:r>
              <a:rPr lang="id-ID" dirty="0">
                <a:hlinkClick r:id="rId5"/>
              </a:rPr>
              <a:t>the best collision resolution technique</a:t>
            </a:r>
            <a:r>
              <a:rPr lang="id-ID" dirty="0"/>
              <a:t>?</a:t>
            </a:r>
            <a:endParaRPr lang="en-US" dirty="0"/>
          </a:p>
          <a:p>
            <a:pPr lvl="2"/>
            <a:r>
              <a:rPr lang="en-US" dirty="0"/>
              <a:t>An </a:t>
            </a:r>
            <a:r>
              <a:rPr lang="en-US" dirty="0">
                <a:hlinkClick r:id="rId6"/>
              </a:rPr>
              <a:t>old doc</a:t>
            </a:r>
            <a:endParaRPr lang="id-ID" dirty="0"/>
          </a:p>
          <a:p>
            <a:r>
              <a:rPr lang="en-US" dirty="0"/>
              <a:t>Not asked:</a:t>
            </a:r>
          </a:p>
          <a:p>
            <a:pPr marL="914400" lvl="1" indent="-457200">
              <a:buFont typeface="+mj-lt"/>
              <a:buAutoNum type="arabicPeriod"/>
            </a:pPr>
            <a:r>
              <a:rPr lang="en-US" dirty="0"/>
              <a:t>N/A</a:t>
            </a:r>
            <a:endParaRPr lang="id-ID" dirty="0"/>
          </a:p>
        </p:txBody>
      </p:sp>
    </p:spTree>
    <p:extLst>
      <p:ext uri="{BB962C8B-B14F-4D97-AF65-F5344CB8AC3E}">
        <p14:creationId xmlns:p14="http://schemas.microsoft.com/office/powerpoint/2010/main" val="306141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a:t>
            </a:r>
            <a:r>
              <a:rPr lang="id-ID" dirty="0"/>
              <a:t>CR-4: CA, Separate Chaining</a:t>
            </a:r>
            <a:r>
              <a:rPr lang="en-US" dirty="0"/>
              <a:t> (SC)</a:t>
            </a:r>
            <a:r>
              <a:rPr lang="id-ID" dirty="0"/>
              <a:t>,</a:t>
            </a:r>
            <a:r>
              <a:rPr lang="en-US" dirty="0"/>
              <a:t> </a:t>
            </a:r>
            <a:r>
              <a:rPr lang="en-US" sz="3600" dirty="0"/>
              <a:t>++</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https://visualgo.net/en/hashtable?slide</a:t>
            </a:r>
            <a:r>
              <a:rPr lang="id-ID" dirty="0">
                <a:hlinkClick r:id="rId3"/>
              </a:rPr>
              <a:t>=10</a:t>
            </a:r>
            <a:r>
              <a:rPr lang="en-SG" dirty="0"/>
              <a:t> to </a:t>
            </a:r>
            <a:r>
              <a:rPr lang="id-ID" dirty="0"/>
              <a:t>10-3</a:t>
            </a:r>
            <a:endParaRPr lang="en-SG" dirty="0"/>
          </a:p>
          <a:p>
            <a:r>
              <a:rPr lang="en-US" dirty="0"/>
              <a:t>Q&amp;A on Separate Chaining:</a:t>
            </a:r>
          </a:p>
          <a:p>
            <a:pPr marL="914400" lvl="1" indent="-457200">
              <a:buFont typeface="+mj-lt"/>
              <a:buAutoNum type="arabicPeriod"/>
            </a:pPr>
            <a:r>
              <a:rPr lang="en-US" dirty="0"/>
              <a:t>So worst case of searching is no longer O(1) if we use SC?</a:t>
            </a:r>
          </a:p>
          <a:p>
            <a:pPr marL="914400" lvl="1" indent="-457200">
              <a:buFont typeface="+mj-lt"/>
              <a:buAutoNum type="arabicPeriod"/>
            </a:pPr>
            <a:r>
              <a:rPr lang="id-ID" dirty="0"/>
              <a:t>Is it now </a:t>
            </a:r>
            <a:r>
              <a:rPr lang="id-ID" dirty="0">
                <a:hlinkClick r:id="rId4"/>
              </a:rPr>
              <a:t>the real best collision resolution technique</a:t>
            </a:r>
            <a:r>
              <a:rPr lang="id-ID" dirty="0"/>
              <a:t>?</a:t>
            </a:r>
            <a:endParaRPr lang="en-US" dirty="0"/>
          </a:p>
          <a:p>
            <a:pPr marL="914400" lvl="1" indent="-457200">
              <a:buFont typeface="+mj-lt"/>
              <a:buAutoNum type="arabicPeriod"/>
            </a:pPr>
            <a:r>
              <a:rPr lang="en-US" dirty="0"/>
              <a:t>When should we </a:t>
            </a:r>
            <a:r>
              <a:rPr lang="en-US" dirty="0">
                <a:hlinkClick r:id="rId5"/>
              </a:rPr>
              <a:t>rehash</a:t>
            </a:r>
            <a:r>
              <a:rPr lang="en-US" dirty="0"/>
              <a:t>?</a:t>
            </a:r>
            <a:endParaRPr lang="id-ID" dirty="0"/>
          </a:p>
          <a:p>
            <a:r>
              <a:rPr lang="en-US" dirty="0"/>
              <a:t>Not asked:</a:t>
            </a:r>
            <a:endParaRPr lang="id-ID" dirty="0"/>
          </a:p>
          <a:p>
            <a:pPr marL="914400" lvl="1" indent="-457200" algn="just">
              <a:buFont typeface="+mj-lt"/>
              <a:buAutoNum type="arabicPeriod"/>
            </a:pPr>
            <a:r>
              <a:rPr lang="id-ID" dirty="0">
                <a:hlinkClick r:id="rId6"/>
              </a:rPr>
              <a:t>DS++</a:t>
            </a:r>
            <a:r>
              <a:rPr lang="id-ID" dirty="0"/>
              <a:t>?</a:t>
            </a:r>
          </a:p>
        </p:txBody>
      </p:sp>
    </p:spTree>
    <p:extLst>
      <p:ext uri="{BB962C8B-B14F-4D97-AF65-F5344CB8AC3E}">
        <p14:creationId xmlns:p14="http://schemas.microsoft.com/office/powerpoint/2010/main" val="10055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Demo </a:t>
            </a:r>
            <a:r>
              <a:rPr lang="en-US" dirty="0" smtClean="0"/>
              <a:t>1</a:t>
            </a:r>
            <a:endParaRPr lang="en-SG" dirty="0"/>
          </a:p>
        </p:txBody>
      </p:sp>
      <p:sp>
        <p:nvSpPr>
          <p:cNvPr id="3" name="Content Placeholder 2"/>
          <p:cNvSpPr>
            <a:spLocks noGrp="1"/>
          </p:cNvSpPr>
          <p:nvPr>
            <p:ph idx="1"/>
          </p:nvPr>
        </p:nvSpPr>
        <p:spPr>
          <a:xfrm>
            <a:off x="838200" y="1825624"/>
            <a:ext cx="11353800" cy="5032375"/>
          </a:xfrm>
        </p:spPr>
        <p:txBody>
          <a:bodyPr>
            <a:normAutofit/>
          </a:bodyPr>
          <a:lstStyle/>
          <a:p>
            <a:r>
              <a:rPr lang="id-ID" dirty="0">
                <a:hlinkClick r:id="rId3"/>
              </a:rPr>
              <a:t>HashTableDemo</a:t>
            </a:r>
            <a:r>
              <a:rPr lang="en-US" dirty="0">
                <a:hlinkClick r:id="rId3"/>
              </a:rPr>
              <a:t>.</a:t>
            </a:r>
            <a:r>
              <a:rPr lang="en-US" dirty="0" err="1">
                <a:hlinkClick r:id="rId3"/>
              </a:rPr>
              <a:t>cpp</a:t>
            </a:r>
            <a:r>
              <a:rPr lang="en-US" dirty="0"/>
              <a:t> (in C++17, may not compile in older compiler :O)</a:t>
            </a:r>
          </a:p>
          <a:p>
            <a:pPr lvl="1"/>
            <a:r>
              <a:rPr lang="en-US" dirty="0"/>
              <a:t>The lines that are C++17 specific are highlighted</a:t>
            </a:r>
            <a:endParaRPr lang="id-ID" dirty="0"/>
          </a:p>
          <a:p>
            <a:pPr lvl="1"/>
            <a:r>
              <a:rPr lang="id-ID" dirty="0"/>
              <a:t>It is just the basic form</a:t>
            </a:r>
            <a:r>
              <a:rPr lang="en-US" dirty="0"/>
              <a:t>, on fixed </a:t>
            </a:r>
            <a:r>
              <a:rPr lang="en-US" dirty="0" err="1"/>
              <a:t>string</a:t>
            </a:r>
            <a:r>
              <a:rPr lang="en-US" dirty="0" err="1">
                <a:sym typeface="Wingdings" panose="05000000000000000000" pitchFamily="2" charset="2"/>
              </a:rPr>
              <a:t>int</a:t>
            </a:r>
            <a:r>
              <a:rPr lang="en-US" dirty="0">
                <a:sym typeface="Wingdings" panose="05000000000000000000" pitchFamily="2" charset="2"/>
              </a:rPr>
              <a:t> type</a:t>
            </a:r>
          </a:p>
          <a:p>
            <a:pPr lvl="1"/>
            <a:r>
              <a:rPr lang="en-US" dirty="0"/>
              <a:t>Already use Separate Chaining (best form), which is an </a:t>
            </a:r>
            <a:r>
              <a:rPr lang="en-US" b="1" dirty="0"/>
              <a:t>array/vector of linked lists</a:t>
            </a:r>
            <a:r>
              <a:rPr lang="en-US" dirty="0"/>
              <a:t> :O</a:t>
            </a:r>
          </a:p>
          <a:p>
            <a:pPr lvl="2"/>
            <a:r>
              <a:rPr lang="en-US" dirty="0"/>
              <a:t>This is probably new for you:</a:t>
            </a:r>
          </a:p>
          <a:p>
            <a:pPr lvl="3"/>
            <a:r>
              <a:rPr lang="en-US" b="1" dirty="0">
                <a:latin typeface="Courier New" panose="02070309020205020404" pitchFamily="49" charset="0"/>
                <a:cs typeface="Courier New" panose="02070309020205020404" pitchFamily="49" charset="0"/>
              </a:rPr>
              <a:t>int </a:t>
            </a:r>
            <a:r>
              <a:rPr lang="en-US" b="1" dirty="0" err="1">
                <a:latin typeface="Courier New" panose="02070309020205020404" pitchFamily="49" charset="0"/>
                <a:cs typeface="Courier New" panose="02070309020205020404" pitchFamily="49" charset="0"/>
              </a:rPr>
              <a:t>arr</a:t>
            </a:r>
            <a:r>
              <a:rPr lang="en-US" b="1" dirty="0">
                <a:latin typeface="Courier New" panose="02070309020205020404" pitchFamily="49" charset="0"/>
                <a:cs typeface="Courier New" panose="02070309020205020404" pitchFamily="49" charset="0"/>
              </a:rPr>
              <a:t>[M];</a:t>
            </a:r>
            <a:r>
              <a:rPr lang="en-US" dirty="0"/>
              <a:t> where </a:t>
            </a:r>
            <a:r>
              <a:rPr lang="en-US" b="1" dirty="0"/>
              <a:t>M</a:t>
            </a:r>
            <a:r>
              <a:rPr lang="en-US" dirty="0"/>
              <a:t> is the Hash Table size (for Open Addressing implementation) is </a:t>
            </a:r>
            <a:r>
              <a:rPr lang="en-US" dirty="0" smtClean="0"/>
              <a:t>standard</a:t>
            </a:r>
            <a:endParaRPr lang="en-US" dirty="0"/>
          </a:p>
          <a:p>
            <a:pPr lvl="3"/>
            <a:r>
              <a:rPr lang="en-US" b="1" dirty="0">
                <a:latin typeface="Courier New" panose="02070309020205020404" pitchFamily="49" charset="0"/>
                <a:cs typeface="Courier New" panose="02070309020205020404" pitchFamily="49" charset="0"/>
              </a:rPr>
              <a:t>list&lt;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&gt; </a:t>
            </a:r>
            <a:r>
              <a:rPr lang="en-US" b="1" dirty="0" err="1">
                <a:latin typeface="Courier New" panose="02070309020205020404" pitchFamily="49" charset="0"/>
                <a:cs typeface="Courier New" panose="02070309020205020404" pitchFamily="49" charset="0"/>
              </a:rPr>
              <a:t>arr</a:t>
            </a:r>
            <a:r>
              <a:rPr lang="en-US" b="1" dirty="0">
                <a:latin typeface="Courier New" panose="02070309020205020404" pitchFamily="49" charset="0"/>
                <a:cs typeface="Courier New" panose="02070309020205020404" pitchFamily="49" charset="0"/>
              </a:rPr>
              <a:t>[M];</a:t>
            </a:r>
            <a:r>
              <a:rPr lang="en-US" dirty="0"/>
              <a:t> is actually also possible, and this is what I use in </a:t>
            </a:r>
            <a:r>
              <a:rPr lang="en-US" dirty="0" err="1"/>
              <a:t>HashTableDemo</a:t>
            </a:r>
            <a:endParaRPr lang="en-US" dirty="0"/>
          </a:p>
          <a:p>
            <a:pPr lvl="2"/>
            <a:r>
              <a:rPr lang="en-US" dirty="0"/>
              <a:t>You can change linked list with certain other data structure(s), think about it</a:t>
            </a:r>
          </a:p>
          <a:p>
            <a:pPr lvl="1"/>
            <a:r>
              <a:rPr lang="en-US" dirty="0"/>
              <a:t>Notice the </a:t>
            </a:r>
            <a:r>
              <a:rPr lang="en-US" b="1" dirty="0">
                <a:latin typeface="Courier New" panose="02070309020205020404" pitchFamily="49" charset="0"/>
                <a:cs typeface="Courier New" panose="02070309020205020404" pitchFamily="49" charset="0"/>
              </a:rPr>
              <a:t>&amp;</a:t>
            </a:r>
            <a:r>
              <a:rPr lang="en-US" dirty="0"/>
              <a:t> in </a:t>
            </a:r>
            <a:r>
              <a:rPr lang="en-US" sz="2000" b="1" dirty="0">
                <a:latin typeface="Courier New" panose="02070309020205020404" pitchFamily="49" charset="0"/>
                <a:cs typeface="Courier New" panose="02070309020205020404" pitchFamily="49" charset="0"/>
              </a:rPr>
              <a:t>auto &amp;row = </a:t>
            </a:r>
            <a:r>
              <a:rPr lang="en-US" sz="2000" b="1" dirty="0" err="1">
                <a:latin typeface="Courier New" panose="02070309020205020404" pitchFamily="49" charset="0"/>
                <a:cs typeface="Courier New" panose="02070309020205020404" pitchFamily="49" charset="0"/>
              </a:rPr>
              <a:t>underlying_table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hash_function</a:t>
            </a:r>
            <a:r>
              <a:rPr lang="en-US" sz="2000" b="1" dirty="0">
                <a:latin typeface="Courier New" panose="02070309020205020404" pitchFamily="49" charset="0"/>
                <a:cs typeface="Courier New" panose="02070309020205020404" pitchFamily="49" charset="0"/>
              </a:rPr>
              <a:t>(key)]</a:t>
            </a:r>
            <a:r>
              <a:rPr lang="en-US" dirty="0"/>
              <a:t> </a:t>
            </a:r>
            <a:r>
              <a:rPr lang="en-US" dirty="0" smtClean="0"/>
              <a:t>in</a:t>
            </a:r>
            <a:br>
              <a:rPr lang="en-US" dirty="0" smtClean="0"/>
            </a:br>
            <a:r>
              <a:rPr lang="en-US" sz="2000" b="1" dirty="0" smtClean="0">
                <a:latin typeface="Courier New" panose="02070309020205020404" pitchFamily="49" charset="0"/>
                <a:cs typeface="Courier New" panose="02070309020205020404" pitchFamily="49" charset="0"/>
              </a:rPr>
              <a:t>void </a:t>
            </a:r>
            <a:r>
              <a:rPr lang="en-US" sz="2000" b="1" dirty="0">
                <a:latin typeface="Courier New" panose="02070309020205020404" pitchFamily="49" charset="0"/>
                <a:cs typeface="Courier New" panose="02070309020205020404" pitchFamily="49" charset="0"/>
              </a:rPr>
              <a:t>remove(string key)</a:t>
            </a:r>
            <a:r>
              <a:rPr lang="en-US" dirty="0"/>
              <a:t> method</a:t>
            </a:r>
          </a:p>
          <a:p>
            <a:pPr lvl="2"/>
            <a:r>
              <a:rPr lang="en-US" dirty="0"/>
              <a:t>If you forget that </a:t>
            </a:r>
            <a:r>
              <a:rPr lang="en-US" b="1" dirty="0">
                <a:latin typeface="Courier New" panose="02070309020205020404" pitchFamily="49" charset="0"/>
                <a:cs typeface="Courier New" panose="02070309020205020404" pitchFamily="49" charset="0"/>
              </a:rPr>
              <a:t>&amp;</a:t>
            </a:r>
            <a:r>
              <a:rPr lang="en-US" dirty="0" smtClean="0"/>
              <a:t> </a:t>
            </a:r>
            <a:r>
              <a:rPr lang="en-US" dirty="0"/>
              <a:t>(pass by reference), you will have a very nasty, hard to kill bug :S</a:t>
            </a:r>
            <a:r>
              <a:rPr lang="en-US" dirty="0" smtClean="0"/>
              <a:t>,</a:t>
            </a:r>
            <a:br>
              <a:rPr lang="en-US" dirty="0" smtClean="0"/>
            </a:br>
            <a:r>
              <a:rPr lang="en-US" dirty="0" smtClean="0"/>
              <a:t>as </a:t>
            </a:r>
            <a:r>
              <a:rPr lang="en-US" dirty="0"/>
              <a:t>C++ will “copy” the list at index </a:t>
            </a:r>
            <a:r>
              <a:rPr lang="en-US" b="1" dirty="0" err="1">
                <a:latin typeface="Courier New" panose="02070309020205020404" pitchFamily="49" charset="0"/>
                <a:cs typeface="Courier New" panose="02070309020205020404" pitchFamily="49" charset="0"/>
              </a:rPr>
              <a:t>hash_function</a:t>
            </a:r>
            <a:r>
              <a:rPr lang="en-US" b="1" dirty="0">
                <a:latin typeface="Courier New" panose="02070309020205020404" pitchFamily="49" charset="0"/>
                <a:cs typeface="Courier New" panose="02070309020205020404" pitchFamily="49" charset="0"/>
              </a:rPr>
              <a:t>(key)</a:t>
            </a:r>
            <a:r>
              <a:rPr lang="en-US" dirty="0"/>
              <a:t> instead of referring to it…</a:t>
            </a:r>
          </a:p>
        </p:txBody>
      </p:sp>
    </p:spTree>
    <p:extLst>
      <p:ext uri="{BB962C8B-B14F-4D97-AF65-F5344CB8AC3E}">
        <p14:creationId xmlns:p14="http://schemas.microsoft.com/office/powerpoint/2010/main" val="389359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4779</TotalTime>
  <Words>2005</Words>
  <Application>Microsoft Office PowerPoint</Application>
  <PresentationFormat>Widescreen</PresentationFormat>
  <Paragraphs>161</Paragraphs>
  <Slides>14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Courier New</vt:lpstr>
      <vt:lpstr>Symbol</vt:lpstr>
      <vt:lpstr>Wingdings</vt:lpstr>
      <vt:lpstr>Office Theme</vt:lpstr>
      <vt:lpstr>CS2040/C/S</vt:lpstr>
      <vt:lpstr>Pure One-Way Recording for Week 06</vt:lpstr>
      <vt:lpstr>Review of Table ADT and DAT (CP4 Book 1, Section 2.3.2)</vt:lpstr>
      <vt:lpstr>Review of Hashing</vt:lpstr>
      <vt:lpstr>Review of CR-1: OA, Linear Probing (LP)</vt:lpstr>
      <vt:lpstr>Review of CR-2: OA, Quadratic Probing (QP)</vt:lpstr>
      <vt:lpstr>Review of CR-3: OA, Double Hashing (DH)</vt:lpstr>
      <vt:lpstr>Review of CR-4: CA, Separate Chaining (SC), ++</vt:lpstr>
      <vt:lpstr>Live Demo 1</vt:lpstr>
      <vt:lpstr>Live Demo 2 (CP4 Book 1, Section 2.3.2)</vt:lpstr>
      <vt:lpstr>Two Weeks Intermezzo</vt:lpstr>
      <vt:lpstr>VA OQ (Hash Table) Review</vt:lpstr>
      <vt:lpstr>Live Demo Again (CP4 Book 1, Section 2.3.2)</vt:lpstr>
      <vt:lpstr>Next e-Lecture for our Flipped Classroom</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Halim</dc:creator>
  <cp:lastModifiedBy>Steven Halim</cp:lastModifiedBy>
  <cp:revision>209</cp:revision>
  <dcterms:created xsi:type="dcterms:W3CDTF">2017-08-18T07:05:45Z</dcterms:created>
  <dcterms:modified xsi:type="dcterms:W3CDTF">2020-10-02T03:16:56Z</dcterms:modified>
</cp:coreProperties>
</file>