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8" r:id="rId3"/>
    <p:sldId id="307" r:id="rId4"/>
    <p:sldId id="282" r:id="rId5"/>
    <p:sldId id="288" r:id="rId6"/>
    <p:sldId id="297" r:id="rId7"/>
    <p:sldId id="306" r:id="rId8"/>
    <p:sldId id="293" r:id="rId9"/>
    <p:sldId id="286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942" autoAdjust="0"/>
  </p:normalViewPr>
  <p:slideViewPr>
    <p:cSldViewPr snapToGrid="0">
      <p:cViewPr varScale="1">
        <p:scale>
          <a:sx n="80" d="100"/>
          <a:sy n="80" d="100"/>
        </p:scale>
        <p:origin x="17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dcssh\Desktop\toupload%20again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Sheet1!$E$119:$E$129</cx:f>
        <cx:lvl ptCount="11"/>
      </cx:strDim>
      <cx:numDim type="val">
        <cx:f>Sheet1!$B$2:$B$117</cx:f>
        <cx:lvl ptCount="116" formatCode="General">
          <cx:pt idx="0">80</cx:pt>
          <cx:pt idx="1">78</cx:pt>
          <cx:pt idx="2">77</cx:pt>
          <cx:pt idx="3">75</cx:pt>
          <cx:pt idx="4">74</cx:pt>
          <cx:pt idx="5">72</cx:pt>
          <cx:pt idx="6">72</cx:pt>
          <cx:pt idx="7">71</cx:pt>
          <cx:pt idx="8">71</cx:pt>
          <cx:pt idx="9">70</cx:pt>
          <cx:pt idx="10">70</cx:pt>
          <cx:pt idx="11">69</cx:pt>
          <cx:pt idx="12">68</cx:pt>
          <cx:pt idx="13">67</cx:pt>
          <cx:pt idx="14">67</cx:pt>
          <cx:pt idx="15">67</cx:pt>
          <cx:pt idx="16">67</cx:pt>
          <cx:pt idx="17">66</cx:pt>
          <cx:pt idx="18">66</cx:pt>
          <cx:pt idx="19">66</cx:pt>
          <cx:pt idx="20">65</cx:pt>
          <cx:pt idx="21">65</cx:pt>
          <cx:pt idx="22">65</cx:pt>
          <cx:pt idx="23">64</cx:pt>
          <cx:pt idx="24">64</cx:pt>
          <cx:pt idx="25">64</cx:pt>
          <cx:pt idx="26">64</cx:pt>
          <cx:pt idx="27">63</cx:pt>
          <cx:pt idx="28">63</cx:pt>
          <cx:pt idx="29">63</cx:pt>
          <cx:pt idx="30">63</cx:pt>
          <cx:pt idx="31">63</cx:pt>
          <cx:pt idx="32">62</cx:pt>
          <cx:pt idx="33">62</cx:pt>
          <cx:pt idx="34">62</cx:pt>
          <cx:pt idx="35">62</cx:pt>
          <cx:pt idx="36">61</cx:pt>
          <cx:pt idx="37">60</cx:pt>
          <cx:pt idx="38">60</cx:pt>
          <cx:pt idx="39">60</cx:pt>
          <cx:pt idx="40">60</cx:pt>
          <cx:pt idx="41">59</cx:pt>
          <cx:pt idx="42">59</cx:pt>
          <cx:pt idx="43">57</cx:pt>
          <cx:pt idx="44">57</cx:pt>
          <cx:pt idx="45">57</cx:pt>
          <cx:pt idx="46">57</cx:pt>
          <cx:pt idx="47">56</cx:pt>
          <cx:pt idx="48">56</cx:pt>
          <cx:pt idx="49">56</cx:pt>
          <cx:pt idx="50">56</cx:pt>
          <cx:pt idx="51">54</cx:pt>
          <cx:pt idx="52">54</cx:pt>
          <cx:pt idx="53">54</cx:pt>
          <cx:pt idx="54">54</cx:pt>
          <cx:pt idx="55">53</cx:pt>
          <cx:pt idx="56">53</cx:pt>
          <cx:pt idx="57">53</cx:pt>
          <cx:pt idx="58">53</cx:pt>
          <cx:pt idx="59">53</cx:pt>
          <cx:pt idx="60">53</cx:pt>
          <cx:pt idx="61">52</cx:pt>
          <cx:pt idx="62">51</cx:pt>
          <cx:pt idx="63">51</cx:pt>
          <cx:pt idx="64">51</cx:pt>
          <cx:pt idx="65">51</cx:pt>
          <cx:pt idx="66">51</cx:pt>
          <cx:pt idx="67">49</cx:pt>
          <cx:pt idx="68">48</cx:pt>
          <cx:pt idx="69">48</cx:pt>
          <cx:pt idx="70">47</cx:pt>
          <cx:pt idx="71">47</cx:pt>
          <cx:pt idx="72">47</cx:pt>
          <cx:pt idx="73">47</cx:pt>
          <cx:pt idx="74">47</cx:pt>
          <cx:pt idx="75">47</cx:pt>
          <cx:pt idx="76">47</cx:pt>
          <cx:pt idx="77">46</cx:pt>
          <cx:pt idx="78">45</cx:pt>
          <cx:pt idx="79">45</cx:pt>
          <cx:pt idx="80">44</cx:pt>
          <cx:pt idx="81">44</cx:pt>
          <cx:pt idx="82">43</cx:pt>
          <cx:pt idx="83">43</cx:pt>
          <cx:pt idx="84">43</cx:pt>
          <cx:pt idx="85">42</cx:pt>
          <cx:pt idx="86">42</cx:pt>
          <cx:pt idx="87">41</cx:pt>
          <cx:pt idx="88">40</cx:pt>
          <cx:pt idx="89">40</cx:pt>
          <cx:pt idx="90">40</cx:pt>
          <cx:pt idx="91">40</cx:pt>
          <cx:pt idx="92">40</cx:pt>
          <cx:pt idx="93">39</cx:pt>
          <cx:pt idx="94">39</cx:pt>
          <cx:pt idx="95">38</cx:pt>
          <cx:pt idx="96">37</cx:pt>
          <cx:pt idx="97">37</cx:pt>
          <cx:pt idx="98">36</cx:pt>
          <cx:pt idx="99">36</cx:pt>
          <cx:pt idx="100">36</cx:pt>
          <cx:pt idx="101">34</cx:pt>
          <cx:pt idx="102">33</cx:pt>
          <cx:pt idx="103">32</cx:pt>
          <cx:pt idx="104">32</cx:pt>
          <cx:pt idx="105">31</cx:pt>
          <cx:pt idx="106">29</cx:pt>
          <cx:pt idx="107">29</cx:pt>
          <cx:pt idx="108">26</cx:pt>
          <cx:pt idx="109">25</cx:pt>
          <cx:pt idx="110">24</cx:pt>
          <cx:pt idx="111">18</cx:pt>
          <cx:pt idx="112">0</cx:pt>
          <cx:pt idx="113">0</cx:pt>
          <cx:pt idx="114">0</cx:pt>
          <cx:pt idx="115">0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CS2040C Midterm Quiz</a:t>
            </a:r>
          </a:p>
          <a:p>
            <a:pPr algn="ctr">
              <a:defRPr/>
            </a:pPr>
            <a:r>
              <a:rPr lang="en-US"/>
              <a:t>S1 AY20/21 (Raw)</a:t>
            </a:r>
          </a:p>
        </cx:rich>
      </cx:tx>
    </cx:title>
    <cx:plotArea>
      <cx:plotAreaRegion>
        <cx:series layoutId="clusteredColumn" uniqueId="{D318AC44-A806-4398-BE97-9747F3ABC8B0}">
          <cx:dataLabels pos="outEnd">
            <cx:visibility seriesName="0" categoryName="0" value="1"/>
          </cx:dataLabels>
          <cx:dataId val="0"/>
          <cx:layoutPr>
            <cx:binning intervalClosed="r" underflow="0">
              <cx:binCount val="16"/>
            </cx:binning>
          </cx:layoutPr>
        </cx:series>
      </cx:plotAreaRegion>
      <cx:axis id="0">
        <cx:catScaling gapWidth="0"/>
        <cx:majorTickMarks type="out"/>
        <cx:tickLabels/>
      </cx:axis>
      <cx:axis id="1">
        <cx:valScaling/>
        <cx:majorTickMarks type="out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917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Hash table = the keys are unordered (actually faster than </a:t>
            </a:r>
            <a:r>
              <a:rPr lang="en-US" baseline="0" dirty="0" err="1"/>
              <a:t>bBST</a:t>
            </a:r>
            <a:r>
              <a:rPr lang="en-US" baseline="0" dirty="0"/>
              <a:t>, O(1) vs O(log n), </a:t>
            </a:r>
            <a:r>
              <a:rPr lang="en-US" baseline="0" dirty="0" err="1"/>
              <a:t>bBST</a:t>
            </a:r>
            <a:r>
              <a:rPr lang="en-US" baseline="0" dirty="0"/>
              <a:t> = the keys are ordered (more possible Table ADT applications, see slide 3-5 of BST e-Lecture), will be re-highlighted again in Lab soon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Spares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Assuming sorted SLL: Search, we can’t use random access in SLL, so even if the SLL is sorted, we cannot run binary search, O(N)</a:t>
            </a:r>
            <a:r>
              <a:rPr lang="en-SG" baseline="0" dirty="0"/>
              <a:t>; Insert needs to search insertion point first, O(N), Remove also O(N), need to find it first. DLL actually doesn’t help much… For S2 AY2018/19, this is what was tested in Midterm Test…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Already discussed in during the discussion of unordered Table ADT; This time asked for Table ADT that requires additional operations that require ordering… Think about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It is a recursive structure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Query </a:t>
            </a:r>
            <a:r>
              <a:rPr lang="en-US" baseline="0" dirty="0"/>
              <a:t>operations are Search (easiest to understand, the reason on why the name of the data structure is BINARY SEARCH tree); </a:t>
            </a:r>
            <a:r>
              <a:rPr lang="en-US" baseline="0" dirty="0" err="1"/>
              <a:t>FindMin</a:t>
            </a:r>
            <a:r>
              <a:rPr lang="en-US" baseline="0" dirty="0"/>
              <a:t>/Max (which by now you should realize that these two BST operations can be used to implement ADT Priority Queue too :O), Successor and its clone Predecessor (needed for removal of vertex with 2 children later); </a:t>
            </a:r>
            <a:r>
              <a:rPr lang="en-US" baseline="0" dirty="0" err="1"/>
              <a:t>InOrder</a:t>
            </a:r>
            <a:r>
              <a:rPr lang="en-US" baseline="0" dirty="0"/>
              <a:t> traversal (perhaps the O(N) analysis is new, and the revelation that this is actually can be used as part of “</a:t>
            </a:r>
            <a:r>
              <a:rPr lang="en-US" baseline="0" dirty="0" err="1"/>
              <a:t>TreeSort</a:t>
            </a:r>
            <a:r>
              <a:rPr lang="en-US" baseline="0" dirty="0"/>
              <a:t>” algorithm…, insert N random numbers into balanced BST in O(N log N) time and run O(N) </a:t>
            </a:r>
            <a:r>
              <a:rPr lang="en-US" baseline="0" dirty="0" err="1"/>
              <a:t>InOrder</a:t>
            </a:r>
            <a:r>
              <a:rPr lang="en-US" baseline="0" dirty="0"/>
              <a:t> traversal) and new (soon): Pre and Post order; We will just go through these quickly. And </a:t>
            </a:r>
            <a:r>
              <a:rPr lang="en-US" baseline="0" dirty="0" err="1"/>
              <a:t>FindMin</a:t>
            </a:r>
            <a:r>
              <a:rPr lang="en-US" baseline="0" dirty="0"/>
              <a:t>+(N-1) calls of Successors == </a:t>
            </a:r>
            <a:r>
              <a:rPr lang="en-US" baseline="0" dirty="0" err="1"/>
              <a:t>InOrder</a:t>
            </a:r>
            <a:r>
              <a:rPr lang="en-US" baseline="0" dirty="0"/>
              <a:t> Traversal too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The usual questions should involve the 3 removal cases; Steven has tried to re-explain slide 10 to 10-6 as best as he can… will continue refining e-Lecture slides to minimize such questions in the future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You will see/have seen that the keys can be strings… basically anything that can be compared (ordered) can be the key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This </a:t>
            </a:r>
            <a:r>
              <a:rPr lang="en-US" baseline="0" dirty="0"/>
              <a:t>is the key transition slide to next lecture about AVL tree</a:t>
            </a:r>
            <a:endParaRPr lang="id-ID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Spares: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(STL answer): Don’t use map/set, use </a:t>
            </a:r>
            <a:r>
              <a:rPr lang="en-US" dirty="0" err="1" smtClean="0"/>
              <a:t>multimap</a:t>
            </a:r>
            <a:r>
              <a:rPr lang="en-US" dirty="0" smtClean="0"/>
              <a:t>/multiset. The mathematical definition of</a:t>
            </a:r>
            <a:r>
              <a:rPr lang="en-US" baseline="0" dirty="0" smtClean="0"/>
              <a:t> “set” requires distinct elements. If we use our own implementation, the easiest is to put a frequency counter as satellite data; we really remove if frequency == 1, otherwise we just decrement; we properly insert if frequency == 0, otherwise we just increment; There are other ways but this is probably the easiest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Hidden </a:t>
            </a:r>
            <a:r>
              <a:rPr lang="en-US" baseline="0" dirty="0"/>
              <a:t>ones are: Select and Rank operations; Select(k), what is the k-</a:t>
            </a:r>
            <a:r>
              <a:rPr lang="en-US" baseline="0" dirty="0" err="1"/>
              <a:t>th</a:t>
            </a:r>
            <a:r>
              <a:rPr lang="en-US" baseline="0" dirty="0"/>
              <a:t> smallest element currently in the BST; Rank(v), what is the (1-based) rank of element v in the BST, they will be discussed in Tut07/PS4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317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Alternative: C++ STL map and C++ STL </a:t>
            </a:r>
            <a:r>
              <a:rPr lang="en-US" dirty="0" err="1" smtClean="0"/>
              <a:t>priority_queue</a:t>
            </a:r>
            <a:r>
              <a:rPr lang="en-US" dirty="0" smtClean="0"/>
              <a:t> used TOGETHER in a combo DS :O</a:t>
            </a:r>
            <a:r>
              <a:rPr lang="en-US" baseline="0" dirty="0" smtClean="0"/>
              <a:t> (but n</a:t>
            </a:r>
            <a:r>
              <a:rPr lang="en-US" dirty="0" smtClean="0"/>
              <a:t>ot really shown live</a:t>
            </a:r>
            <a:r>
              <a:rPr lang="en-US" baseline="0" dirty="0" smtClean="0"/>
              <a:t> this time)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89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Rotate left and right cases… I hope the animation and the e-Lecture slides are clear enough? Replay it many times until you understand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It is slightly easier during insertion, a bit more work (but still O(log n) during removal), note to self: I have to improve animation; Pro-tip: Use the exploration mode to try making guesses of what </a:t>
            </a:r>
            <a:r>
              <a:rPr lang="en-US" baseline="0" dirty="0" err="1"/>
              <a:t>VisuAlgo</a:t>
            </a:r>
            <a:r>
              <a:rPr lang="en-US" baseline="0" dirty="0"/>
              <a:t> will do before it actually does it to certify yourself 100% understand AVL Tree </a:t>
            </a:r>
            <a:r>
              <a:rPr lang="en-US" baseline="0" dirty="0" smtClean="0"/>
              <a:t>operations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It maintains height attribute and during insert/remove, it will ensure height difference of left and right subtree is not more than 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proof is long and not the tightest one but still among the “easiest” one to explain (for 2 * log n bound)… hopefully the current e-Lecture slides are clear enough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asked: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You </a:t>
            </a:r>
            <a:r>
              <a:rPr lang="en-US" baseline="0" dirty="0"/>
              <a:t>can use </a:t>
            </a:r>
            <a:r>
              <a:rPr lang="en-US" baseline="0" dirty="0" err="1"/>
              <a:t>bBST</a:t>
            </a:r>
            <a:r>
              <a:rPr lang="en-US" baseline="0" dirty="0"/>
              <a:t> for as O(n log n) “Tree-sort” algorithm (drop all other Sorting algorithms :O)</a:t>
            </a:r>
            <a:br>
              <a:rPr lang="en-US" baseline="0" dirty="0"/>
            </a:br>
            <a:r>
              <a:rPr lang="en-US" baseline="0" dirty="0"/>
              <a:t>You can abuse </a:t>
            </a:r>
            <a:r>
              <a:rPr lang="en-US" baseline="0" dirty="0" err="1"/>
              <a:t>bBST</a:t>
            </a:r>
            <a:r>
              <a:rPr lang="en-US" baseline="0" dirty="0"/>
              <a:t> as a Linked List too, </a:t>
            </a:r>
            <a:r>
              <a:rPr lang="en-US" baseline="0" dirty="0" err="1"/>
              <a:t>InOrder</a:t>
            </a:r>
            <a:r>
              <a:rPr lang="en-US" baseline="0" dirty="0"/>
              <a:t> traversal is traversal from head (</a:t>
            </a:r>
            <a:r>
              <a:rPr lang="en-US" baseline="0" dirty="0" err="1"/>
              <a:t>FindMin</a:t>
            </a:r>
            <a:r>
              <a:rPr lang="en-US" baseline="0" dirty="0"/>
              <a:t>) to tail (</a:t>
            </a:r>
            <a:r>
              <a:rPr lang="en-US" baseline="0" dirty="0" err="1"/>
              <a:t>FindMax</a:t>
            </a:r>
            <a:r>
              <a:rPr lang="en-US" baseline="0" dirty="0"/>
              <a:t>)… (waste of memory though)</a:t>
            </a:r>
            <a:br>
              <a:rPr lang="en-US" baseline="0" dirty="0"/>
            </a:br>
            <a:r>
              <a:rPr lang="en-US" baseline="0" dirty="0"/>
              <a:t>You can use </a:t>
            </a:r>
            <a:r>
              <a:rPr lang="en-US" baseline="0" dirty="0" err="1"/>
              <a:t>bBST</a:t>
            </a:r>
            <a:r>
              <a:rPr lang="en-US" baseline="0" dirty="0"/>
              <a:t> as Priority Queue ADT implementation (drop Binary Heap data structure :O as it is a subset of </a:t>
            </a:r>
            <a:r>
              <a:rPr lang="en-US" baseline="0" dirty="0" err="1"/>
              <a:t>bBST</a:t>
            </a:r>
            <a:r>
              <a:rPr lang="en-US" baseline="0" dirty="0"/>
              <a:t>)</a:t>
            </a:r>
            <a:br>
              <a:rPr lang="en-US" baseline="0" dirty="0"/>
            </a:br>
            <a:r>
              <a:rPr lang="en-US" baseline="0" dirty="0"/>
              <a:t>You can use </a:t>
            </a:r>
            <a:r>
              <a:rPr lang="en-US" baseline="0" dirty="0" err="1"/>
              <a:t>bBST</a:t>
            </a:r>
            <a:r>
              <a:rPr lang="en-US" baseline="0" dirty="0"/>
              <a:t> as Table ADT implementation (drop Hash Table data structure :O)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/>
              <a:t>bBST</a:t>
            </a:r>
            <a:r>
              <a:rPr lang="en-US" baseline="0" dirty="0"/>
              <a:t> is not be the most efficient in constant factor sense… Tree-sort have bad cache performance too as </a:t>
            </a:r>
            <a:r>
              <a:rPr lang="en-US" baseline="0" dirty="0" err="1"/>
              <a:t>bBST</a:t>
            </a:r>
            <a:r>
              <a:rPr lang="en-US" baseline="0" dirty="0"/>
              <a:t> is typically implemented using pointers, not as simple array (that has good cache performance if accessed sequentially like in partition algorithm of randomized-quicksort)</a:t>
            </a:r>
            <a:br>
              <a:rPr lang="en-US" baseline="0" dirty="0"/>
            </a:br>
            <a:r>
              <a:rPr lang="en-US" baseline="0" dirty="0" err="1"/>
              <a:t>bBST</a:t>
            </a:r>
            <a:r>
              <a:rPr lang="en-US" baseline="0" dirty="0"/>
              <a:t> for Linked List is a waste of memory (left/right/parent/key/height per node at least)</a:t>
            </a:r>
            <a:br>
              <a:rPr lang="en-US" baseline="0" dirty="0"/>
            </a:br>
            <a:r>
              <a:rPr lang="en-US" baseline="0" dirty="0" err="1"/>
              <a:t>bBST</a:t>
            </a:r>
            <a:r>
              <a:rPr lang="en-US" baseline="0" dirty="0"/>
              <a:t> has bloated other stuffs because it is more generic, hence beaten by Binary Heap in constant factor time if our intention is to just use standard Priority Queue</a:t>
            </a:r>
            <a:br>
              <a:rPr lang="en-US" baseline="0" dirty="0"/>
            </a:br>
            <a:r>
              <a:rPr lang="en-US" baseline="0" dirty="0" err="1"/>
              <a:t>bBST</a:t>
            </a:r>
            <a:r>
              <a:rPr lang="en-US" baseline="0" dirty="0"/>
              <a:t> has O(log n) performance for search/insert/delete in Table ADT, compared to O(1) performance if we use Hash Table</a:t>
            </a:r>
            <a:br>
              <a:rPr lang="en-US" baseline="0" dirty="0"/>
            </a:br>
            <a:r>
              <a:rPr lang="en-US" baseline="0" dirty="0"/>
              <a:t>Anyway, I still have to teach you other sorting algorithms, Binary Heap, and Hash Table data structures, in the event you need them in your future technical interviews :O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d-ID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Spares</a:t>
            </a:r>
            <a:r>
              <a:rPr lang="id-ID" baseline="0" dirty="0" smtClean="0"/>
              <a:t>:</a:t>
            </a:r>
            <a:endParaRPr lang="id-ID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907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562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isualgo.net/en/graphds?slide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nhalim/cpbook-code" TargetMode="External"/><Relationship Id="rId2" Type="http://schemas.openxmlformats.org/officeDocument/2006/relationships/hyperlink" Target="https://cpbook.net/methodstosol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bst?slide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bst?slide=3-5" TargetMode="External"/><Relationship Id="rId5" Type="http://schemas.openxmlformats.org/officeDocument/2006/relationships/hyperlink" Target="https://visualgo.net/en/bst?slide=3-7" TargetMode="External"/><Relationship Id="rId4" Type="http://schemas.openxmlformats.org/officeDocument/2006/relationships/hyperlink" Target="https://visualgo.net/en/hashtable?slide=2-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go.net/en/bst?slide=10" TargetMode="External"/><Relationship Id="rId3" Type="http://schemas.openxmlformats.org/officeDocument/2006/relationships/hyperlink" Target="https://visualgo.net/en/bst?slide=4" TargetMode="External"/><Relationship Id="rId7" Type="http://schemas.openxmlformats.org/officeDocument/2006/relationships/hyperlink" Target="https://visualgo.net/en/bst?slide=1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bst?slide=9" TargetMode="External"/><Relationship Id="rId5" Type="http://schemas.openxmlformats.org/officeDocument/2006/relationships/hyperlink" Target="https://visualgo.net/en/bst?slide=8" TargetMode="External"/><Relationship Id="rId10" Type="http://schemas.openxmlformats.org/officeDocument/2006/relationships/hyperlink" Target="https://visualgo.net/en/bst?slide=5-1" TargetMode="External"/><Relationship Id="rId4" Type="http://schemas.openxmlformats.org/officeDocument/2006/relationships/hyperlink" Target="https://visualgo.net/en/bst?slide=5" TargetMode="External"/><Relationship Id="rId9" Type="http://schemas.openxmlformats.org/officeDocument/2006/relationships/hyperlink" Target="https://visualgo.net/en/bst?slide=1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stevenha/cs2040c/demos/BSTDemo.c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venhalim/cpbook-code/blob/master/ch2/nonlineards/map_set.cpp" TargetMode="External"/><Relationship Id="rId5" Type="http://schemas.openxmlformats.org/officeDocument/2006/relationships/hyperlink" Target="https://www.comp.nus.edu.sg/~stevenha/it5003.html" TargetMode="External"/><Relationship Id="rId4" Type="http://schemas.openxmlformats.org/officeDocument/2006/relationships/hyperlink" Target="http://www.comp.nus.edu.sg/~stevenha/cs2040c/demos/BSTDemo.ja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kattissques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bst?slide=1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bst?slide=15-2" TargetMode="External"/><Relationship Id="rId5" Type="http://schemas.openxmlformats.org/officeDocument/2006/relationships/hyperlink" Target="https://visualgo.net/en/bst?slide=14-3" TargetMode="External"/><Relationship Id="rId4" Type="http://schemas.openxmlformats.org/officeDocument/2006/relationships/hyperlink" Target="https://visualgo.net/en/bst?slide=14-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stevenha/cs2040c/demos/AVLDemo.c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.nus.edu.sg/~stevenha/cs2040c/demos/AVLDemo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CS2040/C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Guideline slides only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e-Lecture for our Flipped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next week, we will move on to Graph topic</a:t>
            </a:r>
          </a:p>
          <a:p>
            <a:r>
              <a:rPr lang="en-US" dirty="0"/>
              <a:t>Read </a:t>
            </a:r>
            <a:r>
              <a:rPr lang="en-US" dirty="0">
                <a:hlinkClick r:id="rId2"/>
              </a:rPr>
              <a:t>https://visualgo.net/en/graphds?slide=1</a:t>
            </a:r>
            <a:r>
              <a:rPr lang="en-US" dirty="0"/>
              <a:t> until … </a:t>
            </a:r>
            <a:r>
              <a:rPr lang="en-US" b="1" dirty="0">
                <a:solidFill>
                  <a:srgbClr val="FF0000"/>
                </a:solidFill>
              </a:rPr>
              <a:t>the end </a:t>
            </a:r>
            <a:r>
              <a:rPr lang="en-US" dirty="0"/>
              <a:t>:O</a:t>
            </a:r>
            <a:endParaRPr lang="en-US" i="1" dirty="0"/>
          </a:p>
          <a:p>
            <a:r>
              <a:rPr lang="en-US" dirty="0"/>
              <a:t>See you next week</a:t>
            </a:r>
          </a:p>
        </p:txBody>
      </p:sp>
      <p:pic>
        <p:nvPicPr>
          <p:cNvPr id="2050" name="Picture 2" descr="https://ivle.nus.edu.sg/images/fli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11" y="144606"/>
            <a:ext cx="1979076" cy="6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9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– Midterm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000" dirty="0" smtClean="0"/>
              <a:t>(Got +0/+1 regrade from 1c issue, but does not change the picture below by much)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2629953492"/>
                  </p:ext>
                </p:extLst>
              </p:nvPr>
            </p:nvGraphicFramePr>
            <p:xfrm>
              <a:off x="2719387" y="1987550"/>
              <a:ext cx="6753225" cy="43243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9387" y="1987550"/>
                <a:ext cx="6753225" cy="43243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9865895" y="3726577"/>
            <a:ext cx="22258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Moderation:</a:t>
            </a:r>
            <a:br>
              <a:rPr lang="en-US" dirty="0" smtClean="0"/>
            </a:br>
            <a:r>
              <a:rPr lang="en-US" dirty="0" smtClean="0"/>
              <a:t>Paper 15% marks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is raw/95*15%,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not raw/100*15%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trike="sngStrike" dirty="0" smtClean="0"/>
              <a:t>Max Q1 is 14/15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Max Q7 is 10/15</a:t>
            </a:r>
            <a:br>
              <a:rPr lang="en-US" dirty="0" smtClean="0"/>
            </a:br>
            <a:r>
              <a:rPr lang="en-US" dirty="0" smtClean="0"/>
              <a:t>i.e., </a:t>
            </a:r>
            <a:r>
              <a:rPr lang="en-US" strike="sngStrike" dirty="0" smtClean="0"/>
              <a:t>6</a:t>
            </a:r>
            <a:r>
              <a:rPr lang="en-US" dirty="0" smtClean="0"/>
              <a:t> 5 impossible marks for this cohort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590547" y="4511842"/>
            <a:ext cx="882065" cy="180005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7810" y="6424096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Potential 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99611" y="4860758"/>
            <a:ext cx="2911642" cy="14511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74069" y="6424096"/>
            <a:ext cx="256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Failure risk, BUCK UP!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6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– </a:t>
            </a:r>
            <a:r>
              <a:rPr lang="en-US" dirty="0" smtClean="0"/>
              <a:t>Midterm Analysis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53792" cy="5032375"/>
          </a:xfrm>
        </p:spPr>
        <p:txBody>
          <a:bodyPr>
            <a:normAutofit/>
          </a:bodyPr>
          <a:lstStyle/>
          <a:p>
            <a:r>
              <a:rPr lang="en-US" dirty="0"/>
              <a:t>Midterm </a:t>
            </a:r>
            <a:r>
              <a:rPr lang="en-US" dirty="0" smtClean="0"/>
              <a:t>scores have been returned “electronically”</a:t>
            </a:r>
          </a:p>
          <a:p>
            <a:pPr lvl="1"/>
            <a:r>
              <a:rPr lang="en-US" dirty="0" smtClean="0"/>
              <a:t>I have “deleted” the gradebook with 1c error to avoid uploading the wrong thing later when the semester ends</a:t>
            </a:r>
          </a:p>
          <a:p>
            <a:pPr lvl="1"/>
            <a:r>
              <a:rPr lang="en-US" b="1" dirty="0" smtClean="0"/>
              <a:t>ans_modal.txt</a:t>
            </a:r>
            <a:r>
              <a:rPr lang="en-US" dirty="0" smtClean="0"/>
              <a:t> attached in the zip file (midterm quiz modal answers)</a:t>
            </a:r>
          </a:p>
          <a:p>
            <a:r>
              <a:rPr lang="en-US" dirty="0" smtClean="0"/>
              <a:t>For more </a:t>
            </a:r>
            <a:r>
              <a:rPr lang="en-US" dirty="0"/>
              <a:t>exercises :O</a:t>
            </a:r>
          </a:p>
          <a:p>
            <a:pPr lvl="1"/>
            <a:r>
              <a:rPr lang="en-US" dirty="0" smtClean="0"/>
              <a:t>Read CP4 Book 1 (or 2 :O)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hlinkClick r:id="rId2"/>
              </a:rPr>
              <a:t>https://cpbook.net/methodstosolve</a:t>
            </a:r>
            <a:r>
              <a:rPr lang="en-US" dirty="0"/>
              <a:t> search feature :O</a:t>
            </a:r>
          </a:p>
          <a:p>
            <a:pPr lvl="1"/>
            <a:r>
              <a:rPr lang="en-US" dirty="0"/>
              <a:t>Or peruse </a:t>
            </a:r>
            <a:r>
              <a:rPr lang="en-US" dirty="0">
                <a:hlinkClick r:id="rId3"/>
              </a:rPr>
              <a:t>https://github.com/stevenhalim/cpbook-code</a:t>
            </a:r>
            <a:r>
              <a:rPr lang="en-US" dirty="0"/>
              <a:t> for </a:t>
            </a:r>
            <a:r>
              <a:rPr lang="en-US" dirty="0" smtClean="0"/>
              <a:t>Steven’s</a:t>
            </a:r>
            <a:br>
              <a:rPr lang="en-US" dirty="0" smtClean="0"/>
            </a:br>
            <a:r>
              <a:rPr lang="en-US" dirty="0" smtClean="0"/>
              <a:t>C++17, Java11, Python3, or </a:t>
            </a:r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/>
              <a:t>code that I use in my </a:t>
            </a:r>
            <a:r>
              <a:rPr lang="en-US" dirty="0" smtClean="0"/>
              <a:t>CP-book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</a:t>
            </a:r>
            <a:r>
              <a:rPr lang="en-US" dirty="0" err="1"/>
              <a:t>eview</a:t>
            </a:r>
            <a:r>
              <a:rPr lang="en-US" dirty="0"/>
              <a:t> of Table ADT</a:t>
            </a:r>
            <a:r>
              <a:rPr lang="id-ID" dirty="0"/>
              <a:t> </a:t>
            </a:r>
            <a:r>
              <a:rPr lang="en-US" dirty="0"/>
              <a:t>part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https://visualgo.net/en/bst?slide=1</a:t>
            </a:r>
            <a:r>
              <a:rPr lang="en-SG" dirty="0"/>
              <a:t> to </a:t>
            </a:r>
            <a:r>
              <a:rPr lang="en-US" dirty="0"/>
              <a:t>3</a:t>
            </a:r>
            <a:r>
              <a:rPr lang="en-SG" dirty="0"/>
              <a:t>-10</a:t>
            </a:r>
          </a:p>
          <a:p>
            <a:r>
              <a:rPr lang="en-US" dirty="0"/>
              <a:t>Q&amp;A on </a:t>
            </a:r>
            <a:r>
              <a:rPr lang="id-ID" dirty="0"/>
              <a:t>the b</a:t>
            </a:r>
            <a:r>
              <a:rPr lang="en-US" dirty="0" err="1"/>
              <a:t>asic</a:t>
            </a:r>
            <a:r>
              <a:rPr lang="en-US" dirty="0"/>
              <a:t> stuffs: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QUICK </a:t>
            </a:r>
            <a:r>
              <a:rPr lang="en-US" dirty="0" smtClean="0"/>
              <a:t>review: </a:t>
            </a:r>
            <a:r>
              <a:rPr lang="id-ID" dirty="0"/>
              <a:t>Do you understand the </a:t>
            </a:r>
            <a:r>
              <a:rPr lang="en-US" dirty="0"/>
              <a:t>main difference of </a:t>
            </a:r>
            <a:r>
              <a:rPr lang="id-ID" dirty="0">
                <a:hlinkClick r:id="rId4"/>
              </a:rPr>
              <a:t>Table ADT</a:t>
            </a:r>
            <a:r>
              <a:rPr lang="id-ID" dirty="0"/>
              <a:t> </a:t>
            </a:r>
            <a:r>
              <a:rPr lang="en-US" dirty="0"/>
              <a:t>implementation between Hash Table (previous lesson) and (balanced) BST (this lesson)?</a:t>
            </a:r>
          </a:p>
          <a:p>
            <a:r>
              <a:rPr lang="en-US" dirty="0"/>
              <a:t>Not asked:</a:t>
            </a:r>
            <a:endParaRPr lang="id-ID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why we cannot really use (Singly) </a:t>
            </a:r>
            <a:r>
              <a:rPr lang="en-US" dirty="0">
                <a:hlinkClick r:id="rId5"/>
              </a:rPr>
              <a:t>Linked List</a:t>
            </a:r>
            <a:r>
              <a:rPr lang="en-US" dirty="0"/>
              <a:t> for efficient Table ADT (either sorted vs unsorted LL); What if we use DLL?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Once again, on why sorted/unsorted array/vector is not good for efficient Table ADT implementation, especially the one that </a:t>
            </a:r>
            <a:r>
              <a:rPr lang="en-US" dirty="0">
                <a:hlinkClick r:id="rId6"/>
              </a:rPr>
              <a:t>requires ordering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</a:t>
            </a:r>
            <a:r>
              <a:rPr lang="en-US" dirty="0" err="1"/>
              <a:t>eview</a:t>
            </a:r>
            <a:r>
              <a:rPr lang="en-US" dirty="0"/>
              <a:t> of BST structure and basic operations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SG" dirty="0">
                <a:hlinkClick r:id="rId3"/>
              </a:rPr>
              <a:t>https://visualgo.net/en/bst?slide=4</a:t>
            </a:r>
            <a:r>
              <a:rPr lang="en-SG" dirty="0"/>
              <a:t> to </a:t>
            </a:r>
            <a:r>
              <a:rPr lang="en-US" dirty="0"/>
              <a:t>5</a:t>
            </a:r>
            <a:r>
              <a:rPr lang="en-SG" dirty="0"/>
              <a:t>-3</a:t>
            </a:r>
          </a:p>
          <a:p>
            <a:r>
              <a:rPr lang="en-US" dirty="0"/>
              <a:t>Q&amp;A on basic BST stuffs: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Do you fully understand the </a:t>
            </a:r>
            <a:r>
              <a:rPr lang="en-US" dirty="0">
                <a:hlinkClick r:id="rId3"/>
              </a:rPr>
              <a:t>basic structure</a:t>
            </a:r>
            <a:r>
              <a:rPr lang="en-US" dirty="0"/>
              <a:t> of BST data structure?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/>
              <a:t>Do </a:t>
            </a:r>
            <a:r>
              <a:rPr lang="id-ID" dirty="0"/>
              <a:t>you understand </a:t>
            </a:r>
            <a:r>
              <a:rPr lang="en-US" dirty="0"/>
              <a:t>the basic BST operations, the </a:t>
            </a:r>
            <a:r>
              <a:rPr lang="en-US" dirty="0">
                <a:hlinkClick r:id="rId4"/>
              </a:rPr>
              <a:t>query ones</a:t>
            </a:r>
            <a:r>
              <a:rPr lang="en-US" dirty="0"/>
              <a:t> especially </a:t>
            </a:r>
            <a:r>
              <a:rPr lang="en-US" dirty="0" err="1">
                <a:hlinkClick r:id="rId5"/>
              </a:rPr>
              <a:t>Inorder</a:t>
            </a:r>
            <a:r>
              <a:rPr lang="en-US" dirty="0">
                <a:hlinkClick r:id="rId5"/>
              </a:rPr>
              <a:t> Traversal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about the update ones: </a:t>
            </a:r>
            <a:r>
              <a:rPr lang="en-US" dirty="0">
                <a:hlinkClick r:id="rId6"/>
              </a:rPr>
              <a:t>Insert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Create</a:t>
            </a:r>
            <a:r>
              <a:rPr lang="en-US" dirty="0"/>
              <a:t>, and </a:t>
            </a:r>
            <a:r>
              <a:rPr lang="en-US" b="1" u="sng" dirty="0"/>
              <a:t>in details: </a:t>
            </a:r>
            <a:r>
              <a:rPr lang="en-US" b="1" u="sng" dirty="0">
                <a:hlinkClick r:id="rId8"/>
              </a:rPr>
              <a:t>Remove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(classic queries since many AYs)</a:t>
            </a:r>
            <a:endParaRPr lang="id-ID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you realize that the BST keys do not have to be integer?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Important </a:t>
            </a:r>
            <a:r>
              <a:rPr lang="en-US" dirty="0"/>
              <a:t>point: Do you realize that if the BST is </a:t>
            </a:r>
            <a:r>
              <a:rPr lang="en-US" dirty="0">
                <a:hlinkClick r:id="rId9"/>
              </a:rPr>
              <a:t>not balanced</a:t>
            </a:r>
            <a:r>
              <a:rPr lang="en-US" dirty="0"/>
              <a:t>, its height </a:t>
            </a:r>
            <a:r>
              <a:rPr lang="en-US" b="1" dirty="0"/>
              <a:t>h</a:t>
            </a:r>
            <a:r>
              <a:rPr lang="en-US" dirty="0"/>
              <a:t> can be O(</a:t>
            </a:r>
            <a:r>
              <a:rPr lang="en-US" b="1" dirty="0"/>
              <a:t>n</a:t>
            </a:r>
            <a:r>
              <a:rPr lang="en-US" dirty="0"/>
              <a:t>) so all O(</a:t>
            </a:r>
            <a:r>
              <a:rPr lang="en-US" b="1" dirty="0"/>
              <a:t>h</a:t>
            </a:r>
            <a:r>
              <a:rPr lang="en-US" dirty="0"/>
              <a:t>) operations are O(</a:t>
            </a:r>
            <a:r>
              <a:rPr lang="en-US" b="1" dirty="0"/>
              <a:t>n</a:t>
            </a:r>
            <a:r>
              <a:rPr lang="en-US" dirty="0"/>
              <a:t>)…? Back to square one?</a:t>
            </a:r>
          </a:p>
          <a:p>
            <a:r>
              <a:rPr lang="en-US" dirty="0"/>
              <a:t>Not asked:</a:t>
            </a:r>
            <a:endParaRPr lang="id-ID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[asked at the end of AVL </a:t>
            </a:r>
            <a:r>
              <a:rPr lang="en-US" dirty="0" smtClean="0"/>
              <a:t>Tree lecture by someone, review the recording]: </a:t>
            </a:r>
            <a:r>
              <a:rPr lang="en-US" dirty="0" smtClean="0"/>
              <a:t>What </a:t>
            </a:r>
            <a:r>
              <a:rPr lang="en-US" dirty="0"/>
              <a:t>if there are duplicate copies of the keys and we want to store all duplicate copies without overwriting them?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</a:t>
            </a:r>
            <a:r>
              <a:rPr lang="en-US" dirty="0">
                <a:hlinkClick r:id="rId10"/>
              </a:rPr>
              <a:t>hidden BST operations</a:t>
            </a:r>
            <a:r>
              <a:rPr lang="en-US" dirty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2336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(not </a:t>
            </a:r>
            <a:r>
              <a:rPr lang="en-US" dirty="0" err="1" smtClean="0"/>
              <a:t>Kattis</a:t>
            </a:r>
            <a:r>
              <a:rPr lang="en-US" dirty="0" smtClean="0"/>
              <a:t> yet)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BSTDemo</a:t>
            </a:r>
            <a:r>
              <a:rPr lang="id-ID" dirty="0">
                <a:hlinkClick r:id="rId3"/>
              </a:rPr>
              <a:t>.cpp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BSTDemo.java</a:t>
            </a:r>
            <a:endParaRPr lang="id-ID" dirty="0"/>
          </a:p>
          <a:p>
            <a:pPr lvl="1"/>
            <a:r>
              <a:rPr lang="id-ID" dirty="0"/>
              <a:t>It is just the basic form</a:t>
            </a:r>
            <a:r>
              <a:rPr lang="en-US" dirty="0"/>
              <a:t>, make sure you understand the rough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I will soon add BSTDemo.py for </a:t>
            </a:r>
            <a:r>
              <a:rPr lang="en-US" dirty="0" smtClean="0">
                <a:hlinkClick r:id="rId5"/>
              </a:rPr>
              <a:t>IT5003</a:t>
            </a:r>
            <a:r>
              <a:rPr lang="en-US" dirty="0" smtClean="0"/>
              <a:t> :O</a:t>
            </a:r>
            <a:endParaRPr lang="en-US" dirty="0"/>
          </a:p>
          <a:p>
            <a:pPr lvl="1"/>
            <a:r>
              <a:rPr lang="en-US" dirty="0"/>
              <a:t>We will extend </a:t>
            </a:r>
            <a:r>
              <a:rPr lang="en-US" dirty="0" smtClean="0"/>
              <a:t>this </a:t>
            </a:r>
            <a:r>
              <a:rPr lang="en-US" dirty="0"/>
              <a:t>to AVL </a:t>
            </a:r>
            <a:r>
              <a:rPr lang="en-US" dirty="0" smtClean="0"/>
              <a:t>Tree soon</a:t>
            </a:r>
          </a:p>
          <a:p>
            <a:r>
              <a:rPr lang="en-US" dirty="0" smtClean="0"/>
              <a:t>However, to solve “real problems”, there is no need to use this very long BST implementation (which will TLE if we don’t use the balanced BST/AVL variant)…</a:t>
            </a:r>
          </a:p>
          <a:p>
            <a:r>
              <a:rPr lang="en-US" dirty="0"/>
              <a:t>So, see Steven’s CP-book demo-code for C++ STL map/set </a:t>
            </a:r>
          </a:p>
          <a:p>
            <a:pPr lvl="1"/>
            <a:r>
              <a:rPr lang="en-US" sz="2000" dirty="0">
                <a:hlinkClick r:id="rId6"/>
              </a:rPr>
              <a:t>https://github.com/stevenhalim/cpbook-code/blob/master/ch2/nonlineards/map_set.cpp</a:t>
            </a:r>
            <a:r>
              <a:rPr lang="en-US" sz="2000" dirty="0"/>
              <a:t> </a:t>
            </a:r>
            <a:endParaRPr lang="id-ID" sz="2000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some interesting applications that you can do with </a:t>
            </a:r>
            <a:r>
              <a:rPr lang="en-US" dirty="0" err="1"/>
              <a:t>std</a:t>
            </a:r>
            <a:r>
              <a:rPr lang="en-US" dirty="0"/>
              <a:t>::map or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2515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https://nus.kattis.com/problems/kattissquest</a:t>
            </a:r>
            <a:endParaRPr lang="id-ID" dirty="0"/>
          </a:p>
          <a:p>
            <a:pPr lvl="1"/>
            <a:r>
              <a:rPr lang="en-US" dirty="0"/>
              <a:t>Combo of a few (two) things, but basically just a Greedy algorithm</a:t>
            </a:r>
            <a:br>
              <a:rPr lang="en-US" dirty="0"/>
            </a:br>
            <a:r>
              <a:rPr lang="en-US" dirty="0"/>
              <a:t>(the algorithm is “given”) simulation using a kind of Priority Queue structure (that allows ‘binary search’ :O)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kattissquest</a:t>
            </a:r>
            <a:r>
              <a:rPr lang="en-US" dirty="0"/>
              <a:t>_</a:t>
            </a:r>
            <a:r>
              <a:rPr lang="en-US" sz="2000" dirty="0"/>
              <a:t>[</a:t>
            </a:r>
            <a:r>
              <a:rPr lang="en-US" sz="2000" dirty="0" err="1" smtClean="0"/>
              <a:t>vector_TLE|priority_queue_TLE|set_WA</a:t>
            </a:r>
            <a:r>
              <a:rPr lang="en-US" sz="2000" dirty="0" smtClean="0"/>
              <a:t>]</a:t>
            </a:r>
            <a:r>
              <a:rPr lang="en-US" dirty="0" smtClean="0"/>
              <a:t>.</a:t>
            </a:r>
            <a:r>
              <a:rPr lang="en-US" dirty="0"/>
              <a:t>cpp and the detailed comments there</a:t>
            </a:r>
          </a:p>
          <a:p>
            <a:pPr lvl="2"/>
            <a:r>
              <a:rPr lang="en-US" dirty="0"/>
              <a:t>I show a </a:t>
            </a:r>
            <a:r>
              <a:rPr lang="en-US" dirty="0" smtClean="0"/>
              <a:t>way </a:t>
            </a:r>
            <a:r>
              <a:rPr lang="en-US" dirty="0"/>
              <a:t>to secure non zero point during </a:t>
            </a:r>
            <a:r>
              <a:rPr lang="en-US" dirty="0" smtClean="0"/>
              <a:t>PE (implement verbatim with vector)</a:t>
            </a:r>
            <a:endParaRPr lang="en-US" dirty="0"/>
          </a:p>
          <a:p>
            <a:pPr lvl="2"/>
            <a:r>
              <a:rPr lang="en-US" dirty="0"/>
              <a:t>I show a few cases that we frequently test in </a:t>
            </a:r>
            <a:r>
              <a:rPr lang="en-US" dirty="0" smtClean="0"/>
              <a:t>PE (long </a:t>
            </a:r>
            <a:r>
              <a:rPr lang="en-US" dirty="0" err="1" smtClean="0"/>
              <a:t>long</a:t>
            </a:r>
            <a:r>
              <a:rPr lang="en-US" dirty="0" smtClean="0"/>
              <a:t> “test”)…</a:t>
            </a:r>
            <a:endParaRPr lang="en-US" dirty="0"/>
          </a:p>
          <a:p>
            <a:pPr lvl="2"/>
            <a:r>
              <a:rPr lang="en-US" dirty="0"/>
              <a:t>I show set versus </a:t>
            </a:r>
            <a:r>
              <a:rPr lang="en-US" dirty="0" smtClean="0"/>
              <a:t>multiset issue…</a:t>
            </a:r>
          </a:p>
          <a:p>
            <a:pPr lvl="2"/>
            <a:r>
              <a:rPr lang="en-US" dirty="0" smtClean="0"/>
              <a:t>If you follow the lecture, you know what to do to get AC for this “easy” PE problem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PS: also see kattissquest_map_of_priority_queues_almost_AC.cpp (can be surprising)</a:t>
            </a:r>
            <a:endParaRPr lang="en-US" dirty="0"/>
          </a:p>
          <a:p>
            <a:pPr lvl="2"/>
            <a:r>
              <a:rPr lang="en-US" dirty="0" smtClean="0"/>
              <a:t>Please </a:t>
            </a:r>
            <a:r>
              <a:rPr lang="en-US" dirty="0"/>
              <a:t>appreciate all these technique, many may looks like magic at first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24931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</a:t>
            </a:r>
            <a:r>
              <a:rPr lang="en-US" dirty="0" err="1"/>
              <a:t>eview</a:t>
            </a:r>
            <a:r>
              <a:rPr lang="en-US" dirty="0"/>
              <a:t> of AVL Tree and Tree Rotations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https://visualgo.net/en/bst?slide=13</a:t>
            </a:r>
            <a:r>
              <a:rPr lang="en-SG" dirty="0"/>
              <a:t> to </a:t>
            </a:r>
            <a:r>
              <a:rPr lang="en-US" dirty="0"/>
              <a:t>15</a:t>
            </a:r>
            <a:r>
              <a:rPr lang="en-SG" dirty="0"/>
              <a:t>-5</a:t>
            </a:r>
          </a:p>
          <a:p>
            <a:r>
              <a:rPr lang="en-US" dirty="0"/>
              <a:t>Q&amp;A on AVL Tree: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Do you understand the concept of </a:t>
            </a:r>
            <a:r>
              <a:rPr lang="en-US" dirty="0">
                <a:hlinkClick r:id="rId4"/>
              </a:rPr>
              <a:t>Tree Rotations</a:t>
            </a:r>
            <a:r>
              <a:rPr lang="en-US" dirty="0"/>
              <a:t>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Do you understand why we may need to do tree rotations during AVL Tree insertion and/or deletion?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d-ID" dirty="0"/>
              <a:t>Do you fully understand the </a:t>
            </a:r>
            <a:r>
              <a:rPr lang="en-US" dirty="0">
                <a:hlinkClick r:id="rId3"/>
              </a:rPr>
              <a:t>additional constraints</a:t>
            </a:r>
            <a:r>
              <a:rPr lang="en-US" dirty="0"/>
              <a:t> of AVL Tree?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d-ID" dirty="0" smtClean="0"/>
              <a:t>Do </a:t>
            </a:r>
            <a:r>
              <a:rPr lang="id-ID" dirty="0"/>
              <a:t>you understand </a:t>
            </a:r>
            <a:r>
              <a:rPr lang="en-US" dirty="0"/>
              <a:t>the proof on why AVL tree’s height is </a:t>
            </a:r>
            <a:r>
              <a:rPr lang="en-US" dirty="0">
                <a:hlinkClick r:id="rId5"/>
              </a:rPr>
              <a:t>always O(log </a:t>
            </a:r>
            <a:r>
              <a:rPr lang="en-US" b="1" dirty="0">
                <a:hlinkClick r:id="rId5"/>
              </a:rPr>
              <a:t>n</a:t>
            </a:r>
            <a:r>
              <a:rPr lang="en-US" dirty="0">
                <a:hlinkClick r:id="rId5"/>
              </a:rPr>
              <a:t>)</a:t>
            </a:r>
            <a:r>
              <a:rPr lang="en-US" dirty="0"/>
              <a:t>?</a:t>
            </a:r>
          </a:p>
          <a:p>
            <a:r>
              <a:rPr lang="en-US" dirty="0" smtClean="0"/>
              <a:t>Not </a:t>
            </a:r>
            <a:r>
              <a:rPr lang="en-US" dirty="0"/>
              <a:t>asked</a:t>
            </a:r>
            <a:r>
              <a:rPr lang="en-US" dirty="0" smtClean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dirty="0">
                <a:hlinkClick r:id="rId6"/>
              </a:rPr>
              <a:t>side usage</a:t>
            </a:r>
            <a:r>
              <a:rPr lang="en-US" dirty="0"/>
              <a:t> of balanced BST data structure?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Should we use balanced BST for all those side usage blindly</a:t>
            </a:r>
            <a:r>
              <a:rPr lang="en-US" dirty="0" smtClean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8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(not </a:t>
            </a:r>
            <a:r>
              <a:rPr lang="en-US" dirty="0" err="1"/>
              <a:t>Kattis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AVLDemo.cpp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AVLDemo.java</a:t>
            </a:r>
            <a:endParaRPr lang="en-US" dirty="0"/>
          </a:p>
          <a:p>
            <a:pPr lvl="1"/>
            <a:r>
              <a:rPr lang="en-US" dirty="0"/>
              <a:t>Quite long… yeah…</a:t>
            </a:r>
          </a:p>
          <a:p>
            <a:pPr lvl="1"/>
            <a:r>
              <a:rPr lang="en-US" dirty="0"/>
              <a:t>But fortunately we can usually just use these in our application:</a:t>
            </a:r>
          </a:p>
          <a:p>
            <a:pPr lvl="2"/>
            <a:r>
              <a:rPr lang="en-US" dirty="0"/>
              <a:t>C++ STL map/set (or C++ </a:t>
            </a:r>
            <a:r>
              <a:rPr lang="en-US" dirty="0" err="1"/>
              <a:t>multimap</a:t>
            </a:r>
            <a:r>
              <a:rPr lang="en-US" dirty="0"/>
              <a:t>/multiset if there are duplicates)</a:t>
            </a:r>
          </a:p>
          <a:p>
            <a:pPr lvl="2"/>
            <a:r>
              <a:rPr lang="en-US" dirty="0"/>
              <a:t>Java </a:t>
            </a:r>
            <a:r>
              <a:rPr lang="en-US" dirty="0" err="1" smtClean="0"/>
              <a:t>TreeMap</a:t>
            </a:r>
            <a:r>
              <a:rPr lang="en-US" dirty="0" smtClean="0"/>
              <a:t>/</a:t>
            </a:r>
            <a:r>
              <a:rPr lang="en-US" dirty="0" err="1" smtClean="0"/>
              <a:t>TreeSet</a:t>
            </a:r>
            <a:endParaRPr lang="en-US" dirty="0" smtClean="0"/>
          </a:p>
          <a:p>
            <a:pPr lvl="2"/>
            <a:r>
              <a:rPr lang="en-US" dirty="0" smtClean="0"/>
              <a:t>Unfortunately? Python doesn’t have built-in balanced BST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1788</Words>
  <Application>Microsoft Office PowerPoint</Application>
  <PresentationFormat>Widescreen</PresentationFormat>
  <Paragraphs>105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CS2040/C</vt:lpstr>
      <vt:lpstr>Admin – Midterm Analysis (Got +0/+1 regrade from 1c issue, but does not change the picture below by much)</vt:lpstr>
      <vt:lpstr>Admin – Midterm Analysis</vt:lpstr>
      <vt:lpstr>Review of Table ADT part 2</vt:lpstr>
      <vt:lpstr>Review of BST structure and basic operations</vt:lpstr>
      <vt:lpstr>Live Demo (not Kattis yet)</vt:lpstr>
      <vt:lpstr>Live Demo</vt:lpstr>
      <vt:lpstr>Review of AVL Tree and Tree Rotations</vt:lpstr>
      <vt:lpstr>Live Demo (not Kattis)</vt:lpstr>
      <vt:lpstr>Next e-Lecture for our Flipped Classroom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256</cp:revision>
  <dcterms:created xsi:type="dcterms:W3CDTF">2017-08-18T07:05:45Z</dcterms:created>
  <dcterms:modified xsi:type="dcterms:W3CDTF">2020-10-08T12:21:58Z</dcterms:modified>
</cp:coreProperties>
</file>