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1" r:id="rId3"/>
    <p:sldId id="317" r:id="rId4"/>
    <p:sldId id="318" r:id="rId5"/>
    <p:sldId id="319" r:id="rId6"/>
    <p:sldId id="320" r:id="rId7"/>
    <p:sldId id="316" r:id="rId8"/>
    <p:sldId id="282" r:id="rId9"/>
    <p:sldId id="288" r:id="rId10"/>
    <p:sldId id="297" r:id="rId11"/>
    <p:sldId id="298" r:id="rId12"/>
    <p:sldId id="287" r:id="rId13"/>
    <p:sldId id="311" r:id="rId14"/>
    <p:sldId id="322" r:id="rId15"/>
    <p:sldId id="323" r:id="rId16"/>
    <p:sldId id="293" r:id="rId17"/>
    <p:sldId id="303" r:id="rId18"/>
    <p:sldId id="315"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512" autoAdjust="0"/>
  </p:normalViewPr>
  <p:slideViewPr>
    <p:cSldViewPr snapToGrid="0">
      <p:cViewPr varScale="1">
        <p:scale>
          <a:sx n="82" d="100"/>
          <a:sy n="82" d="100"/>
        </p:scale>
        <p:origin x="10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14/10/2020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181116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12</a:t>
            </a:fld>
            <a:endParaRPr lang="en-SG"/>
          </a:p>
        </p:txBody>
      </p:sp>
    </p:spTree>
    <p:extLst>
      <p:ext uri="{BB962C8B-B14F-4D97-AF65-F5344CB8AC3E}">
        <p14:creationId xmlns:p14="http://schemas.microsoft.com/office/powerpoint/2010/main" val="204048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13</a:t>
            </a:fld>
            <a:endParaRPr lang="en-SG"/>
          </a:p>
        </p:txBody>
      </p:sp>
    </p:spTree>
    <p:extLst>
      <p:ext uri="{BB962C8B-B14F-4D97-AF65-F5344CB8AC3E}">
        <p14:creationId xmlns:p14="http://schemas.microsoft.com/office/powerpoint/2010/main" val="296923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14</a:t>
            </a:fld>
            <a:endParaRPr lang="en-SG"/>
          </a:p>
        </p:txBody>
      </p:sp>
    </p:spTree>
    <p:extLst>
      <p:ext uri="{BB962C8B-B14F-4D97-AF65-F5344CB8AC3E}">
        <p14:creationId xmlns:p14="http://schemas.microsoft.com/office/powerpoint/2010/main" val="10927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15</a:t>
            </a:fld>
            <a:endParaRPr lang="en-SG"/>
          </a:p>
        </p:txBody>
      </p:sp>
    </p:spTree>
    <p:extLst>
      <p:ext uri="{BB962C8B-B14F-4D97-AF65-F5344CB8AC3E}">
        <p14:creationId xmlns:p14="http://schemas.microsoft.com/office/powerpoint/2010/main" val="3196580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This is the link to connect previous ideas that you already know (some way to traverse/navigate a </a:t>
            </a:r>
            <a:r>
              <a:rPr lang="id-ID" baseline="0" dirty="0"/>
              <a:t>binary </a:t>
            </a:r>
            <a:r>
              <a:rPr lang="en-US" baseline="0" dirty="0"/>
              <a:t>tree) vs a more general way to navigate a general graph</a:t>
            </a:r>
            <a:r>
              <a:rPr lang="id-ID" baseline="0" dirty="0"/>
              <a:t> that may contain more branching options and most importantly: encounter cycle </a:t>
            </a:r>
            <a:r>
              <a:rPr lang="id-ID" baseline="0" dirty="0" smtClean="0"/>
              <a:t>condition</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Review </a:t>
            </a:r>
            <a:r>
              <a:rPr lang="en-US" baseline="0" dirty="0" err="1"/>
              <a:t>inorder</a:t>
            </a:r>
            <a:r>
              <a:rPr lang="en-US" baseline="0" dirty="0"/>
              <a:t> traversal of BST </a:t>
            </a:r>
            <a:r>
              <a:rPr lang="en-US" baseline="0" dirty="0" err="1"/>
              <a:t>etc</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16</a:t>
            </a:fld>
            <a:endParaRPr lang="en-SG"/>
          </a:p>
        </p:txBody>
      </p:sp>
    </p:spTree>
    <p:extLst>
      <p:ext uri="{BB962C8B-B14F-4D97-AF65-F5344CB8AC3E}">
        <p14:creationId xmlns:p14="http://schemas.microsoft.com/office/powerpoint/2010/main" val="145290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details</a:t>
            </a:r>
            <a:r>
              <a:rPr lang="id-ID" baseline="0" dirty="0"/>
              <a:t> are in e-Lecture slides, this is just a recap</a:t>
            </a:r>
            <a:r>
              <a:rPr lang="en-US" baseline="0" dirty="0"/>
              <a:t>. A live (code) demonstration will be done later during Lab Demo 07</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DFS: Depth First, BFS: Breadth First, both will visits the same set of vertices if started from the same source vertex, just possibly in different order. These two visitation strategies give rise to different applications that we will discuss in more details next </a:t>
            </a:r>
            <a:r>
              <a:rPr lang="en-US" baseline="0" dirty="0" smtClean="0"/>
              <a:t>time (DFS for counting CC, detecting cycle, finding </a:t>
            </a:r>
            <a:r>
              <a:rPr lang="en-US" baseline="0" dirty="0" err="1" smtClean="0"/>
              <a:t>toposort</a:t>
            </a:r>
            <a:r>
              <a:rPr lang="en-US" baseline="0" dirty="0" smtClean="0"/>
              <a:t> of a DAG; BFS for finding SSSP on unweighted graph)</a:t>
            </a:r>
            <a:r>
              <a:rPr lang="id-ID" baseline="0" dirty="0" smtClean="0"/>
              <a:t>.</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analogies are only to help you understand the algorithm</a:t>
            </a:r>
          </a:p>
        </p:txBody>
      </p:sp>
      <p:sp>
        <p:nvSpPr>
          <p:cNvPr id="4" name="Slide Number Placeholder 3"/>
          <p:cNvSpPr>
            <a:spLocks noGrp="1"/>
          </p:cNvSpPr>
          <p:nvPr>
            <p:ph type="sldNum" sz="quarter" idx="10"/>
          </p:nvPr>
        </p:nvSpPr>
        <p:spPr/>
        <p:txBody>
          <a:bodyPr/>
          <a:lstStyle/>
          <a:p>
            <a:fld id="{49A056FA-2F90-4489-A2BA-D7850EF8425B}" type="slidenum">
              <a:rPr lang="en-SG" smtClean="0"/>
              <a:t>17</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18</a:t>
            </a:fld>
            <a:endParaRPr lang="en-SG"/>
          </a:p>
        </p:txBody>
      </p:sp>
    </p:spTree>
    <p:extLst>
      <p:ext uri="{BB962C8B-B14F-4D97-AF65-F5344CB8AC3E}">
        <p14:creationId xmlns:p14="http://schemas.microsoft.com/office/powerpoint/2010/main" val="375109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19</a:t>
            </a:fld>
            <a:endParaRPr lang="en-SG"/>
          </a:p>
        </p:txBody>
      </p:sp>
    </p:spTree>
    <p:extLst>
      <p:ext uri="{BB962C8B-B14F-4D97-AF65-F5344CB8AC3E}">
        <p14:creationId xmlns:p14="http://schemas.microsoft.com/office/powerpoint/2010/main" val="9990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302495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94584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222158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177820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Random exercise using https://visualgo.net/en/graphds exploration mode, showcase a few graph problems that we will discuss in CS2040/C (and beyond, just FYI), remind students that graph (structure) and graph drawing are actually two different but related topic, briefly talk about planar graph but say it is for future higher level algorithm modules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Other examples: Module pre-req graph (actually a DAG), Chess/Go game state graph (or piece movement graph), Friendship/study group graph, etc… Try to do this exercise on more routine basis as you navigate through your own life</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Too basic, rely on e-Lecture slides for definition of vertex, V, edges, E, path, cycle, component, etc…</a:t>
            </a:r>
            <a:endParaRPr lang="en-SG"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Trees: This time not necessarily Binary/Complete/Full/Balanced </a:t>
            </a:r>
            <a:r>
              <a:rPr lang="en-US" baseline="0" dirty="0" err="1"/>
              <a:t>etc</a:t>
            </a:r>
            <a:r>
              <a:rPr lang="en-US" baseline="0" dirty="0"/>
              <a:t>; E = V-1, connected, unique path between any pair of vertices; no non-trivial cycle; rooted vs not rooted (yet); more notions of hierarchies; PS: this “Tree” E = V-1 thingy is later revisited in the live demo: /</a:t>
            </a:r>
            <a:r>
              <a:rPr lang="en-US" baseline="0" dirty="0" err="1"/>
              <a:t>flyingsafely</a:t>
            </a:r>
            <a:r>
              <a:rPr lang="en-US" baseline="0" dirty="0"/>
              <a:t> </a:t>
            </a:r>
            <a:r>
              <a:rPr lang="en-US" baseline="0" dirty="0" smtClean="0">
                <a:sym typeface="Wingdings" panose="05000000000000000000" pitchFamily="2" charset="2"/>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Complete Graph is far easier to see/understand. Bipartite graph is not frequently used in CS2040/C level in favor for more important/frequent special graphs: Trees and DAGs.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DAGs</a:t>
            </a:r>
            <a:r>
              <a:rPr lang="en-US" baseline="0" dirty="0"/>
              <a:t>: Directed, has no cycle (</a:t>
            </a:r>
            <a:r>
              <a:rPr lang="en-US" baseline="0" dirty="0" err="1"/>
              <a:t>acylic</a:t>
            </a:r>
            <a:r>
              <a:rPr lang="en-US" baseline="0" dirty="0"/>
              <a:t>), we can find topological ordering of the vertices in linear time (further discussion soon in DFS/BFS lecture)</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r>
              <a:rPr lang="id-ID" baseline="0" dirty="0" smtClean="0"/>
              <a:t>:</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Star graph, wheel graph, pseudo tree/forest, planar graph, </a:t>
            </a:r>
            <a:r>
              <a:rPr lang="en-US" baseline="0" dirty="0" err="1" smtClean="0"/>
              <a:t>etc</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O(V^2) space complexity, the one that makes it least popular graph data structure,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AL: O(V+E) space complexity. PS: You can view this similar as “Separate Chaining” strategy of Hash Table :O, show the comparison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EL is not frequently used in CS2040/C now due to MST topic shelved for CS3230, but it can be useful for applications involving sorting the edges based on certain criteria; we digress a bit about C++17 structured binding feature that makes things much simpler than before (but cannot be used for PE yet)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clearly not good for sparse graph (or embedded system stuffs/relevant for CEG people); AL: slightly slower for checking existence or weight of edge (u, v) but good at enumerating list of neighbors of a given vertex; More details during Tut 08</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Discussed in Tut 08 later, especially if we are given input in one type and need to perform operations that are better done using </a:t>
            </a:r>
            <a:r>
              <a:rPr lang="en-US" i="1" baseline="0" dirty="0"/>
              <a:t>another</a:t>
            </a:r>
            <a:r>
              <a:rPr lang="en-US" baseline="0" dirty="0"/>
              <a:t> graph data structure</a:t>
            </a:r>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one most frequent graph algorithm operations, best supported via Adjacency List DS, O(k), k is the number of neighbors of a that vertex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Another possible graph algorithm operation, best supported via Adjacency Matrix DS, O(1) for such check/update</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V+E are </a:t>
            </a:r>
            <a:r>
              <a:rPr lang="en-US" baseline="0" dirty="0" err="1"/>
              <a:t>trival</a:t>
            </a:r>
            <a:r>
              <a:rPr lang="en-US" baseline="0" dirty="0" smtClean="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Well, this is a University level course, more likely the answer is “It depends”… on the given context… which we shall discuss in more details in tutorials/labs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These </a:t>
            </a:r>
            <a:r>
              <a:rPr lang="en-US" baseline="0" dirty="0"/>
              <a:t>are two other common operations that we may need to do involving graph ds: Transpose: Only meaningful on a directed graph. Transposing a directed graph means reversing the edge directions of the original graph. It may be useful for some applications that you will see later :O… Complement: Maybe useful in some scenario (Independent Set vs Clique)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Notes: EL is not frequently used in CS2040/C due to MST topic shelved for CS3230 (EL is good for sorting edges based on certain, usually weight, criteria)</a:t>
            </a:r>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3507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14/10/2020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14/10/2020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14/10/2020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14/10/2020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14/10/2020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14/10/2020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14/10/2020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14/10/2020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graphds?slide=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visualgo.net/en/graphds?slide=7-9" TargetMode="External"/><Relationship Id="rId5" Type="http://schemas.openxmlformats.org/officeDocument/2006/relationships/hyperlink" Target="https://visualgo.net/en/graphds?slide=7-4" TargetMode="External"/><Relationship Id="rId4" Type="http://schemas.openxmlformats.org/officeDocument/2006/relationships/hyperlink" Target="https://visualgo.net/en/graphds?slide=7-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visualgo.net/en/graphds?slide=8-9" TargetMode="External"/><Relationship Id="rId3" Type="http://schemas.openxmlformats.org/officeDocument/2006/relationships/hyperlink" Target="https://visualgo.net/en/graphds?slide=8" TargetMode="External"/><Relationship Id="rId7" Type="http://schemas.openxmlformats.org/officeDocument/2006/relationships/hyperlink" Target="https://visualgo.net/en/graphds?slide=8-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visualgo.net/en/graphds?slide=8-1" TargetMode="External"/><Relationship Id="rId5" Type="http://schemas.openxmlformats.org/officeDocument/2006/relationships/hyperlink" Target="https://visualgo.net/en/graphds?slide=8-7" TargetMode="External"/><Relationship Id="rId4" Type="http://schemas.openxmlformats.org/officeDocument/2006/relationships/hyperlink" Target="https://visualgo.net/en/graphds?slide=8-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nus.kattis.com/problems/flyingsafel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stevenhalim/cpbook-code/blob/master/ch2/graph_ds.cp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visualgo.net/en/dfsbfs?slide=4"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visualgo.net/en/dfsbfs?slide=6-1" TargetMode="External"/><Relationship Id="rId3" Type="http://schemas.openxmlformats.org/officeDocument/2006/relationships/hyperlink" Target="https://visualgo.net/en/dfsbfs?slide=5" TargetMode="External"/><Relationship Id="rId7" Type="http://schemas.openxmlformats.org/officeDocument/2006/relationships/hyperlink" Target="https://visualgo.net/en/dfsbfs?slide=5-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visualgo.net/en/dfsbfs?slide=5-7" TargetMode="External"/><Relationship Id="rId5" Type="http://schemas.openxmlformats.org/officeDocument/2006/relationships/hyperlink" Target="https://visualgo.net/en/dfsbfs?slide=6-3" TargetMode="External"/><Relationship Id="rId4" Type="http://schemas.openxmlformats.org/officeDocument/2006/relationships/hyperlink" Target="https://visualgo.net/en/dfsbfs?slide=5-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nus.kattis.com/problems/reachableroad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stevenhalim/cpbook-code/blob/master/ch4/sssp/bfs.cpp" TargetMode="External"/><Relationship Id="rId4" Type="http://schemas.openxmlformats.org/officeDocument/2006/relationships/hyperlink" Target="https://github.com/stevenhalim/cpbook-code/blob/master/ch4/traversal/dfs_cc.cp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presentation/d/1cYyH9RE0tDk-wjYwUh-BTNd-hqfJ2_6RwBWyJRQX42Y/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graphds?slide=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visualgo.net/en/graphds?slide=2-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isualgo.net/en/graphds?slide=6" TargetMode="External"/><Relationship Id="rId7" Type="http://schemas.openxmlformats.org/officeDocument/2006/relationships/hyperlink" Target="https://visualgo.net/en/graphds?slide=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visualgo.net/en/graphds?slide=6-6" TargetMode="External"/><Relationship Id="rId5" Type="http://schemas.openxmlformats.org/officeDocument/2006/relationships/hyperlink" Target="https://visualgo.net/en/graphds?slide=6-5" TargetMode="External"/><Relationship Id="rId4" Type="http://schemas.openxmlformats.org/officeDocument/2006/relationships/hyperlink" Target="https://visualgo.net/en/graphds?slide=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09,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Data Structures</a:t>
            </a:r>
            <a:endParaRPr lang="en-SG" dirty="0"/>
          </a:p>
        </p:txBody>
      </p:sp>
      <p:sp>
        <p:nvSpPr>
          <p:cNvPr id="3" name="Content Placeholder 2"/>
          <p:cNvSpPr>
            <a:spLocks noGrp="1"/>
          </p:cNvSpPr>
          <p:nvPr>
            <p:ph idx="1"/>
          </p:nvPr>
        </p:nvSpPr>
        <p:spPr>
          <a:xfrm>
            <a:off x="838200" y="1825624"/>
            <a:ext cx="11170920" cy="5032375"/>
          </a:xfrm>
        </p:spPr>
        <p:txBody>
          <a:bodyPr>
            <a:normAutofit/>
          </a:bodyPr>
          <a:lstStyle/>
          <a:p>
            <a:r>
              <a:rPr lang="en-SG" dirty="0">
                <a:hlinkClick r:id="rId3"/>
              </a:rPr>
              <a:t>https://visualgo.net/en/graphds?slide=7</a:t>
            </a:r>
            <a:r>
              <a:rPr lang="en-SG" dirty="0"/>
              <a:t> to 7-11</a:t>
            </a:r>
          </a:p>
          <a:p>
            <a:r>
              <a:rPr lang="en-US" dirty="0"/>
              <a:t>Q&amp;A on </a:t>
            </a:r>
            <a:r>
              <a:rPr lang="en-US" dirty="0" err="1"/>
              <a:t>graphds</a:t>
            </a:r>
            <a:r>
              <a:rPr lang="en-US" dirty="0"/>
              <a:t> stuffs:</a:t>
            </a:r>
          </a:p>
          <a:p>
            <a:pPr marL="914400" lvl="1" indent="-457200">
              <a:buFont typeface="+mj-lt"/>
              <a:buAutoNum type="arabicPeriod"/>
            </a:pPr>
            <a:r>
              <a:rPr lang="en-US" dirty="0"/>
              <a:t>We start by reviewing </a:t>
            </a:r>
            <a:r>
              <a:rPr lang="en-US" dirty="0">
                <a:hlinkClick r:id="rId4"/>
              </a:rPr>
              <a:t>Adjacency Matrix</a:t>
            </a:r>
            <a:r>
              <a:rPr lang="en-US" dirty="0"/>
              <a:t> first and its 2D array storage and its required (bloated) space complexity</a:t>
            </a:r>
          </a:p>
          <a:p>
            <a:pPr marL="914400" lvl="1" indent="-457200">
              <a:buFont typeface="+mj-lt"/>
              <a:buAutoNum type="arabicPeriod"/>
            </a:pPr>
            <a:r>
              <a:rPr lang="en-US" dirty="0"/>
              <a:t>Then we show </a:t>
            </a:r>
            <a:r>
              <a:rPr lang="en-US" dirty="0">
                <a:hlinkClick r:id="rId5"/>
              </a:rPr>
              <a:t>Adjacency List</a:t>
            </a:r>
            <a:r>
              <a:rPr lang="en-US" dirty="0"/>
              <a:t>, which can be treated as a “compressed form of Adjacency Matrix” and its vector of vector of integer pairs storage; This is our default graph data structure for most CS2040/C graph related problems…</a:t>
            </a:r>
          </a:p>
          <a:p>
            <a:pPr marL="914400" lvl="1" indent="-457200">
              <a:buFont typeface="+mj-lt"/>
              <a:buAutoNum type="arabicPeriod"/>
            </a:pPr>
            <a:r>
              <a:rPr lang="en-US" dirty="0"/>
              <a:t>Finally, we discuss </a:t>
            </a:r>
            <a:r>
              <a:rPr lang="en-US" dirty="0">
                <a:hlinkClick r:id="rId6"/>
              </a:rPr>
              <a:t>Edge List</a:t>
            </a:r>
            <a:r>
              <a:rPr lang="en-US" dirty="0"/>
              <a:t>, both AL and EL implementation are made much easier in C++17 (using structured bindings)</a:t>
            </a:r>
          </a:p>
          <a:p>
            <a:pPr marL="914400" lvl="1" indent="-457200">
              <a:buFont typeface="+mj-lt"/>
              <a:buAutoNum type="arabicPeriod"/>
            </a:pPr>
            <a:r>
              <a:rPr lang="en-US" dirty="0"/>
              <a:t>Discussion of strengths and weaknesses: Focus on AM vs AL </a:t>
            </a:r>
            <a:r>
              <a:rPr lang="en-US" i="1" dirty="0"/>
              <a:t>first</a:t>
            </a:r>
            <a:r>
              <a:rPr lang="en-US" dirty="0"/>
              <a:t>, more in Tut 08</a:t>
            </a:r>
          </a:p>
          <a:p>
            <a:r>
              <a:rPr lang="en-US" dirty="0"/>
              <a:t>Not asked:</a:t>
            </a:r>
            <a:endParaRPr lang="id-ID" dirty="0"/>
          </a:p>
          <a:p>
            <a:pPr marL="914400" lvl="1" indent="-457200">
              <a:buFont typeface="+mj-lt"/>
              <a:buAutoNum type="arabicPeriod"/>
            </a:pPr>
            <a:r>
              <a:rPr lang="en-US" dirty="0"/>
              <a:t>Conversion of one graph DS to another, in Tut 08</a:t>
            </a:r>
            <a:endParaRPr lang="id-ID" dirty="0"/>
          </a:p>
        </p:txBody>
      </p:sp>
    </p:spTree>
    <p:extLst>
      <p:ext uri="{BB962C8B-B14F-4D97-AF65-F5344CB8AC3E}">
        <p14:creationId xmlns:p14="http://schemas.microsoft.com/office/powerpoint/2010/main" val="10046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Simple Graph DS Applications</a:t>
            </a:r>
            <a:endParaRPr lang="en-SG" dirty="0"/>
          </a:p>
        </p:txBody>
      </p:sp>
      <p:sp>
        <p:nvSpPr>
          <p:cNvPr id="3" name="Content Placeholder 2"/>
          <p:cNvSpPr>
            <a:spLocks noGrp="1"/>
          </p:cNvSpPr>
          <p:nvPr>
            <p:ph idx="1"/>
          </p:nvPr>
        </p:nvSpPr>
        <p:spPr>
          <a:xfrm>
            <a:off x="838200" y="1825624"/>
            <a:ext cx="11170920" cy="5032375"/>
          </a:xfrm>
        </p:spPr>
        <p:txBody>
          <a:bodyPr>
            <a:normAutofit/>
          </a:bodyPr>
          <a:lstStyle/>
          <a:p>
            <a:r>
              <a:rPr lang="en-SG" dirty="0">
                <a:hlinkClick r:id="rId3"/>
              </a:rPr>
              <a:t>https://visualgo.net/en/graphds?slide=8</a:t>
            </a:r>
            <a:r>
              <a:rPr lang="en-SG" dirty="0"/>
              <a:t> to 8-10</a:t>
            </a:r>
          </a:p>
          <a:p>
            <a:r>
              <a:rPr lang="en-US" dirty="0"/>
              <a:t>Q&amp;A on application stuffs:</a:t>
            </a:r>
          </a:p>
          <a:p>
            <a:pPr marL="914400" lvl="1" indent="-457200">
              <a:buFont typeface="+mj-lt"/>
              <a:buAutoNum type="arabicPeriod"/>
            </a:pPr>
            <a:r>
              <a:rPr lang="en-US" dirty="0"/>
              <a:t>Enumerating </a:t>
            </a:r>
            <a:r>
              <a:rPr lang="en-US" dirty="0">
                <a:hlinkClick r:id="rId4"/>
              </a:rPr>
              <a:t>neighbors</a:t>
            </a:r>
            <a:r>
              <a:rPr lang="en-US" dirty="0"/>
              <a:t> of a vertex u</a:t>
            </a:r>
          </a:p>
          <a:p>
            <a:pPr marL="914400" lvl="1" indent="-457200">
              <a:buFont typeface="+mj-lt"/>
              <a:buAutoNum type="arabicPeriod"/>
            </a:pPr>
            <a:r>
              <a:rPr lang="en-US" dirty="0"/>
              <a:t>Checking (or modifying) the </a:t>
            </a:r>
            <a:r>
              <a:rPr lang="en-US" dirty="0">
                <a:hlinkClick r:id="rId5"/>
              </a:rPr>
              <a:t>existence</a:t>
            </a:r>
            <a:r>
              <a:rPr lang="en-US" dirty="0"/>
              <a:t> (or weight) of edge (u, v)</a:t>
            </a:r>
          </a:p>
          <a:p>
            <a:r>
              <a:rPr lang="en-US" dirty="0" smtClean="0"/>
              <a:t>Not </a:t>
            </a:r>
            <a:r>
              <a:rPr lang="en-US" dirty="0"/>
              <a:t>asked:</a:t>
            </a:r>
            <a:endParaRPr lang="id-ID" dirty="0"/>
          </a:p>
          <a:p>
            <a:pPr marL="914400" lvl="1" indent="-457200">
              <a:buFont typeface="+mj-lt"/>
              <a:buAutoNum type="arabicPeriod"/>
            </a:pPr>
            <a:r>
              <a:rPr lang="en-US" dirty="0"/>
              <a:t>Counting </a:t>
            </a:r>
            <a:r>
              <a:rPr lang="en-US" dirty="0">
                <a:hlinkClick r:id="rId6"/>
              </a:rPr>
              <a:t>V</a:t>
            </a:r>
            <a:r>
              <a:rPr lang="en-US" dirty="0"/>
              <a:t> and </a:t>
            </a:r>
            <a:r>
              <a:rPr lang="en-US" dirty="0">
                <a:hlinkClick r:id="rId7"/>
              </a:rPr>
              <a:t>E</a:t>
            </a:r>
            <a:r>
              <a:rPr lang="en-US" dirty="0"/>
              <a:t> (those two are trivial</a:t>
            </a:r>
            <a:r>
              <a:rPr lang="en-US" dirty="0" smtClean="0"/>
              <a:t>)</a:t>
            </a:r>
          </a:p>
          <a:p>
            <a:pPr marL="914400" lvl="1" indent="-457200">
              <a:buFont typeface="+mj-lt"/>
              <a:buAutoNum type="arabicPeriod"/>
            </a:pPr>
            <a:r>
              <a:rPr lang="en-US" dirty="0"/>
              <a:t>What is the best </a:t>
            </a:r>
            <a:r>
              <a:rPr lang="en-US" dirty="0">
                <a:hlinkClick r:id="rId8"/>
              </a:rPr>
              <a:t>Graph DS</a:t>
            </a:r>
            <a:r>
              <a:rPr lang="en-US" dirty="0"/>
              <a:t> then</a:t>
            </a:r>
            <a:r>
              <a:rPr lang="en-US" dirty="0" smtClean="0"/>
              <a:t>?</a:t>
            </a:r>
            <a:endParaRPr lang="en-US" dirty="0"/>
          </a:p>
          <a:p>
            <a:pPr marL="914400" lvl="1" indent="-457200">
              <a:buFont typeface="+mj-lt"/>
              <a:buAutoNum type="arabicPeriod"/>
            </a:pPr>
            <a:r>
              <a:rPr lang="en-US" dirty="0"/>
              <a:t>To be discussed in the future: Transposing a graph, Complementing a graph</a:t>
            </a:r>
            <a:endParaRPr lang="id-ID" dirty="0"/>
          </a:p>
        </p:txBody>
      </p:sp>
    </p:spTree>
    <p:extLst>
      <p:ext uri="{BB962C8B-B14F-4D97-AF65-F5344CB8AC3E}">
        <p14:creationId xmlns:p14="http://schemas.microsoft.com/office/powerpoint/2010/main" val="202858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a:t>
            </a:r>
            <a:endParaRPr lang="en-SG" dirty="0"/>
          </a:p>
        </p:txBody>
      </p:sp>
      <p:sp>
        <p:nvSpPr>
          <p:cNvPr id="3" name="Content Placeholder 2"/>
          <p:cNvSpPr>
            <a:spLocks noGrp="1"/>
          </p:cNvSpPr>
          <p:nvPr>
            <p:ph idx="1"/>
          </p:nvPr>
        </p:nvSpPr>
        <p:spPr>
          <a:xfrm>
            <a:off x="838199" y="1825624"/>
            <a:ext cx="10770032" cy="5032375"/>
          </a:xfrm>
        </p:spPr>
        <p:txBody>
          <a:bodyPr>
            <a:normAutofit/>
          </a:bodyPr>
          <a:lstStyle/>
          <a:p>
            <a:r>
              <a:rPr lang="en-SG" dirty="0">
                <a:hlinkClick r:id="rId3"/>
              </a:rPr>
              <a:t>https://nus.kattis.com/problems/flyingsafely</a:t>
            </a:r>
            <a:endParaRPr lang="id-ID" dirty="0"/>
          </a:p>
          <a:p>
            <a:pPr lvl="1"/>
            <a:r>
              <a:rPr lang="en-US" dirty="0" smtClean="0"/>
              <a:t>A trivial (very easy) </a:t>
            </a:r>
            <a:r>
              <a:rPr lang="en-US" dirty="0"/>
              <a:t>problem if you understand everything so far…</a:t>
            </a:r>
          </a:p>
          <a:p>
            <a:r>
              <a:rPr lang="en-US" dirty="0"/>
              <a:t>Solution:</a:t>
            </a:r>
          </a:p>
          <a:p>
            <a:pPr lvl="1"/>
            <a:r>
              <a:rPr lang="en-US" dirty="0"/>
              <a:t>See </a:t>
            </a:r>
            <a:r>
              <a:rPr lang="en-US" dirty="0" smtClean="0"/>
              <a:t>flyingsafely.cpp/java/</a:t>
            </a:r>
            <a:r>
              <a:rPr lang="en-US" dirty="0" err="1" smtClean="0"/>
              <a:t>py</a:t>
            </a:r>
            <a:r>
              <a:rPr lang="en-US" dirty="0" smtClean="0"/>
              <a:t> </a:t>
            </a:r>
            <a:r>
              <a:rPr lang="en-US" dirty="0"/>
              <a:t>and the detailed comments there and be surprised</a:t>
            </a:r>
          </a:p>
          <a:p>
            <a:pPr lvl="2"/>
            <a:r>
              <a:rPr lang="en-US" dirty="0"/>
              <a:t>Problem Description in PE will be much more concise</a:t>
            </a:r>
          </a:p>
          <a:p>
            <a:pPr lvl="2"/>
            <a:r>
              <a:rPr lang="en-US" dirty="0">
                <a:sym typeface="Wingdings" panose="05000000000000000000" pitchFamily="2" charset="2"/>
              </a:rPr>
              <a:t>And we will write CS2040/C specific hints too :O</a:t>
            </a:r>
          </a:p>
          <a:p>
            <a:r>
              <a:rPr lang="en-US" dirty="0">
                <a:sym typeface="Wingdings" panose="05000000000000000000" pitchFamily="2" charset="2"/>
              </a:rPr>
              <a:t>Also see all these nice implementation of 3 graph DS that we discussed today at: </a:t>
            </a:r>
            <a:r>
              <a:rPr lang="en-US" dirty="0">
                <a:sym typeface="Wingdings" panose="05000000000000000000" pitchFamily="2" charset="2"/>
                <a:hlinkClick r:id="rId4"/>
              </a:rPr>
              <a:t>https://github.com/stevenhalim/cpbook-code/blob/master/ch2/graph_ds.cpp</a:t>
            </a:r>
            <a:endParaRPr lang="en-US" dirty="0">
              <a:sym typeface="Wingdings" panose="05000000000000000000" pitchFamily="2" charset="2"/>
            </a:endParaRPr>
          </a:p>
          <a:p>
            <a:pPr lvl="1"/>
            <a:r>
              <a:rPr lang="en-US" dirty="0">
                <a:sym typeface="Wingdings" panose="05000000000000000000" pitchFamily="2" charset="2"/>
              </a:rPr>
              <a:t>Notice heavy C++17 usage </a:t>
            </a:r>
            <a:r>
              <a:rPr lang="en-US" dirty="0" smtClean="0">
                <a:sym typeface="Wingdings" panose="05000000000000000000" pitchFamily="2" charset="2"/>
              </a:rPr>
              <a:t>there</a:t>
            </a:r>
            <a:endParaRPr lang="en-US" dirty="0">
              <a:sym typeface="Wingdings" panose="05000000000000000000" pitchFamily="2" charset="2"/>
            </a:endParaRPr>
          </a:p>
        </p:txBody>
      </p:sp>
    </p:spTree>
    <p:extLst>
      <p:ext uri="{BB962C8B-B14F-4D97-AF65-F5344CB8AC3E}">
        <p14:creationId xmlns:p14="http://schemas.microsoft.com/office/powerpoint/2010/main" val="41379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When we resume tomorrow, please self-read the first few slides of </a:t>
            </a:r>
            <a:r>
              <a:rPr lang="en-US" dirty="0">
                <a:hlinkClick r:id="rId3"/>
              </a:rPr>
              <a:t>https://visualgo.net/en/dfsbfs?slide=1</a:t>
            </a:r>
            <a:r>
              <a:rPr lang="en-US" dirty="0"/>
              <a:t> (until slide 5-8)</a:t>
            </a:r>
          </a:p>
          <a:p>
            <a:pPr lvl="1"/>
            <a:r>
              <a:rPr lang="en-US" dirty="0"/>
              <a:t>We will generally skip slides 8-12 (outside CS2040/C syllabus</a:t>
            </a:r>
            <a:r>
              <a:rPr lang="en-US" dirty="0" smtClean="0"/>
              <a:t>)</a:t>
            </a:r>
            <a:endParaRPr lang="en-US" dirty="0"/>
          </a:p>
          <a:p>
            <a:r>
              <a:rPr lang="en-US" dirty="0" smtClean="0"/>
              <a:t>Time permitting: We do a preview first before tomorrow </a:t>
            </a:r>
            <a:r>
              <a:rPr lang="en-US" dirty="0" smtClean="0">
                <a:sym typeface="Wingdings" panose="05000000000000000000" pitchFamily="2" charset="2"/>
              </a:rPr>
              <a:t></a:t>
            </a:r>
            <a:endParaRPr lang="en-US" dirty="0" smtClean="0"/>
          </a:p>
        </p:txBody>
      </p:sp>
      <p:pic>
        <p:nvPicPr>
          <p:cNvPr id="2050" name="Picture 2" descr="https://ivle.nus.edu.sg/images/flipp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 Report Updates</a:t>
            </a:r>
            <a:endParaRPr lang="en-SG" dirty="0"/>
          </a:p>
        </p:txBody>
      </p:sp>
      <p:sp>
        <p:nvSpPr>
          <p:cNvPr id="3" name="Content Placeholder 2"/>
          <p:cNvSpPr>
            <a:spLocks noGrp="1"/>
          </p:cNvSpPr>
          <p:nvPr>
            <p:ph idx="1"/>
          </p:nvPr>
        </p:nvSpPr>
        <p:spPr>
          <a:xfrm>
            <a:off x="838199" y="1825624"/>
            <a:ext cx="10767647" cy="5032375"/>
          </a:xfrm>
        </p:spPr>
        <p:txBody>
          <a:bodyPr>
            <a:normAutofit/>
          </a:bodyPr>
          <a:lstStyle/>
          <a:p>
            <a:r>
              <a:rPr lang="en-US" dirty="0" smtClean="0"/>
              <a:t>PS1 (Due 05 September 2020 :O), focusing on 179 and 200 pointers</a:t>
            </a:r>
          </a:p>
          <a:p>
            <a:pPr lvl="1"/>
            <a:r>
              <a:rPr lang="en-US" dirty="0" smtClean="0"/>
              <a:t>3 students (A/B/C), A “copy” B and A “copy” C caught beyond reasonable doubt</a:t>
            </a:r>
          </a:p>
          <a:p>
            <a:pPr lvl="1"/>
            <a:r>
              <a:rPr lang="en-US" dirty="0" smtClean="0"/>
              <a:t>3 other students (D/E/F) have very suspicious PS1 B code fragments</a:t>
            </a:r>
            <a:br>
              <a:rPr lang="en-US" dirty="0" smtClean="0"/>
            </a:br>
            <a:r>
              <a:rPr lang="en-US" dirty="0" smtClean="0"/>
              <a:t>(especially certain parts in Radix Sort implementation)</a:t>
            </a:r>
          </a:p>
          <a:p>
            <a:pPr lvl="2"/>
            <a:r>
              <a:rPr lang="en-US" dirty="0" smtClean="0"/>
              <a:t>These triples are “currently let go” but will be closely monitored in PS4-5+PE</a:t>
            </a:r>
          </a:p>
          <a:p>
            <a:r>
              <a:rPr lang="en-US" dirty="0" smtClean="0"/>
              <a:t>PS2 (Due 19 September 2020 :O)</a:t>
            </a:r>
          </a:p>
          <a:p>
            <a:pPr lvl="1"/>
            <a:r>
              <a:rPr lang="en-US" dirty="0" smtClean="0"/>
              <a:t>2 students (the same A/B) from above, again :O</a:t>
            </a:r>
          </a:p>
          <a:p>
            <a:pPr lvl="1"/>
            <a:r>
              <a:rPr lang="en-US" dirty="0" smtClean="0"/>
              <a:t>We are suspicious with 2 other pairs (G-H and I-J) but not clear black and white (our Spider sense is triggered); accusing them will likely cause back and forth arguing so… we let them go and will monitor (and compare) their PE results</a:t>
            </a:r>
          </a:p>
          <a:p>
            <a:r>
              <a:rPr lang="en-US" dirty="0" smtClean="0"/>
              <a:t>PS3 (Due 10 October 2020)</a:t>
            </a:r>
          </a:p>
          <a:p>
            <a:pPr lvl="1"/>
            <a:r>
              <a:rPr lang="en-US" dirty="0" smtClean="0"/>
              <a:t>Still being processed, not 100% clean probably</a:t>
            </a:r>
            <a:endParaRPr lang="id-ID" dirty="0"/>
          </a:p>
        </p:txBody>
      </p:sp>
    </p:spTree>
    <p:extLst>
      <p:ext uri="{BB962C8B-B14F-4D97-AF65-F5344CB8AC3E}">
        <p14:creationId xmlns:p14="http://schemas.microsoft.com/office/powerpoint/2010/main" val="12020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 Confirmed Absentees (Approved)</a:t>
            </a:r>
            <a:br>
              <a:rPr lang="en-US" dirty="0" smtClean="0"/>
            </a:br>
            <a:r>
              <a:rPr lang="en-US" sz="2000" dirty="0" smtClean="0"/>
              <a:t>Will do Make up PE (Week 13/Study Week)</a:t>
            </a:r>
            <a:endParaRPr lang="en-SG" dirty="0"/>
          </a:p>
        </p:txBody>
      </p:sp>
      <p:sp>
        <p:nvSpPr>
          <p:cNvPr id="3" name="Content Placeholder 2"/>
          <p:cNvSpPr>
            <a:spLocks noGrp="1"/>
          </p:cNvSpPr>
          <p:nvPr>
            <p:ph idx="1"/>
          </p:nvPr>
        </p:nvSpPr>
        <p:spPr>
          <a:xfrm>
            <a:off x="838199" y="1825624"/>
            <a:ext cx="10767647" cy="5032375"/>
          </a:xfrm>
        </p:spPr>
        <p:txBody>
          <a:bodyPr>
            <a:normAutofit/>
          </a:bodyPr>
          <a:lstStyle/>
          <a:p>
            <a:pPr marL="514350" indent="-514350">
              <a:buFont typeface="+mj-lt"/>
              <a:buAutoNum type="arabicPeriod"/>
            </a:pPr>
            <a:r>
              <a:rPr lang="en-US" dirty="0" smtClean="0"/>
              <a:t>Lee Yan Peng (has IS3103 class every Wednesday night,</a:t>
            </a:r>
            <a:br>
              <a:rPr lang="en-US" dirty="0" smtClean="0"/>
            </a:br>
            <a:r>
              <a:rPr lang="en-US" dirty="0" smtClean="0"/>
              <a:t>double confirmed with </a:t>
            </a:r>
            <a:r>
              <a:rPr lang="en-US" dirty="0" err="1" smtClean="0"/>
              <a:t>NUSMods</a:t>
            </a:r>
            <a:r>
              <a:rPr lang="en-US" dirty="0" smtClean="0"/>
              <a:t>)</a:t>
            </a:r>
          </a:p>
          <a:p>
            <a:pPr marL="514350" indent="-514350">
              <a:buFont typeface="+mj-lt"/>
              <a:buAutoNum type="arabicPeriod"/>
            </a:pPr>
            <a:r>
              <a:rPr lang="en-US" dirty="0" smtClean="0"/>
              <a:t>Ryan Kwok (has USP class every Wednesday night,</a:t>
            </a:r>
            <a:br>
              <a:rPr lang="en-US" dirty="0" smtClean="0"/>
            </a:br>
            <a:r>
              <a:rPr lang="en-US" dirty="0" smtClean="0"/>
              <a:t>double confirmed by the affected USP lecturer herself)</a:t>
            </a:r>
          </a:p>
          <a:p>
            <a:pPr marL="514350" indent="-514350">
              <a:buFont typeface="+mj-lt"/>
              <a:buAutoNum type="arabicPeriod"/>
            </a:pPr>
            <a:r>
              <a:rPr lang="en-US" dirty="0" smtClean="0"/>
              <a:t>Anyone else?</a:t>
            </a:r>
            <a:endParaRPr lang="id-ID" dirty="0"/>
          </a:p>
        </p:txBody>
      </p:sp>
    </p:spTree>
    <p:extLst>
      <p:ext uri="{BB962C8B-B14F-4D97-AF65-F5344CB8AC3E}">
        <p14:creationId xmlns:p14="http://schemas.microsoft.com/office/powerpoint/2010/main" val="122190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Traversal on Tree</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https://visualgo.net/en/dfsbfs?slide=1</a:t>
            </a:r>
            <a:r>
              <a:rPr lang="en-SG" dirty="0"/>
              <a:t> to </a:t>
            </a:r>
            <a:r>
              <a:rPr lang="en-US" dirty="0"/>
              <a:t>4</a:t>
            </a:r>
            <a:endParaRPr lang="en-SG" dirty="0"/>
          </a:p>
          <a:p>
            <a:r>
              <a:rPr lang="en-US" dirty="0"/>
              <a:t>Q&amp;A on Graph Traversal:</a:t>
            </a:r>
          </a:p>
          <a:p>
            <a:pPr marL="914400" lvl="1" indent="-457200">
              <a:buFont typeface="+mj-lt"/>
              <a:buAutoNum type="arabicPeriod"/>
            </a:pPr>
            <a:r>
              <a:rPr lang="en-US" dirty="0"/>
              <a:t>Let’s do a recap of </a:t>
            </a:r>
            <a:r>
              <a:rPr lang="en-US" dirty="0">
                <a:hlinkClick r:id="rId4"/>
              </a:rPr>
              <a:t>traversal on tree</a:t>
            </a:r>
            <a:r>
              <a:rPr lang="en-US" dirty="0"/>
              <a:t> and what was always NOT present in a (rooted and directed-downwards) tree </a:t>
            </a:r>
            <a:r>
              <a:rPr lang="id-ID" dirty="0"/>
              <a:t>but can exist in </a:t>
            </a:r>
            <a:r>
              <a:rPr lang="en-US" dirty="0"/>
              <a:t>a general graph</a:t>
            </a:r>
            <a:r>
              <a:rPr lang="id-ID" dirty="0"/>
              <a:t>...</a:t>
            </a:r>
            <a:endParaRPr lang="en-US" dirty="0"/>
          </a:p>
          <a:p>
            <a:pPr marL="914400" lvl="1" indent="-457200">
              <a:buFont typeface="+mj-lt"/>
              <a:buAutoNum type="arabicPeriod"/>
            </a:pPr>
            <a:r>
              <a:rPr lang="en-US" dirty="0" smtClean="0"/>
              <a:t>Revision </a:t>
            </a:r>
            <a:r>
              <a:rPr lang="en-US" dirty="0"/>
              <a:t>of various tree traversal routines on binary tree?</a:t>
            </a:r>
            <a:r>
              <a:rPr lang="id-ID" dirty="0"/>
              <a:t/>
            </a:r>
            <a:br>
              <a:rPr lang="id-ID" dirty="0"/>
            </a:br>
            <a:r>
              <a:rPr lang="id-ID" dirty="0"/>
              <a:t>Try this </a:t>
            </a:r>
            <a:r>
              <a:rPr lang="id-ID" dirty="0">
                <a:hlinkClick r:id="rId4"/>
              </a:rPr>
              <a:t>mini pop quiz</a:t>
            </a:r>
            <a:endParaRPr lang="id-ID" dirty="0"/>
          </a:p>
        </p:txBody>
      </p:sp>
    </p:spTree>
    <p:extLst>
      <p:ext uri="{BB962C8B-B14F-4D97-AF65-F5344CB8AC3E}">
        <p14:creationId xmlns:p14="http://schemas.microsoft.com/office/powerpoint/2010/main" val="5381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(basic form)</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https://visualgo.net/en/dfsbfs?slide=5</a:t>
            </a:r>
            <a:r>
              <a:rPr lang="en-SG" dirty="0"/>
              <a:t> to </a:t>
            </a:r>
            <a:r>
              <a:rPr lang="en-US" dirty="0"/>
              <a:t>6-4</a:t>
            </a:r>
            <a:endParaRPr lang="en-SG" dirty="0"/>
          </a:p>
          <a:p>
            <a:r>
              <a:rPr lang="en-US" dirty="0"/>
              <a:t>Q&amp;A on DFS/BFS:</a:t>
            </a:r>
          </a:p>
          <a:p>
            <a:pPr marL="914400" lvl="1" indent="-457200">
              <a:buFont typeface="+mj-lt"/>
              <a:buAutoNum type="arabicPeriod"/>
            </a:pPr>
            <a:r>
              <a:rPr lang="en-US" dirty="0"/>
              <a:t>We will do a live (visual) demonstration of running </a:t>
            </a:r>
            <a:r>
              <a:rPr lang="en-US" dirty="0">
                <a:hlinkClick r:id="rId4"/>
              </a:rPr>
              <a:t>DFS</a:t>
            </a:r>
            <a:r>
              <a:rPr lang="id-ID" dirty="0"/>
              <a:t> and </a:t>
            </a:r>
            <a:r>
              <a:rPr lang="en-US" dirty="0">
                <a:hlinkClick r:id="rId5"/>
              </a:rPr>
              <a:t>BFS</a:t>
            </a:r>
            <a:r>
              <a:rPr lang="en-US" dirty="0"/>
              <a:t> algorithm on random small graph</a:t>
            </a:r>
            <a:r>
              <a:rPr lang="id-ID" dirty="0"/>
              <a:t> and re-analyze on why both </a:t>
            </a:r>
            <a:r>
              <a:rPr lang="id-ID" dirty="0">
                <a:hlinkClick r:id="rId6"/>
              </a:rPr>
              <a:t>run in O(V+E)</a:t>
            </a:r>
            <a:endParaRPr lang="en-US" dirty="0"/>
          </a:p>
          <a:p>
            <a:pPr marL="914400" lvl="1" indent="-457200">
              <a:buFont typeface="+mj-lt"/>
              <a:buAutoNum type="arabicPeriod"/>
            </a:pPr>
            <a:r>
              <a:rPr lang="id-ID" dirty="0" smtClean="0"/>
              <a:t>After sufficient exploration, w</a:t>
            </a:r>
            <a:r>
              <a:rPr lang="en-US" dirty="0" smtClean="0"/>
              <a:t>e will compare the features of DFS vs BFS</a:t>
            </a:r>
          </a:p>
          <a:p>
            <a:r>
              <a:rPr lang="en-US" dirty="0" smtClean="0"/>
              <a:t>Not asked (yet):</a:t>
            </a:r>
            <a:endParaRPr lang="id-ID" dirty="0"/>
          </a:p>
          <a:p>
            <a:pPr marL="914400" lvl="1" indent="-457200">
              <a:buFont typeface="+mj-lt"/>
              <a:buAutoNum type="arabicPeriod"/>
            </a:pPr>
            <a:r>
              <a:rPr lang="en-US" dirty="0"/>
              <a:t>The </a:t>
            </a:r>
            <a:r>
              <a:rPr lang="en-US" dirty="0">
                <a:hlinkClick r:id="rId7"/>
              </a:rPr>
              <a:t>DFS</a:t>
            </a:r>
            <a:r>
              <a:rPr lang="id-ID" dirty="0">
                <a:hlinkClick r:id="rId7"/>
              </a:rPr>
              <a:t> analogy</a:t>
            </a:r>
            <a:r>
              <a:rPr lang="id-ID" dirty="0"/>
              <a:t> and the </a:t>
            </a:r>
            <a:r>
              <a:rPr lang="en-US" dirty="0">
                <a:hlinkClick r:id="rId8"/>
              </a:rPr>
              <a:t>BFS analog</a:t>
            </a:r>
            <a:r>
              <a:rPr lang="id-ID" dirty="0" smtClean="0">
                <a:hlinkClick r:id="rId8"/>
              </a:rPr>
              <a:t>y</a:t>
            </a:r>
            <a:endParaRPr lang="id-ID" dirty="0"/>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a:t>
            </a:r>
            <a:endParaRPr lang="en-SG" dirty="0"/>
          </a:p>
        </p:txBody>
      </p:sp>
      <p:sp>
        <p:nvSpPr>
          <p:cNvPr id="3" name="Content Placeholder 2"/>
          <p:cNvSpPr>
            <a:spLocks noGrp="1"/>
          </p:cNvSpPr>
          <p:nvPr>
            <p:ph idx="1"/>
          </p:nvPr>
        </p:nvSpPr>
        <p:spPr>
          <a:xfrm>
            <a:off x="838199" y="1825624"/>
            <a:ext cx="10770032" cy="5032375"/>
          </a:xfrm>
        </p:spPr>
        <p:txBody>
          <a:bodyPr>
            <a:normAutofit/>
          </a:bodyPr>
          <a:lstStyle/>
          <a:p>
            <a:r>
              <a:rPr lang="en-SG" dirty="0">
                <a:hlinkClick r:id="rId3"/>
              </a:rPr>
              <a:t>https://nus.kattis.com/problems/reachableroads</a:t>
            </a:r>
            <a:endParaRPr lang="en-SG" dirty="0"/>
          </a:p>
          <a:p>
            <a:pPr lvl="1"/>
            <a:r>
              <a:rPr lang="en-US" dirty="0"/>
              <a:t>A very easy problem if you understand basic DFS/BFS so far…</a:t>
            </a:r>
          </a:p>
          <a:p>
            <a:r>
              <a:rPr lang="en-US" dirty="0"/>
              <a:t>Solution:</a:t>
            </a:r>
          </a:p>
          <a:p>
            <a:pPr lvl="1"/>
            <a:r>
              <a:rPr lang="en-US" dirty="0"/>
              <a:t>See reachableroads.cpp/java and the detailed comments there</a:t>
            </a:r>
          </a:p>
          <a:p>
            <a:r>
              <a:rPr lang="en-US" dirty="0">
                <a:sym typeface="Wingdings" panose="05000000000000000000" pitchFamily="2" charset="2"/>
              </a:rPr>
              <a:t>Also see all these nice implementation </a:t>
            </a:r>
            <a:r>
              <a:rPr lang="en-US" dirty="0" smtClean="0">
                <a:sym typeface="Wingdings" panose="05000000000000000000" pitchFamily="2" charset="2"/>
              </a:rPr>
              <a:t>that </a:t>
            </a:r>
            <a:r>
              <a:rPr lang="en-US" dirty="0">
                <a:sym typeface="Wingdings" panose="05000000000000000000" pitchFamily="2" charset="2"/>
              </a:rPr>
              <a:t>we discussed today at: </a:t>
            </a:r>
            <a:r>
              <a:rPr lang="en-SG" dirty="0">
                <a:hlinkClick r:id="rId4"/>
              </a:rPr>
              <a:t>https://github.com/stevenhalim/cpbook-code/blob/master/ch4/traversal/dfs_cc.cpp</a:t>
            </a:r>
            <a:r>
              <a:rPr lang="en-US" dirty="0" smtClean="0">
                <a:sym typeface="Wingdings" panose="05000000000000000000" pitchFamily="2" charset="2"/>
              </a:rPr>
              <a:t> (with example of finding/counting number of CC, similar to demo /</a:t>
            </a:r>
            <a:r>
              <a:rPr lang="en-US" dirty="0" err="1" smtClean="0">
                <a:sym typeface="Wingdings" panose="05000000000000000000" pitchFamily="2" charset="2"/>
              </a:rPr>
              <a:t>reachableroads</a:t>
            </a:r>
            <a:r>
              <a:rPr lang="en-US" dirty="0" smtClean="0">
                <a:sym typeface="Wingdings" panose="05000000000000000000" pitchFamily="2" charset="2"/>
              </a:rPr>
              <a:t>) </a:t>
            </a:r>
            <a:r>
              <a:rPr lang="en-US" dirty="0">
                <a:sym typeface="Wingdings" panose="05000000000000000000" pitchFamily="2" charset="2"/>
              </a:rPr>
              <a:t>and </a:t>
            </a:r>
            <a:r>
              <a:rPr lang="en-SG" dirty="0">
                <a:hlinkClick r:id="rId5"/>
              </a:rPr>
              <a:t>https://</a:t>
            </a:r>
            <a:r>
              <a:rPr lang="en-SG" dirty="0" smtClean="0">
                <a:hlinkClick r:id="rId5"/>
              </a:rPr>
              <a:t>github.com/stevenhalim/cpbook-code/blob/master/ch4/sssp/bfs.cpp</a:t>
            </a:r>
            <a:r>
              <a:rPr lang="en-SG" dirty="0" smtClean="0"/>
              <a:t> (integrated with a few other things like finding SSSP on unweighted graph)</a:t>
            </a:r>
            <a:endParaRPr lang="en-US" dirty="0">
              <a:sym typeface="Wingdings" panose="05000000000000000000" pitchFamily="2" charset="2"/>
            </a:endParaRPr>
          </a:p>
        </p:txBody>
      </p:sp>
    </p:spTree>
    <p:extLst>
      <p:ext uri="{BB962C8B-B14F-4D97-AF65-F5344CB8AC3E}">
        <p14:creationId xmlns:p14="http://schemas.microsoft.com/office/powerpoint/2010/main" val="94183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Next week </a:t>
            </a:r>
            <a:r>
              <a:rPr lang="en-US" dirty="0" smtClean="0"/>
              <a:t>(one week before </a:t>
            </a:r>
            <a:r>
              <a:rPr lang="en-US" dirty="0"/>
              <a:t>PE), we will resume on the harder part of graph traversal slides 7 to 7-11, the applications of DFS/BFS: not just simply traversing a graph</a:t>
            </a:r>
          </a:p>
          <a:p>
            <a:pPr lvl="1"/>
            <a:r>
              <a:rPr lang="en-US" dirty="0"/>
              <a:t>We will generally skip slides 8-12 (outside CS2040/C syllabus)</a:t>
            </a:r>
          </a:p>
          <a:p>
            <a:r>
              <a:rPr lang="en-US" dirty="0"/>
              <a:t>There will be a few live demo that day, so please revise all these /</a:t>
            </a:r>
            <a:r>
              <a:rPr lang="en-US" dirty="0" err="1"/>
              <a:t>graphds</a:t>
            </a:r>
            <a:r>
              <a:rPr lang="en-US" dirty="0"/>
              <a:t> and /</a:t>
            </a:r>
            <a:r>
              <a:rPr lang="en-US" dirty="0" err="1"/>
              <a:t>dfsbfs</a:t>
            </a:r>
            <a:r>
              <a:rPr lang="en-US" dirty="0"/>
              <a:t> e-Lectures before attending</a:t>
            </a:r>
          </a:p>
          <a:p>
            <a:pPr lvl="1"/>
            <a:r>
              <a:rPr lang="en-US" dirty="0"/>
              <a:t>/</a:t>
            </a:r>
            <a:r>
              <a:rPr lang="en-US" dirty="0" err="1"/>
              <a:t>graphds</a:t>
            </a:r>
            <a:r>
              <a:rPr lang="en-US" dirty="0"/>
              <a:t> </a:t>
            </a:r>
            <a:r>
              <a:rPr lang="en-US" dirty="0" smtClean="0"/>
              <a:t>(more likely) and /</a:t>
            </a:r>
            <a:r>
              <a:rPr lang="en-US" dirty="0" err="1" smtClean="0"/>
              <a:t>dfsbfs</a:t>
            </a:r>
            <a:r>
              <a:rPr lang="en-US" dirty="0" smtClean="0"/>
              <a:t> (less likely) *may</a:t>
            </a:r>
            <a:r>
              <a:rPr lang="en-US" dirty="0"/>
              <a:t>* appear in </a:t>
            </a:r>
            <a:r>
              <a:rPr lang="en-US" dirty="0" smtClean="0"/>
              <a:t>PE</a:t>
            </a:r>
          </a:p>
          <a:p>
            <a:pPr lvl="2"/>
            <a:r>
              <a:rPr lang="en-US" dirty="0" smtClean="0"/>
              <a:t>/</a:t>
            </a:r>
            <a:r>
              <a:rPr lang="en-US" dirty="0" err="1" smtClean="0"/>
              <a:t>sssp</a:t>
            </a:r>
            <a:r>
              <a:rPr lang="en-US" dirty="0" smtClean="0"/>
              <a:t> (even unweighted graph) will not appear in PE (yet), but may appear in make up PE</a:t>
            </a:r>
            <a:endParaRPr lang="en-US"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a:t>
            </a:r>
            <a:r>
              <a:rPr lang="en-US" dirty="0" smtClean="0"/>
              <a:t>PS1-2-3 “issues”</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We have a list </a:t>
            </a:r>
            <a:r>
              <a:rPr lang="en-US" dirty="0" smtClean="0"/>
              <a:t>of suspicious submission cases for those 3 </a:t>
            </a:r>
            <a:r>
              <a:rPr lang="en-US" dirty="0" err="1" smtClean="0"/>
              <a:t>PSes</a:t>
            </a:r>
            <a:endParaRPr lang="en-US" dirty="0" smtClean="0"/>
          </a:p>
          <a:p>
            <a:r>
              <a:rPr lang="en-US" dirty="0" smtClean="0"/>
              <a:t>TAs have compiled these reports for me to decide</a:t>
            </a:r>
            <a:r>
              <a:rPr lang="en-US" dirty="0" smtClean="0"/>
              <a:t> (soon)</a:t>
            </a:r>
          </a:p>
          <a:p>
            <a:r>
              <a:rPr lang="en-US" dirty="0" smtClean="0"/>
              <a:t>Students with submission(s) that is/are</a:t>
            </a:r>
            <a:br>
              <a:rPr lang="en-US" dirty="0" smtClean="0"/>
            </a:br>
            <a:r>
              <a:rPr lang="en-US" dirty="0" smtClean="0"/>
              <a:t>“confirmed beyond reasonable doubt a result of plagiarism”</a:t>
            </a:r>
            <a:br>
              <a:rPr lang="en-US" dirty="0" smtClean="0"/>
            </a:br>
            <a:r>
              <a:rPr lang="en-US" dirty="0" smtClean="0"/>
              <a:t>will have his/her associated PS converted to 0</a:t>
            </a:r>
          </a:p>
          <a:p>
            <a:r>
              <a:rPr lang="en-US" dirty="0" smtClean="0"/>
              <a:t>Steven aims to do this “clean-up” *before* PS4 is due</a:t>
            </a:r>
          </a:p>
          <a:p>
            <a:pPr lvl="1"/>
            <a:r>
              <a:rPr lang="en-US" dirty="0" smtClean="0"/>
              <a:t>If his/her PS4 and/or PS5 also like that, then his/her entire PS score is 0</a:t>
            </a:r>
            <a:endParaRPr lang="en-US" dirty="0" smtClean="0"/>
          </a:p>
          <a:p>
            <a:r>
              <a:rPr lang="en-US" dirty="0" smtClean="0"/>
              <a:t>Anyway… for those who “get away with” in 2/3-weeks long </a:t>
            </a:r>
            <a:r>
              <a:rPr lang="en-US" dirty="0" err="1" smtClean="0"/>
              <a:t>PSes</a:t>
            </a:r>
            <a:r>
              <a:rPr lang="en-US" dirty="0" smtClean="0"/>
              <a:t>,</a:t>
            </a:r>
            <a:br>
              <a:rPr lang="en-US" dirty="0" smtClean="0"/>
            </a:br>
            <a:r>
              <a:rPr lang="en-US" dirty="0" smtClean="0"/>
              <a:t>we have…</a:t>
            </a:r>
            <a:endParaRPr lang="en-US" dirty="0" smtClean="0"/>
          </a:p>
        </p:txBody>
      </p:sp>
    </p:spTree>
    <p:extLst>
      <p:ext uri="{BB962C8B-B14F-4D97-AF65-F5344CB8AC3E}">
        <p14:creationId xmlns:p14="http://schemas.microsoft.com/office/powerpoint/2010/main" val="39585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a:t>
            </a:r>
            <a:r>
              <a:rPr lang="en-US" dirty="0" smtClean="0"/>
              <a:t>PE </a:t>
            </a:r>
            <a:r>
              <a:rPr lang="en-US" dirty="0"/>
              <a:t>(1)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Practical </a:t>
            </a:r>
            <a:r>
              <a:rPr lang="en-US" dirty="0" smtClean="0"/>
              <a:t>Exam</a:t>
            </a:r>
            <a:r>
              <a:rPr lang="en-US" dirty="0"/>
              <a:t> </a:t>
            </a:r>
            <a:r>
              <a:rPr lang="en-US" b="1" dirty="0"/>
              <a:t>(</a:t>
            </a:r>
            <a:r>
              <a:rPr lang="en-US" b="1" dirty="0" smtClean="0">
                <a:solidFill>
                  <a:srgbClr val="FF0000"/>
                </a:solidFill>
              </a:rPr>
              <a:t>15%</a:t>
            </a:r>
            <a:r>
              <a:rPr lang="en-US" b="1" dirty="0" smtClean="0"/>
              <a:t>)</a:t>
            </a:r>
            <a:endParaRPr lang="en-US" b="1" dirty="0"/>
          </a:p>
          <a:p>
            <a:r>
              <a:rPr lang="en-US" dirty="0"/>
              <a:t>Timing: Wed, </a:t>
            </a:r>
            <a:r>
              <a:rPr lang="en-US" dirty="0" smtClean="0"/>
              <a:t>28 </a:t>
            </a:r>
            <a:r>
              <a:rPr lang="en-US" dirty="0"/>
              <a:t>Oct </a:t>
            </a:r>
            <a:r>
              <a:rPr lang="en-US" dirty="0" smtClean="0"/>
              <a:t>2020, 7.00-9.00pm – 2 </a:t>
            </a:r>
            <a:r>
              <a:rPr lang="en-US" dirty="0"/>
              <a:t>weeks </a:t>
            </a:r>
            <a:r>
              <a:rPr lang="en-US" dirty="0" smtClean="0"/>
              <a:t>from </a:t>
            </a:r>
            <a:r>
              <a:rPr lang="en-US" dirty="0" smtClean="0"/>
              <a:t>today</a:t>
            </a:r>
          </a:p>
          <a:p>
            <a:pPr lvl="1"/>
            <a:r>
              <a:rPr lang="en-US" dirty="0" smtClean="0"/>
              <a:t>Standby for e-proctoring by 6.45pm </a:t>
            </a:r>
            <a:r>
              <a:rPr lang="en-US" dirty="0" err="1" smtClean="0"/>
              <a:t>ish</a:t>
            </a:r>
            <a:r>
              <a:rPr lang="en-US" dirty="0" smtClean="0"/>
              <a:t>, we aim to start on time</a:t>
            </a:r>
            <a:endParaRPr lang="en-US" dirty="0"/>
          </a:p>
          <a:p>
            <a:pPr lvl="1"/>
            <a:r>
              <a:rPr lang="en-US" dirty="0"/>
              <a:t>Wed, </a:t>
            </a:r>
            <a:r>
              <a:rPr lang="en-US" dirty="0" smtClean="0"/>
              <a:t>28 </a:t>
            </a:r>
            <a:r>
              <a:rPr lang="en-US" dirty="0"/>
              <a:t>Oct </a:t>
            </a:r>
            <a:r>
              <a:rPr lang="en-US" dirty="0" smtClean="0"/>
              <a:t>2020 10.05am-11.35am </a:t>
            </a:r>
            <a:r>
              <a:rPr lang="en-US" dirty="0"/>
              <a:t>lecture is “cancelled</a:t>
            </a:r>
            <a:r>
              <a:rPr lang="en-US" dirty="0" smtClean="0"/>
              <a:t>”, I replace your time</a:t>
            </a:r>
          </a:p>
          <a:p>
            <a:pPr lvl="1"/>
            <a:r>
              <a:rPr lang="en-US" dirty="0" smtClean="0"/>
              <a:t>Those who confirm cannot make it (other modules/commitment </a:t>
            </a:r>
            <a:r>
              <a:rPr lang="en-US" dirty="0" err="1" smtClean="0"/>
              <a:t>etc</a:t>
            </a:r>
            <a:r>
              <a:rPr lang="en-US" dirty="0" smtClean="0"/>
              <a:t>),</a:t>
            </a:r>
            <a:br>
              <a:rPr lang="en-US" dirty="0" smtClean="0"/>
            </a:br>
            <a:r>
              <a:rPr lang="en-US" dirty="0" smtClean="0"/>
              <a:t>get an “official acknowledgement” from Steven first so that you have</a:t>
            </a:r>
            <a:br>
              <a:rPr lang="en-US" dirty="0" smtClean="0"/>
            </a:br>
            <a:r>
              <a:rPr lang="en-US" dirty="0" smtClean="0"/>
              <a:t>a slot during make up PE (Study Week</a:t>
            </a:r>
            <a:r>
              <a:rPr lang="en-US" dirty="0" smtClean="0"/>
              <a:t>)</a:t>
            </a:r>
          </a:p>
          <a:p>
            <a:pPr lvl="2"/>
            <a:r>
              <a:rPr lang="en-US" dirty="0" smtClean="0"/>
              <a:t>Latest official email to notify Steven is by Wed, 21 Oct 2020, 09:59am</a:t>
            </a:r>
            <a:br>
              <a:rPr lang="en-US" dirty="0" smtClean="0"/>
            </a:br>
            <a:r>
              <a:rPr lang="en-US" dirty="0" smtClean="0"/>
              <a:t>(before next week’s lecture)</a:t>
            </a:r>
          </a:p>
          <a:p>
            <a:pPr lvl="2"/>
            <a:r>
              <a:rPr lang="en-US" dirty="0" smtClean="0"/>
              <a:t>You will be flagged as AWOL if you disappear during PE night without such confirmation</a:t>
            </a:r>
            <a:endParaRPr lang="en-US" dirty="0" smtClean="0"/>
          </a:p>
        </p:txBody>
      </p:sp>
    </p:spTree>
    <p:extLst>
      <p:ext uri="{BB962C8B-B14F-4D97-AF65-F5344CB8AC3E}">
        <p14:creationId xmlns:p14="http://schemas.microsoft.com/office/powerpoint/2010/main" val="177814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39451" y="712924"/>
            <a:ext cx="7506423" cy="5123979"/>
          </a:xfrm>
          <a:prstGeom prst="rect">
            <a:avLst/>
          </a:prstGeom>
        </p:spPr>
      </p:pic>
      <p:pic>
        <p:nvPicPr>
          <p:cNvPr id="5" name="Picture 4">
            <a:extLst>
              <a:ext uri="{FF2B5EF4-FFF2-40B4-BE49-F238E27FC236}">
                <a16:creationId xmlns:a16="http://schemas.microsoft.com/office/drawing/2014/main" id="{70F0269C-2068-496A-A265-85C88AC73C0B}"/>
              </a:ext>
            </a:extLst>
          </p:cNvPr>
          <p:cNvPicPr>
            <a:picLocks noChangeAspect="1"/>
          </p:cNvPicPr>
          <p:nvPr/>
        </p:nvPicPr>
        <p:blipFill>
          <a:blip r:embed="rId4"/>
          <a:stretch>
            <a:fillRect/>
          </a:stretch>
        </p:blipFill>
        <p:spPr>
          <a:xfrm>
            <a:off x="12626067" y="3194956"/>
            <a:ext cx="4142287" cy="3397009"/>
          </a:xfrm>
          <a:prstGeom prst="rect">
            <a:avLst/>
          </a:prstGeom>
        </p:spPr>
      </p:pic>
      <p:sp>
        <p:nvSpPr>
          <p:cNvPr id="2" name="Title 1"/>
          <p:cNvSpPr>
            <a:spLocks noGrp="1"/>
          </p:cNvSpPr>
          <p:nvPr>
            <p:ph type="title"/>
          </p:nvPr>
        </p:nvSpPr>
        <p:spPr/>
        <p:txBody>
          <a:bodyPr/>
          <a:lstStyle/>
          <a:p>
            <a:r>
              <a:rPr lang="en-US" dirty="0"/>
              <a:t>Admin – PE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There will be 2 tasks</a:t>
            </a:r>
          </a:p>
          <a:p>
            <a:pPr lvl="1"/>
            <a:r>
              <a:rPr lang="en-US" dirty="0"/>
              <a:t>Both “projected to be”</a:t>
            </a:r>
            <a:br>
              <a:rPr lang="en-US" dirty="0"/>
            </a:br>
            <a:r>
              <a:rPr lang="en-US" dirty="0" smtClean="0"/>
              <a:t>“easy</a:t>
            </a:r>
            <a:r>
              <a:rPr lang="en-US" dirty="0"/>
              <a:t>” </a:t>
            </a:r>
            <a:r>
              <a:rPr lang="en-US" dirty="0" smtClean="0"/>
              <a:t>level</a:t>
            </a:r>
            <a:br>
              <a:rPr lang="en-US" dirty="0" smtClean="0"/>
            </a:br>
            <a:r>
              <a:rPr lang="en-US" dirty="0" smtClean="0"/>
              <a:t>but</a:t>
            </a:r>
            <a:r>
              <a:rPr lang="en-US" dirty="0"/>
              <a:t> </a:t>
            </a:r>
            <a:r>
              <a:rPr lang="en-US" dirty="0" smtClean="0"/>
              <a:t>with</a:t>
            </a:r>
            <a:br>
              <a:rPr lang="en-US" dirty="0" smtClean="0"/>
            </a:br>
            <a:r>
              <a:rPr lang="en-US" dirty="0" smtClean="0"/>
              <a:t>“trivial” subtasks</a:t>
            </a:r>
            <a:r>
              <a:rPr lang="en-US" dirty="0"/>
              <a:t/>
            </a:r>
            <a:br>
              <a:rPr lang="en-US" dirty="0"/>
            </a:br>
            <a:r>
              <a:rPr lang="en-US" dirty="0"/>
              <a:t>@ open.kattis.com </a:t>
            </a:r>
            <a:r>
              <a:rPr lang="en-US" dirty="0" smtClean="0"/>
              <a:t>later</a:t>
            </a:r>
            <a:endParaRPr lang="en-US" dirty="0"/>
          </a:p>
        </p:txBody>
      </p:sp>
      <p:pic>
        <p:nvPicPr>
          <p:cNvPr id="4" name="Picture 3">
            <a:extLst>
              <a:ext uri="{FF2B5EF4-FFF2-40B4-BE49-F238E27FC236}">
                <a16:creationId xmlns:a16="http://schemas.microsoft.com/office/drawing/2014/main" id="{9AA76717-10A0-4055-93C8-B18D4EC88C3B}"/>
              </a:ext>
            </a:extLst>
          </p:cNvPr>
          <p:cNvPicPr>
            <a:picLocks noChangeAspect="1"/>
          </p:cNvPicPr>
          <p:nvPr/>
        </p:nvPicPr>
        <p:blipFill>
          <a:blip r:embed="rId5"/>
          <a:stretch>
            <a:fillRect/>
          </a:stretch>
        </p:blipFill>
        <p:spPr>
          <a:xfrm>
            <a:off x="12626067" y="332340"/>
            <a:ext cx="4142287" cy="2716695"/>
          </a:xfrm>
          <a:prstGeom prst="rect">
            <a:avLst/>
          </a:prstGeom>
        </p:spPr>
      </p:pic>
      <p:sp>
        <p:nvSpPr>
          <p:cNvPr id="6" name="Rectangle: Rounded Corners 5">
            <a:extLst>
              <a:ext uri="{FF2B5EF4-FFF2-40B4-BE49-F238E27FC236}">
                <a16:creationId xmlns:a16="http://schemas.microsoft.com/office/drawing/2014/main" id="{AB297A59-4692-4850-9CB7-CA354D98FEEF}"/>
              </a:ext>
            </a:extLst>
          </p:cNvPr>
          <p:cNvSpPr/>
          <p:nvPr/>
        </p:nvSpPr>
        <p:spPr>
          <a:xfrm>
            <a:off x="4699772" y="1364975"/>
            <a:ext cx="3609341" cy="8456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0432699-BB02-4C20-81A5-E56195C9DB1A}"/>
              </a:ext>
            </a:extLst>
          </p:cNvPr>
          <p:cNvSpPr/>
          <p:nvPr/>
        </p:nvSpPr>
        <p:spPr>
          <a:xfrm>
            <a:off x="8557504" y="1825624"/>
            <a:ext cx="3552860" cy="89107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57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(3)</a:t>
            </a:r>
            <a:endParaRPr lang="en-SG" dirty="0"/>
          </a:p>
        </p:txBody>
      </p:sp>
      <p:sp>
        <p:nvSpPr>
          <p:cNvPr id="3" name="Content Placeholder 2"/>
          <p:cNvSpPr>
            <a:spLocks noGrp="1"/>
          </p:cNvSpPr>
          <p:nvPr>
            <p:ph idx="1"/>
          </p:nvPr>
        </p:nvSpPr>
        <p:spPr>
          <a:xfrm>
            <a:off x="838200" y="1825624"/>
            <a:ext cx="11049000" cy="5032375"/>
          </a:xfrm>
        </p:spPr>
        <p:txBody>
          <a:bodyPr>
            <a:normAutofit/>
          </a:bodyPr>
          <a:lstStyle/>
          <a:p>
            <a:r>
              <a:rPr lang="en-US" b="1" dirty="0">
                <a:hlinkClick r:id="rId3"/>
              </a:rPr>
              <a:t>Open Internet</a:t>
            </a:r>
            <a:r>
              <a:rPr lang="en-US" b="1" dirty="0"/>
              <a:t> </a:t>
            </a:r>
            <a:r>
              <a:rPr lang="en-US" b="1" dirty="0" smtClean="0"/>
              <a:t>(read only) </a:t>
            </a:r>
            <a:r>
              <a:rPr lang="en-US" dirty="0" smtClean="0"/>
              <a:t>with e-proctoring </a:t>
            </a:r>
            <a:r>
              <a:rPr lang="en-US" dirty="0"/>
              <a:t>setup as </a:t>
            </a:r>
            <a:r>
              <a:rPr lang="en-US" dirty="0" smtClean="0"/>
              <a:t>per e-Midterm </a:t>
            </a:r>
            <a:r>
              <a:rPr lang="en-US" dirty="0" smtClean="0"/>
              <a:t>Quiz</a:t>
            </a:r>
            <a:endParaRPr lang="en-US" dirty="0"/>
          </a:p>
          <a:p>
            <a:r>
              <a:rPr lang="en-US" dirty="0" smtClean="0"/>
              <a:t>There </a:t>
            </a:r>
            <a:r>
              <a:rPr lang="en-US" dirty="0"/>
              <a:t>will be 2 </a:t>
            </a:r>
            <a:r>
              <a:rPr lang="en-US" b="1" dirty="0"/>
              <a:t>new</a:t>
            </a:r>
            <a:r>
              <a:rPr lang="en-US" dirty="0"/>
              <a:t> tasks</a:t>
            </a:r>
          </a:p>
          <a:p>
            <a:pPr lvl="1"/>
            <a:r>
              <a:rPr lang="en-US" dirty="0"/>
              <a:t>Various </a:t>
            </a:r>
            <a:r>
              <a:rPr lang="en-US" dirty="0" err="1" smtClean="0"/>
              <a:t>DSes</a:t>
            </a:r>
            <a:r>
              <a:rPr lang="en-US" dirty="0" smtClean="0"/>
              <a:t>/</a:t>
            </a:r>
            <a:r>
              <a:rPr lang="en-US" dirty="0" err="1" smtClean="0"/>
              <a:t>Algos</a:t>
            </a:r>
            <a:r>
              <a:rPr lang="en-US" dirty="0" smtClean="0"/>
              <a:t> </a:t>
            </a:r>
            <a:r>
              <a:rPr lang="en-US" dirty="0"/>
              <a:t>to solve these 2 new tasks will have been discussed by </a:t>
            </a:r>
            <a:r>
              <a:rPr lang="en-US" dirty="0" err="1"/>
              <a:t>Wk</a:t>
            </a:r>
            <a:r>
              <a:rPr lang="en-US" dirty="0"/>
              <a:t> </a:t>
            </a:r>
            <a:r>
              <a:rPr lang="en-US" dirty="0" smtClean="0"/>
              <a:t>10</a:t>
            </a:r>
            <a:endParaRPr lang="en-US" dirty="0"/>
          </a:p>
          <a:p>
            <a:pPr lvl="1"/>
            <a:r>
              <a:rPr lang="en-US" dirty="0"/>
              <a:t>But not easy to see all the required components in stressful 2 hours setting</a:t>
            </a:r>
          </a:p>
          <a:p>
            <a:pPr lvl="1"/>
            <a:r>
              <a:rPr lang="en-US" dirty="0"/>
              <a:t>Also not easy to Google (perhaps also </a:t>
            </a:r>
            <a:r>
              <a:rPr lang="en-US" dirty="0" smtClean="0"/>
              <a:t>impossible, e.g., “unique constraints”)</a:t>
            </a:r>
            <a:endParaRPr lang="en-US" dirty="0"/>
          </a:p>
          <a:p>
            <a:pPr lvl="1"/>
            <a:r>
              <a:rPr lang="en-US" dirty="0"/>
              <a:t>Always aim to get some easier subtasks if you cannot go for full 100 marks</a:t>
            </a:r>
          </a:p>
          <a:p>
            <a:r>
              <a:rPr lang="en-US" dirty="0"/>
              <a:t>There will be partial marks grading</a:t>
            </a:r>
          </a:p>
          <a:p>
            <a:pPr lvl="1"/>
            <a:r>
              <a:rPr lang="en-US" dirty="0"/>
              <a:t>Especially for lower scoring </a:t>
            </a:r>
            <a:r>
              <a:rPr lang="en-US" dirty="0" smtClean="0"/>
              <a:t>ones</a:t>
            </a:r>
          </a:p>
          <a:p>
            <a:pPr lvl="2"/>
            <a:r>
              <a:rPr lang="en-US" dirty="0" smtClean="0"/>
              <a:t>Mostly automatic unless you can’t even pass Subtask 1</a:t>
            </a:r>
            <a:endParaRPr lang="en-US" dirty="0"/>
          </a:p>
          <a:p>
            <a:pPr lvl="1"/>
            <a:r>
              <a:rPr lang="en-US" dirty="0" smtClean="0"/>
              <a:t>We will </a:t>
            </a:r>
            <a:r>
              <a:rPr lang="en-US" dirty="0"/>
              <a:t>be quite strict on the harder subtasks one</a:t>
            </a:r>
          </a:p>
          <a:p>
            <a:pPr lvl="2"/>
            <a:r>
              <a:rPr lang="en-US" dirty="0"/>
              <a:t>e.g</a:t>
            </a:r>
            <a:r>
              <a:rPr lang="en-US" dirty="0" smtClean="0"/>
              <a:t>., </a:t>
            </a:r>
            <a:r>
              <a:rPr lang="en-US" dirty="0"/>
              <a:t>the ‘proper Radix sort’ vs counting sort vs standard sort </a:t>
            </a:r>
            <a:r>
              <a:rPr lang="en-US" dirty="0" smtClean="0"/>
              <a:t>for PS1 </a:t>
            </a:r>
            <a:r>
              <a:rPr lang="en-US" dirty="0"/>
              <a:t>B</a:t>
            </a:r>
          </a:p>
        </p:txBody>
      </p:sp>
    </p:spTree>
    <p:extLst>
      <p:ext uri="{BB962C8B-B14F-4D97-AF65-F5344CB8AC3E}">
        <p14:creationId xmlns:p14="http://schemas.microsoft.com/office/powerpoint/2010/main" val="383010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(4)</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There will be a </a:t>
            </a:r>
            <a:r>
              <a:rPr lang="en-US" dirty="0" smtClean="0"/>
              <a:t>Mock PE </a:t>
            </a:r>
            <a:r>
              <a:rPr lang="en-US" dirty="0"/>
              <a:t>during </a:t>
            </a:r>
            <a:r>
              <a:rPr lang="en-US" dirty="0" smtClean="0"/>
              <a:t>Wednesday lecture on </a:t>
            </a:r>
            <a:r>
              <a:rPr lang="en-US" dirty="0"/>
              <a:t>Week </a:t>
            </a:r>
            <a:r>
              <a:rPr lang="en-US" dirty="0" smtClean="0"/>
              <a:t>10 :O</a:t>
            </a:r>
            <a:endParaRPr lang="en-US" dirty="0"/>
          </a:p>
          <a:p>
            <a:r>
              <a:rPr lang="en-US" dirty="0" smtClean="0"/>
              <a:t>Ensure that your </a:t>
            </a:r>
            <a:r>
              <a:rPr lang="en-US" dirty="0"/>
              <a:t>own </a:t>
            </a:r>
            <a:r>
              <a:rPr lang="en-US" dirty="0" smtClean="0"/>
              <a:t>PC/Laptop is equipped for this PE battle</a:t>
            </a:r>
          </a:p>
          <a:p>
            <a:pPr lvl="1"/>
            <a:r>
              <a:rPr lang="en-US" dirty="0" smtClean="0"/>
              <a:t>e.g., an </a:t>
            </a:r>
            <a:r>
              <a:rPr lang="en-US" b="1" dirty="0" smtClean="0"/>
              <a:t>offline</a:t>
            </a:r>
            <a:r>
              <a:rPr lang="en-US" dirty="0" smtClean="0"/>
              <a:t> C++ 17 </a:t>
            </a:r>
            <a:r>
              <a:rPr lang="en-US" dirty="0" smtClean="0"/>
              <a:t>compiler (will be checked by proctor)</a:t>
            </a:r>
            <a:endParaRPr lang="en-US" dirty="0"/>
          </a:p>
          <a:p>
            <a:r>
              <a:rPr lang="en-US" dirty="0"/>
              <a:t>Please </a:t>
            </a:r>
            <a:r>
              <a:rPr lang="en-US" b="1" dirty="0">
                <a:solidFill>
                  <a:srgbClr val="FF0000"/>
                </a:solidFill>
              </a:rPr>
              <a:t>do not</a:t>
            </a:r>
            <a:r>
              <a:rPr lang="en-US" dirty="0"/>
              <a:t> use </a:t>
            </a:r>
            <a:r>
              <a:rPr lang="en-US" dirty="0" err="1" smtClean="0"/>
              <a:t>repl</a:t>
            </a:r>
            <a:r>
              <a:rPr lang="en-US" dirty="0" smtClean="0"/>
              <a:t>/</a:t>
            </a:r>
            <a:r>
              <a:rPr lang="en-US" dirty="0" err="1" smtClean="0"/>
              <a:t>ideone</a:t>
            </a:r>
            <a:r>
              <a:rPr lang="en-US" dirty="0" smtClean="0"/>
              <a:t>/any </a:t>
            </a:r>
            <a:r>
              <a:rPr lang="en-US" dirty="0"/>
              <a:t>other online editor </a:t>
            </a:r>
            <a:r>
              <a:rPr lang="en-US" dirty="0" smtClean="0"/>
              <a:t>during </a:t>
            </a:r>
            <a:r>
              <a:rPr lang="en-US" dirty="0"/>
              <a:t>PE </a:t>
            </a:r>
            <a:r>
              <a:rPr lang="en-US" dirty="0" smtClean="0"/>
              <a:t>night; </a:t>
            </a:r>
            <a:r>
              <a:rPr lang="en-US" dirty="0"/>
              <a:t>once </a:t>
            </a:r>
            <a:r>
              <a:rPr lang="en-US" dirty="0" smtClean="0"/>
              <a:t>spotted as plagiarism source, your PE is 0 (no make up)</a:t>
            </a:r>
            <a:endParaRPr lang="en-US" dirty="0"/>
          </a:p>
          <a:p>
            <a:r>
              <a:rPr lang="en-US" dirty="0" smtClean="0"/>
              <a:t>One important new </a:t>
            </a:r>
            <a:r>
              <a:rPr lang="en-US" dirty="0"/>
              <a:t>rule: Compile error is 0 (</a:t>
            </a:r>
            <a:r>
              <a:rPr lang="en-US" dirty="0" err="1"/>
              <a:t>Kattis</a:t>
            </a:r>
            <a:r>
              <a:rPr lang="en-US" dirty="0"/>
              <a:t> doesn’t recognize </a:t>
            </a:r>
            <a:r>
              <a:rPr lang="en-US" dirty="0" smtClean="0"/>
              <a:t>it/doesn’t appear in scoreboard), </a:t>
            </a:r>
            <a:r>
              <a:rPr lang="en-US" dirty="0"/>
              <a:t>so during last minute submission, comment buggy parts that causes compile error… very low partial marks for such </a:t>
            </a:r>
            <a:r>
              <a:rPr lang="en-US" dirty="0" smtClean="0"/>
              <a:t>a submission </a:t>
            </a:r>
            <a:r>
              <a:rPr lang="en-US" dirty="0"/>
              <a:t>(won’t be larger than subtask 1 score)</a:t>
            </a:r>
          </a:p>
        </p:txBody>
      </p:sp>
    </p:spTree>
    <p:extLst>
      <p:ext uri="{BB962C8B-B14F-4D97-AF65-F5344CB8AC3E}">
        <p14:creationId xmlns:p14="http://schemas.microsoft.com/office/powerpoint/2010/main" val="302435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PE Admins Next Week (Week 10)</a:t>
            </a:r>
            <a:endParaRPr lang="en-SG" dirty="0"/>
          </a:p>
        </p:txBody>
      </p:sp>
      <p:sp>
        <p:nvSpPr>
          <p:cNvPr id="3" name="Content Placeholder 2"/>
          <p:cNvSpPr>
            <a:spLocks noGrp="1"/>
          </p:cNvSpPr>
          <p:nvPr>
            <p:ph idx="1"/>
          </p:nvPr>
        </p:nvSpPr>
        <p:spPr/>
        <p:txBody>
          <a:bodyPr/>
          <a:lstStyle/>
          <a:p>
            <a:r>
              <a:rPr lang="en-US" dirty="0"/>
              <a:t>We are finalizing the details…</a:t>
            </a:r>
            <a:endParaRPr lang="en-SG" dirty="0"/>
          </a:p>
        </p:txBody>
      </p:sp>
    </p:spTree>
    <p:extLst>
      <p:ext uri="{BB962C8B-B14F-4D97-AF65-F5344CB8AC3E}">
        <p14:creationId xmlns:p14="http://schemas.microsoft.com/office/powerpoint/2010/main" val="402026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Concept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https://visualgo.net/en/graphds?slide=1</a:t>
            </a:r>
            <a:r>
              <a:rPr lang="en-SG" dirty="0"/>
              <a:t> to </a:t>
            </a:r>
            <a:r>
              <a:rPr lang="en-US" dirty="0"/>
              <a:t>5</a:t>
            </a:r>
            <a:endParaRPr lang="en-SG" dirty="0"/>
          </a:p>
          <a:p>
            <a:r>
              <a:rPr lang="en-US" dirty="0"/>
              <a:t>Q&amp;A on </a:t>
            </a:r>
            <a:r>
              <a:rPr lang="id-ID" dirty="0"/>
              <a:t>the</a:t>
            </a:r>
            <a:r>
              <a:rPr lang="en-US" dirty="0"/>
              <a:t> </a:t>
            </a:r>
            <a:r>
              <a:rPr lang="id-ID" dirty="0"/>
              <a:t>b</a:t>
            </a:r>
            <a:r>
              <a:rPr lang="en-US" dirty="0" err="1"/>
              <a:t>asic</a:t>
            </a:r>
            <a:r>
              <a:rPr lang="en-US" dirty="0"/>
              <a:t> stuffs:</a:t>
            </a:r>
          </a:p>
          <a:p>
            <a:pPr marL="914400" lvl="1" indent="-457200">
              <a:buFont typeface="+mj-lt"/>
              <a:buAutoNum type="arabicPeriod"/>
            </a:pPr>
            <a:r>
              <a:rPr lang="en-US" dirty="0"/>
              <a:t>Let’s draw random graph (or use random sample graph)</a:t>
            </a:r>
            <a:br>
              <a:rPr lang="en-US" dirty="0"/>
            </a:br>
            <a:r>
              <a:rPr lang="en-US" dirty="0"/>
              <a:t>and Steven will ask random stuffs about that graph</a:t>
            </a:r>
          </a:p>
          <a:p>
            <a:pPr marL="914400" lvl="1" indent="-457200">
              <a:buFont typeface="+mj-lt"/>
              <a:buAutoNum type="arabicPeriod"/>
            </a:pPr>
            <a:r>
              <a:rPr lang="en-US" dirty="0"/>
              <a:t>Exercise: Let’s find some </a:t>
            </a:r>
            <a:r>
              <a:rPr lang="en-US" dirty="0">
                <a:hlinkClick r:id="rId4"/>
              </a:rPr>
              <a:t>real-life graphs</a:t>
            </a:r>
            <a:r>
              <a:rPr lang="en-US" dirty="0"/>
              <a:t> around us</a:t>
            </a:r>
          </a:p>
          <a:p>
            <a:r>
              <a:rPr lang="en-US" dirty="0"/>
              <a:t>Not really asked:</a:t>
            </a:r>
            <a:endParaRPr lang="id-ID" dirty="0"/>
          </a:p>
          <a:p>
            <a:pPr marL="914400" lvl="1" indent="-457200">
              <a:buFont typeface="+mj-lt"/>
              <a:buAutoNum type="arabicPeriod"/>
            </a:pPr>
            <a:r>
              <a:rPr lang="en-US" dirty="0"/>
              <a:t>All terminologies in slide 1 to 1-7, close to 0 question </a:t>
            </a:r>
            <a:r>
              <a:rPr lang="en-US" dirty="0" smtClean="0"/>
              <a:t>recently</a:t>
            </a:r>
            <a:endParaRPr lang="en-US" dirty="0"/>
          </a:p>
        </p:txBody>
      </p:sp>
    </p:spTree>
    <p:extLst>
      <p:ext uri="{BB962C8B-B14F-4D97-AF65-F5344CB8AC3E}">
        <p14:creationId xmlns:p14="http://schemas.microsoft.com/office/powerpoint/2010/main" val="11253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Special Graphs</a:t>
            </a:r>
            <a:endParaRPr lang="en-SG" dirty="0"/>
          </a:p>
        </p:txBody>
      </p:sp>
      <p:sp>
        <p:nvSpPr>
          <p:cNvPr id="3" name="Content Placeholder 2"/>
          <p:cNvSpPr>
            <a:spLocks noGrp="1"/>
          </p:cNvSpPr>
          <p:nvPr>
            <p:ph idx="1"/>
          </p:nvPr>
        </p:nvSpPr>
        <p:spPr>
          <a:xfrm>
            <a:off x="838200" y="1825624"/>
            <a:ext cx="10832024" cy="5032375"/>
          </a:xfrm>
        </p:spPr>
        <p:txBody>
          <a:bodyPr>
            <a:normAutofit/>
          </a:bodyPr>
          <a:lstStyle/>
          <a:p>
            <a:r>
              <a:rPr lang="en-SG" dirty="0">
                <a:hlinkClick r:id="rId3"/>
              </a:rPr>
              <a:t>https://visualgo.net/en/graphds?slide=6</a:t>
            </a:r>
            <a:r>
              <a:rPr lang="en-SG" dirty="0"/>
              <a:t> to 6-7</a:t>
            </a:r>
          </a:p>
          <a:p>
            <a:r>
              <a:rPr lang="en-US" dirty="0"/>
              <a:t>Q&amp;A on special graphs stuffs:</a:t>
            </a:r>
          </a:p>
          <a:p>
            <a:pPr marL="914400" lvl="1" indent="-457200">
              <a:buFont typeface="+mj-lt"/>
              <a:buAutoNum type="arabicPeriod"/>
            </a:pPr>
            <a:r>
              <a:rPr lang="en-US" dirty="0"/>
              <a:t>We focus on discussing </a:t>
            </a:r>
            <a:r>
              <a:rPr lang="en-US" dirty="0">
                <a:hlinkClick r:id="rId4"/>
              </a:rPr>
              <a:t>Tree</a:t>
            </a:r>
            <a:r>
              <a:rPr lang="en-US" dirty="0"/>
              <a:t> (now not necessarily Binary) as a subset of </a:t>
            </a:r>
            <a:r>
              <a:rPr lang="en-US" dirty="0" smtClean="0"/>
              <a:t>Graph</a:t>
            </a:r>
          </a:p>
          <a:p>
            <a:pPr marL="914400" lvl="1" indent="-457200">
              <a:buFont typeface="+mj-lt"/>
              <a:buAutoNum type="arabicPeriod"/>
            </a:pPr>
            <a:r>
              <a:rPr lang="en-US" dirty="0" smtClean="0"/>
              <a:t>Quick one: </a:t>
            </a:r>
            <a:r>
              <a:rPr lang="en-US" dirty="0">
                <a:hlinkClick r:id="rId5"/>
              </a:rPr>
              <a:t>Complete Graph</a:t>
            </a:r>
            <a:r>
              <a:rPr lang="en-US" dirty="0"/>
              <a:t> and </a:t>
            </a:r>
            <a:r>
              <a:rPr lang="en-US" dirty="0">
                <a:hlinkClick r:id="rId6"/>
              </a:rPr>
              <a:t>Bipartite </a:t>
            </a:r>
            <a:r>
              <a:rPr lang="en-US" dirty="0" smtClean="0">
                <a:hlinkClick r:id="rId6"/>
              </a:rPr>
              <a:t>Graph</a:t>
            </a:r>
            <a:endParaRPr lang="en-US" dirty="0"/>
          </a:p>
          <a:p>
            <a:pPr marL="914400" lvl="1" indent="-457200">
              <a:buFont typeface="+mj-lt"/>
              <a:buAutoNum type="arabicPeriod"/>
            </a:pPr>
            <a:r>
              <a:rPr lang="en-US" dirty="0"/>
              <a:t>We also discuss </a:t>
            </a:r>
            <a:r>
              <a:rPr lang="en-US" dirty="0">
                <a:hlinkClick r:id="rId7"/>
              </a:rPr>
              <a:t>Directed Acyclic Graph </a:t>
            </a:r>
            <a:r>
              <a:rPr lang="en-US" dirty="0"/>
              <a:t>(directed graph without any cycle)</a:t>
            </a:r>
          </a:p>
          <a:p>
            <a:r>
              <a:rPr lang="en-US" dirty="0"/>
              <a:t>Not the main focus</a:t>
            </a:r>
            <a:r>
              <a:rPr lang="en-US" dirty="0" smtClean="0"/>
              <a:t>:</a:t>
            </a:r>
          </a:p>
          <a:p>
            <a:pPr marL="914400" lvl="1" indent="-457200">
              <a:buFont typeface="+mj-lt"/>
              <a:buAutoNum type="arabicPeriod"/>
            </a:pPr>
            <a:r>
              <a:rPr lang="en-US" dirty="0" smtClean="0"/>
              <a:t>A bunch of other special graphs</a:t>
            </a:r>
            <a:endParaRPr lang="id-ID" dirty="0"/>
          </a:p>
        </p:txBody>
      </p:sp>
    </p:spTree>
    <p:extLst>
      <p:ext uri="{BB962C8B-B14F-4D97-AF65-F5344CB8AC3E}">
        <p14:creationId xmlns:p14="http://schemas.microsoft.com/office/powerpoint/2010/main" val="52336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5720</TotalTime>
  <Words>2363</Words>
  <Application>Microsoft Office PowerPoint</Application>
  <PresentationFormat>Widescreen</PresentationFormat>
  <Paragraphs>175</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CS2040/C</vt:lpstr>
      <vt:lpstr>Admin – PS1-2-3 “issues”</vt:lpstr>
      <vt:lpstr>Admin – PE (1)</vt:lpstr>
      <vt:lpstr>Admin – PE (2)</vt:lpstr>
      <vt:lpstr>Admin – PE (3)</vt:lpstr>
      <vt:lpstr>Admin – PE (4)</vt:lpstr>
      <vt:lpstr>Final PE Admins Next Week (Week 10)</vt:lpstr>
      <vt:lpstr>Review of Graph Concept</vt:lpstr>
      <vt:lpstr>Review of Special Graphs</vt:lpstr>
      <vt:lpstr>Review of Graph Data Structures</vt:lpstr>
      <vt:lpstr>Review of Simple Graph DS Applications</vt:lpstr>
      <vt:lpstr>Live Demo</vt:lpstr>
      <vt:lpstr>Next e-Lecture for our Flipped Classroom</vt:lpstr>
      <vt:lpstr>Plagiarism Report Updates</vt:lpstr>
      <vt:lpstr>PE Confirmed Absentees (Approved) Will do Make up PE (Week 13/Study Week)</vt:lpstr>
      <vt:lpstr>Review of Graph Traversal on Tree</vt:lpstr>
      <vt:lpstr>Review of DFS/BFS Algorithm (basic form)</vt:lpstr>
      <vt:lpstr>Live Demo</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298</cp:revision>
  <dcterms:created xsi:type="dcterms:W3CDTF">2017-08-18T07:05:45Z</dcterms:created>
  <dcterms:modified xsi:type="dcterms:W3CDTF">2020-10-14T07:01:58Z</dcterms:modified>
</cp:coreProperties>
</file>