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20" r:id="rId3"/>
    <p:sldId id="319" r:id="rId4"/>
    <p:sldId id="317" r:id="rId5"/>
    <p:sldId id="312" r:id="rId6"/>
    <p:sldId id="313" r:id="rId7"/>
    <p:sldId id="314" r:id="rId8"/>
    <p:sldId id="315" r:id="rId9"/>
    <p:sldId id="303" r:id="rId10"/>
    <p:sldId id="321"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888" autoAdjust="0"/>
  </p:normalViewPr>
  <p:slideViewPr>
    <p:cSldViewPr snapToGrid="0">
      <p:cViewPr varScale="1">
        <p:scale>
          <a:sx n="65" d="100"/>
          <a:sy n="65" d="100"/>
        </p:scale>
        <p:origin x="22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DBE73-DAFA-4D74-8E31-88D09317E734}" type="datetimeFigureOut">
              <a:rPr lang="en-SG" smtClean="0"/>
              <a:t>22/10/2020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056FA-2F90-4489-A2BA-D7850EF8425B}" type="slidenum">
              <a:rPr lang="en-SG" smtClean="0"/>
              <a:t>‹#›</a:t>
            </a:fld>
            <a:endParaRPr lang="en-SG"/>
          </a:p>
        </p:txBody>
      </p:sp>
    </p:spTree>
    <p:extLst>
      <p:ext uri="{BB962C8B-B14F-4D97-AF65-F5344CB8AC3E}">
        <p14:creationId xmlns:p14="http://schemas.microsoft.com/office/powerpoint/2010/main" val="292945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A056FA-2F90-4489-A2BA-D7850EF8425B}" type="slidenum">
              <a:rPr lang="en-SG" smtClean="0"/>
              <a:t>1</a:t>
            </a:fld>
            <a:endParaRPr lang="en-SG"/>
          </a:p>
        </p:txBody>
      </p:sp>
    </p:spTree>
    <p:extLst>
      <p:ext uri="{BB962C8B-B14F-4D97-AF65-F5344CB8AC3E}">
        <p14:creationId xmlns:p14="http://schemas.microsoft.com/office/powerpoint/2010/main" val="3620361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Live solve today: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a:t>
            </a:r>
            <a:r>
              <a:rPr lang="en-US" baseline="0" dirty="0"/>
              <a:t>key part here is to understand the need why we have to distinguish the state from binary (unvisited vs visited) to (unvisited, explored, and visited), it will take time to digest… test on </a:t>
            </a:r>
            <a:r>
              <a:rPr lang="en-US" baseline="0" dirty="0" err="1"/>
              <a:t>Kattis</a:t>
            </a:r>
            <a:r>
              <a:rPr lang="en-US" baseline="0" dirty="0"/>
              <a:t> - </a:t>
            </a:r>
            <a:r>
              <a:rPr lang="en-US" baseline="0" dirty="0" err="1"/>
              <a:t>runningmom</a:t>
            </a:r>
            <a:r>
              <a:rPr lang="en-US" baseline="0" dirty="0"/>
              <a:t> </a:t>
            </a:r>
            <a:r>
              <a:rPr lang="en-US" baseline="0" dirty="0" smtClean="0"/>
              <a:t>problem</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err="1" smtClean="0"/>
              <a:t>Toposort</a:t>
            </a:r>
            <a:r>
              <a:rPr lang="en-US" baseline="0" dirty="0" smtClean="0"/>
              <a:t> on DAG (DFS from modified file only)</a:t>
            </a:r>
            <a:endParaRPr lang="en-US" baseline="0"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one more exercise, attempt the hands-on exercise during Tut/Lab08</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id-ID"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id-ID" baseline="0" dirty="0"/>
              <a:t>Spares: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Easy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answer is… It depends, but for most cases (in CS2040/C level), both are usually equally good.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All </a:t>
            </a:r>
            <a:r>
              <a:rPr lang="en-US" baseline="0" dirty="0"/>
              <a:t>these are NOT part of CS2040/C… You can explore them on your own</a:t>
            </a:r>
          </a:p>
        </p:txBody>
      </p:sp>
      <p:sp>
        <p:nvSpPr>
          <p:cNvPr id="4" name="Slide Number Placeholder 3"/>
          <p:cNvSpPr>
            <a:spLocks noGrp="1"/>
          </p:cNvSpPr>
          <p:nvPr>
            <p:ph type="sldNum" sz="quarter" idx="10"/>
          </p:nvPr>
        </p:nvSpPr>
        <p:spPr/>
        <p:txBody>
          <a:bodyPr/>
          <a:lstStyle/>
          <a:p>
            <a:fld id="{49A056FA-2F90-4489-A2BA-D7850EF8425B}" type="slidenum">
              <a:rPr lang="en-SG" smtClean="0"/>
              <a:t>10</a:t>
            </a:fld>
            <a:endParaRPr lang="en-SG"/>
          </a:p>
        </p:txBody>
      </p:sp>
    </p:spTree>
    <p:extLst>
      <p:ext uri="{BB962C8B-B14F-4D97-AF65-F5344CB8AC3E}">
        <p14:creationId xmlns:p14="http://schemas.microsoft.com/office/powerpoint/2010/main" val="401774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2</a:t>
            </a:fld>
            <a:endParaRPr lang="en-SG"/>
          </a:p>
        </p:txBody>
      </p:sp>
    </p:spTree>
    <p:extLst>
      <p:ext uri="{BB962C8B-B14F-4D97-AF65-F5344CB8AC3E}">
        <p14:creationId xmlns:p14="http://schemas.microsoft.com/office/powerpoint/2010/main" val="108505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3</a:t>
            </a:fld>
            <a:endParaRPr lang="en-SG"/>
          </a:p>
        </p:txBody>
      </p:sp>
    </p:spTree>
    <p:extLst>
      <p:ext uri="{BB962C8B-B14F-4D97-AF65-F5344CB8AC3E}">
        <p14:creationId xmlns:p14="http://schemas.microsoft.com/office/powerpoint/2010/main" val="2426679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4</a:t>
            </a:fld>
            <a:endParaRPr lang="en-SG"/>
          </a:p>
        </p:txBody>
      </p:sp>
    </p:spTree>
    <p:extLst>
      <p:ext uri="{BB962C8B-B14F-4D97-AF65-F5344CB8AC3E}">
        <p14:creationId xmlns:p14="http://schemas.microsoft.com/office/powerpoint/2010/main" val="145049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5</a:t>
            </a:fld>
            <a:endParaRPr lang="en-SG"/>
          </a:p>
        </p:txBody>
      </p:sp>
    </p:spTree>
    <p:extLst>
      <p:ext uri="{BB962C8B-B14F-4D97-AF65-F5344CB8AC3E}">
        <p14:creationId xmlns:p14="http://schemas.microsoft.com/office/powerpoint/2010/main" val="1608950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6</a:t>
            </a:fld>
            <a:endParaRPr lang="en-SG"/>
          </a:p>
        </p:txBody>
      </p:sp>
    </p:spTree>
    <p:extLst>
      <p:ext uri="{BB962C8B-B14F-4D97-AF65-F5344CB8AC3E}">
        <p14:creationId xmlns:p14="http://schemas.microsoft.com/office/powerpoint/2010/main" val="165804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7</a:t>
            </a:fld>
            <a:endParaRPr lang="en-SG"/>
          </a:p>
        </p:txBody>
      </p:sp>
    </p:spTree>
    <p:extLst>
      <p:ext uri="{BB962C8B-B14F-4D97-AF65-F5344CB8AC3E}">
        <p14:creationId xmlns:p14="http://schemas.microsoft.com/office/powerpoint/2010/main" val="233495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8</a:t>
            </a:fld>
            <a:endParaRPr lang="en-SG"/>
          </a:p>
        </p:txBody>
      </p:sp>
    </p:spTree>
    <p:extLst>
      <p:ext uri="{BB962C8B-B14F-4D97-AF65-F5344CB8AC3E}">
        <p14:creationId xmlns:p14="http://schemas.microsoft.com/office/powerpoint/2010/main" val="105812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0" i="0" kern="1200" dirty="0" smtClean="0">
                <a:solidFill>
                  <a:schemeClr val="tx1"/>
                </a:solidFill>
                <a:effectLst/>
                <a:latin typeface="+mn-lt"/>
                <a:ea typeface="+mn-ea"/>
                <a:cs typeface="+mn-cs"/>
              </a:rPr>
              <a:t>Already discussed: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SG" sz="1200" b="0" i="0" kern="1200" dirty="0" smtClean="0">
                <a:solidFill>
                  <a:schemeClr val="tx1"/>
                </a:solidFill>
                <a:effectLst/>
                <a:latin typeface="+mn-lt"/>
                <a:ea typeface="+mn-ea"/>
                <a:cs typeface="+mn-cs"/>
              </a:rPr>
              <a:t>Notice that each vertex and each edge of the graph are only touched once, even if they are separated into various Connected Components. Hence, the overall time complexity remains O(</a:t>
            </a:r>
            <a:r>
              <a:rPr lang="en-SG" sz="1200" b="1" i="0" kern="1200" dirty="0" smtClean="0">
                <a:solidFill>
                  <a:schemeClr val="tx1"/>
                </a:solidFill>
                <a:effectLst/>
                <a:latin typeface="+mn-lt"/>
                <a:ea typeface="+mn-ea"/>
                <a:cs typeface="+mn-cs"/>
              </a:rPr>
              <a:t>V</a:t>
            </a:r>
            <a:r>
              <a:rPr lang="en-SG" sz="1200" b="0" i="0" kern="1200" dirty="0" smtClean="0">
                <a:solidFill>
                  <a:schemeClr val="tx1"/>
                </a:solidFill>
                <a:effectLst/>
                <a:latin typeface="+mn-lt"/>
                <a:ea typeface="+mn-ea"/>
                <a:cs typeface="+mn-cs"/>
              </a:rPr>
              <a:t>+</a:t>
            </a:r>
            <a:r>
              <a:rPr lang="en-SG" sz="1200" b="1" i="0" kern="1200" dirty="0" smtClean="0">
                <a:solidFill>
                  <a:schemeClr val="tx1"/>
                </a:solidFill>
                <a:effectLst/>
                <a:latin typeface="+mn-lt"/>
                <a:ea typeface="+mn-ea"/>
                <a:cs typeface="+mn-cs"/>
              </a:rPr>
              <a:t>E</a:t>
            </a:r>
            <a:r>
              <a:rPr lang="en-SG" sz="1200" b="0" i="0" kern="1200" dirty="0" smtClean="0">
                <a:solidFill>
                  <a:schemeClr val="tx1"/>
                </a:solidFill>
                <a:effectLst/>
                <a:latin typeface="+mn-lt"/>
                <a:ea typeface="+mn-ea"/>
                <a:cs typeface="+mn-cs"/>
              </a:rPr>
              <a:t>)…, analysis of </a:t>
            </a:r>
            <a:r>
              <a:rPr lang="en-SG" sz="1200" b="0" i="0" kern="1200" dirty="0" err="1" smtClean="0">
                <a:solidFill>
                  <a:schemeClr val="tx1"/>
                </a:solidFill>
                <a:effectLst/>
                <a:latin typeface="+mn-lt"/>
                <a:ea typeface="+mn-ea"/>
                <a:cs typeface="+mn-cs"/>
              </a:rPr>
              <a:t>Kattis</a:t>
            </a:r>
            <a:r>
              <a:rPr lang="en-SG" sz="1200" b="0" i="0" kern="1200" dirty="0" smtClean="0">
                <a:solidFill>
                  <a:schemeClr val="tx1"/>
                </a:solidFill>
                <a:effectLst/>
                <a:latin typeface="+mn-lt"/>
                <a:ea typeface="+mn-ea"/>
                <a:cs typeface="+mn-cs"/>
              </a:rPr>
              <a:t> – </a:t>
            </a:r>
            <a:r>
              <a:rPr lang="en-SG" sz="1200" b="0" i="0" kern="1200" dirty="0" err="1" smtClean="0">
                <a:solidFill>
                  <a:schemeClr val="tx1"/>
                </a:solidFill>
                <a:effectLst/>
                <a:latin typeface="+mn-lt"/>
                <a:ea typeface="+mn-ea"/>
                <a:cs typeface="+mn-cs"/>
              </a:rPr>
              <a:t>reachableroads</a:t>
            </a:r>
            <a:r>
              <a:rPr lang="en-SG" sz="1200" b="0" i="0" kern="1200" dirty="0" smtClean="0">
                <a:solidFill>
                  <a:schemeClr val="tx1"/>
                </a:solidFill>
                <a:effectLst/>
                <a:latin typeface="+mn-lt"/>
                <a:ea typeface="+mn-ea"/>
                <a:cs typeface="+mn-cs"/>
              </a:rPr>
              <a:t> problem, analysis of </a:t>
            </a:r>
            <a:r>
              <a:rPr lang="en-SG" sz="1200" b="0" i="0" kern="1200" dirty="0" err="1" smtClean="0">
                <a:solidFill>
                  <a:schemeClr val="tx1"/>
                </a:solidFill>
                <a:effectLst/>
                <a:latin typeface="+mn-lt"/>
                <a:ea typeface="+mn-ea"/>
                <a:cs typeface="+mn-cs"/>
              </a:rPr>
              <a:t>Kattis</a:t>
            </a:r>
            <a:r>
              <a:rPr lang="en-SG" sz="1200" b="0" i="0" kern="1200" dirty="0" smtClean="0">
                <a:solidFill>
                  <a:schemeClr val="tx1"/>
                </a:solidFill>
                <a:effectLst/>
                <a:latin typeface="+mn-lt"/>
                <a:ea typeface="+mn-ea"/>
                <a:cs typeface="+mn-cs"/>
              </a:rPr>
              <a:t> –</a:t>
            </a:r>
            <a:r>
              <a:rPr lang="en-SG" sz="1200" b="0" i="0" kern="1200" baseline="0" dirty="0" smtClean="0">
                <a:solidFill>
                  <a:schemeClr val="tx1"/>
                </a:solidFill>
                <a:effectLst/>
                <a:latin typeface="+mn-lt"/>
                <a:ea typeface="+mn-ea"/>
                <a:cs typeface="+mn-cs"/>
              </a:rPr>
              <a:t> amoebas (modified DFS/</a:t>
            </a:r>
            <a:r>
              <a:rPr lang="en-SG" sz="1200" b="0" i="0" kern="1200" baseline="0" dirty="0" err="1" smtClean="0">
                <a:solidFill>
                  <a:schemeClr val="tx1"/>
                </a:solidFill>
                <a:effectLst/>
                <a:latin typeface="+mn-lt"/>
                <a:ea typeface="+mn-ea"/>
                <a:cs typeface="+mn-cs"/>
              </a:rPr>
              <a:t>floodfill</a:t>
            </a:r>
            <a:r>
              <a:rPr lang="en-SG" sz="1200" b="0" i="0" kern="1200" baseline="0" dirty="0" smtClean="0">
                <a:solidFill>
                  <a:schemeClr val="tx1"/>
                </a:solidFill>
                <a:effectLst/>
                <a:latin typeface="+mn-lt"/>
                <a:ea typeface="+mn-ea"/>
                <a:cs typeface="+mn-cs"/>
              </a:rPr>
              <a:t>, implicit graph)</a:t>
            </a:r>
            <a:endParaRPr lang="id-ID"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These should be self explanatory from e-Lecture slide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key part is to understand that this topological sorting (DFS version) is actually post order traversal :O. We have two ways to implement: Use vector and later reverse or use Linked List to allow fast insertion at head. PS: If run on non DAG, the result is not correct. Then the BFS (or others) version/Kahn’s algorithm, a variation of it is used for </a:t>
            </a:r>
            <a:r>
              <a:rPr lang="en-US" baseline="0" dirty="0" err="1" smtClean="0"/>
              <a:t>Kattis</a:t>
            </a:r>
            <a:r>
              <a:rPr lang="en-US" baseline="0" dirty="0" smtClean="0"/>
              <a:t> – collapse</a:t>
            </a:r>
            <a:endParaRPr lang="en-US" baseline="0" dirty="0"/>
          </a:p>
        </p:txBody>
      </p:sp>
      <p:sp>
        <p:nvSpPr>
          <p:cNvPr id="4" name="Slide Number Placeholder 3"/>
          <p:cNvSpPr>
            <a:spLocks noGrp="1"/>
          </p:cNvSpPr>
          <p:nvPr>
            <p:ph type="sldNum" sz="quarter" idx="10"/>
          </p:nvPr>
        </p:nvSpPr>
        <p:spPr/>
        <p:txBody>
          <a:bodyPr/>
          <a:lstStyle/>
          <a:p>
            <a:fld id="{49A056FA-2F90-4489-A2BA-D7850EF8425B}" type="slidenum">
              <a:rPr lang="en-SG" smtClean="0"/>
              <a:t>9</a:t>
            </a:fld>
            <a:endParaRPr lang="en-SG"/>
          </a:p>
        </p:txBody>
      </p:sp>
    </p:spTree>
    <p:extLst>
      <p:ext uri="{BB962C8B-B14F-4D97-AF65-F5344CB8AC3E}">
        <p14:creationId xmlns:p14="http://schemas.microsoft.com/office/powerpoint/2010/main" val="322207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25634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2076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60993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9994BFE-4BED-4D86-9ABF-B8DB0D37D722}" type="datetimeFigureOut">
              <a:rPr lang="en-SG" smtClean="0"/>
              <a:t>22/10/2020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88424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994BFE-4BED-4D86-9ABF-B8DB0D37D722}" type="datetimeFigureOut">
              <a:rPr lang="en-SG" smtClean="0"/>
              <a:t>22/10/2020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3506989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69994BFE-4BED-4D86-9ABF-B8DB0D37D722}" type="datetimeFigureOut">
              <a:rPr lang="en-SG" smtClean="0"/>
              <a:t>22/10/2020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69794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69994BFE-4BED-4D86-9ABF-B8DB0D37D722}" type="datetimeFigureOut">
              <a:rPr lang="en-SG" smtClean="0"/>
              <a:t>22/10/2020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03242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69994BFE-4BED-4D86-9ABF-B8DB0D37D722}" type="datetimeFigureOut">
              <a:rPr lang="en-SG" smtClean="0"/>
              <a:t>22/10/2020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8980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94BFE-4BED-4D86-9ABF-B8DB0D37D722}" type="datetimeFigureOut">
              <a:rPr lang="en-SG" smtClean="0"/>
              <a:t>22/10/2020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50306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212463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994BFE-4BED-4D86-9ABF-B8DB0D37D722}" type="datetimeFigureOut">
              <a:rPr lang="en-SG" smtClean="0"/>
              <a:t>22/10/2020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3ADD2AE-4421-462C-94B8-2067CF179A1C}" type="slidenum">
              <a:rPr lang="en-SG" smtClean="0"/>
              <a:t>‹#›</a:t>
            </a:fld>
            <a:endParaRPr lang="en-SG"/>
          </a:p>
        </p:txBody>
      </p:sp>
    </p:spTree>
    <p:extLst>
      <p:ext uri="{BB962C8B-B14F-4D97-AF65-F5344CB8AC3E}">
        <p14:creationId xmlns:p14="http://schemas.microsoft.com/office/powerpoint/2010/main" val="416849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94BFE-4BED-4D86-9ABF-B8DB0D37D722}" type="datetimeFigureOut">
              <a:rPr lang="en-SG" smtClean="0"/>
              <a:t>22/10/2020</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DD2AE-4421-462C-94B8-2067CF179A1C}" type="slidenum">
              <a:rPr lang="en-SG" smtClean="0"/>
              <a:t>‹#›</a:t>
            </a:fld>
            <a:endParaRPr lang="en-SG"/>
          </a:p>
        </p:txBody>
      </p:sp>
    </p:spTree>
    <p:extLst>
      <p:ext uri="{BB962C8B-B14F-4D97-AF65-F5344CB8AC3E}">
        <p14:creationId xmlns:p14="http://schemas.microsoft.com/office/powerpoint/2010/main" val="3367285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sualgo.net/en/dfsbfs?slide=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visualgo.net/en/dfsbfs?slide=8" TargetMode="External"/><Relationship Id="rId5" Type="http://schemas.openxmlformats.org/officeDocument/2006/relationships/hyperlink" Target="https://visualgo.net/en/dfsbfs?slide=13" TargetMode="External"/><Relationship Id="rId4" Type="http://schemas.openxmlformats.org/officeDocument/2006/relationships/hyperlink" Target="https://visualgo.net/en/dfsbfs?slide=7-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sualgo.net/en/sssp?slid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us.kattis.com/sessions/wnc9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tevenhalim/cpbook-cod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us.katti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visualgo.net/en/dfsbfs?slide=7" TargetMode="External"/><Relationship Id="rId7" Type="http://schemas.openxmlformats.org/officeDocument/2006/relationships/hyperlink" Target="https://visualgo.net/en/dfsbfs?slide=7-1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visualgo.net/en/dfsbfs?slide=7-5" TargetMode="External"/><Relationship Id="rId5" Type="http://schemas.openxmlformats.org/officeDocument/2006/relationships/hyperlink" Target="https://visualgo.net/en/dfsbfs?slide=7-8" TargetMode="External"/><Relationship Id="rId4" Type="http://schemas.openxmlformats.org/officeDocument/2006/relationships/hyperlink" Target="https://visualgo.net/en/dfsbfs?slide=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CS2040/C</a:t>
            </a:r>
            <a:endParaRPr lang="en-SG" dirty="0"/>
          </a:p>
        </p:txBody>
      </p:sp>
      <p:sp>
        <p:nvSpPr>
          <p:cNvPr id="3" name="Subtitle 2"/>
          <p:cNvSpPr>
            <a:spLocks noGrp="1"/>
          </p:cNvSpPr>
          <p:nvPr>
            <p:ph type="subTitle" idx="1"/>
          </p:nvPr>
        </p:nvSpPr>
        <p:spPr/>
        <p:txBody>
          <a:bodyPr/>
          <a:lstStyle/>
          <a:p>
            <a:r>
              <a:rPr lang="en-US" dirty="0"/>
              <a:t>Week </a:t>
            </a:r>
            <a:r>
              <a:rPr lang="en-US" dirty="0" smtClean="0"/>
              <a:t>10ab, </a:t>
            </a:r>
            <a:r>
              <a:rPr lang="en-US" dirty="0"/>
              <a:t>guideline slides only</a:t>
            </a:r>
            <a:endParaRPr lang="en-SG" dirty="0"/>
          </a:p>
        </p:txBody>
      </p:sp>
    </p:spTree>
    <p:extLst>
      <p:ext uri="{BB962C8B-B14F-4D97-AF65-F5344CB8AC3E}">
        <p14:creationId xmlns:p14="http://schemas.microsoft.com/office/powerpoint/2010/main" val="1040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(more features)</a:t>
            </a:r>
            <a:endParaRPr lang="en-SG" dirty="0"/>
          </a:p>
        </p:txBody>
      </p:sp>
      <p:sp>
        <p:nvSpPr>
          <p:cNvPr id="3" name="Content Placeholder 2"/>
          <p:cNvSpPr>
            <a:spLocks noGrp="1"/>
          </p:cNvSpPr>
          <p:nvPr>
            <p:ph idx="1"/>
          </p:nvPr>
        </p:nvSpPr>
        <p:spPr>
          <a:xfrm>
            <a:off x="838199" y="1825624"/>
            <a:ext cx="10674927" cy="5032375"/>
          </a:xfrm>
        </p:spPr>
        <p:txBody>
          <a:bodyPr>
            <a:normAutofit/>
          </a:bodyPr>
          <a:lstStyle/>
          <a:p>
            <a:r>
              <a:rPr lang="en-SG" sz="2400" dirty="0">
                <a:hlinkClick r:id="rId3"/>
              </a:rPr>
              <a:t>https://visualgo.net/en/dfsbfs?slide=7</a:t>
            </a:r>
            <a:r>
              <a:rPr lang="en-SG" sz="2400" dirty="0"/>
              <a:t> to </a:t>
            </a:r>
            <a:r>
              <a:rPr lang="en-US" sz="2400" dirty="0"/>
              <a:t>7-11</a:t>
            </a:r>
            <a:endParaRPr lang="en-SG" sz="2400" dirty="0"/>
          </a:p>
          <a:p>
            <a:r>
              <a:rPr lang="en-US" sz="2400" dirty="0" smtClean="0"/>
              <a:t>Not-really-live </a:t>
            </a:r>
            <a:r>
              <a:rPr lang="en-US" sz="2400" dirty="0" smtClean="0"/>
              <a:t>solve today:</a:t>
            </a:r>
          </a:p>
          <a:p>
            <a:pPr marL="914400" lvl="1" indent="-457200">
              <a:buFont typeface="+mj-lt"/>
              <a:buAutoNum type="arabicPeriod"/>
            </a:pPr>
            <a:r>
              <a:rPr lang="en-US" sz="2000" dirty="0" smtClean="0"/>
              <a:t>Cycle </a:t>
            </a:r>
            <a:r>
              <a:rPr lang="en-US" sz="2000" dirty="0"/>
              <a:t>detection algorithm, extending visitation status from binary to </a:t>
            </a:r>
            <a:r>
              <a:rPr lang="en-US" sz="2000" dirty="0" smtClean="0"/>
              <a:t>ternary,</a:t>
            </a:r>
            <a:br>
              <a:rPr lang="en-US" sz="2000" dirty="0" smtClean="0"/>
            </a:br>
            <a:r>
              <a:rPr lang="en-US" sz="2000" dirty="0" smtClean="0"/>
              <a:t>we solve </a:t>
            </a:r>
            <a:r>
              <a:rPr lang="en-US" sz="2000" dirty="0" err="1" smtClean="0"/>
              <a:t>Kattis</a:t>
            </a:r>
            <a:r>
              <a:rPr lang="en-US" sz="2000" dirty="0" smtClean="0"/>
              <a:t> – </a:t>
            </a:r>
            <a:r>
              <a:rPr lang="en-US" sz="2000" dirty="0" err="1" smtClean="0"/>
              <a:t>runningmom</a:t>
            </a:r>
            <a:r>
              <a:rPr lang="en-US" sz="2000" dirty="0" smtClean="0"/>
              <a:t> (today</a:t>
            </a:r>
            <a:r>
              <a:rPr lang="en-US" sz="2000" dirty="0" smtClean="0"/>
              <a:t>), additional technique: Adjacency List</a:t>
            </a:r>
            <a:br>
              <a:rPr lang="en-US" sz="2000" dirty="0" smtClean="0"/>
            </a:br>
            <a:r>
              <a:rPr lang="en-US" sz="2000" dirty="0" smtClean="0"/>
              <a:t>in form of Hash Table of string to vector of strings…</a:t>
            </a:r>
          </a:p>
          <a:p>
            <a:pPr marL="914400" lvl="1" indent="-457200">
              <a:buFont typeface="+mj-lt"/>
              <a:buAutoNum type="arabicPeriod"/>
            </a:pPr>
            <a:r>
              <a:rPr lang="en-US" sz="2000" dirty="0" smtClean="0"/>
              <a:t>Another example of topological sorting, we solve </a:t>
            </a:r>
            <a:r>
              <a:rPr lang="en-US" sz="2000" dirty="0" err="1" smtClean="0"/>
              <a:t>Kattis</a:t>
            </a:r>
            <a:r>
              <a:rPr lang="en-US" sz="2000" dirty="0" smtClean="0"/>
              <a:t> - </a:t>
            </a:r>
            <a:r>
              <a:rPr lang="en-US" sz="2000" dirty="0" err="1" smtClean="0"/>
              <a:t>builddeps</a:t>
            </a:r>
            <a:r>
              <a:rPr lang="en-US" sz="2000" dirty="0" smtClean="0"/>
              <a:t>,</a:t>
            </a:r>
            <a:br>
              <a:rPr lang="en-US" sz="2000" dirty="0" smtClean="0"/>
            </a:br>
            <a:r>
              <a:rPr lang="en-US" sz="2000" dirty="0" smtClean="0"/>
              <a:t>also Hash Table of string to vector of strings…</a:t>
            </a:r>
            <a:endParaRPr lang="en-US" sz="2000" dirty="0"/>
          </a:p>
          <a:p>
            <a:r>
              <a:rPr lang="en-US" sz="2400" dirty="0" smtClean="0"/>
              <a:t>One </a:t>
            </a:r>
            <a:r>
              <a:rPr lang="en-US" sz="2400" dirty="0"/>
              <a:t>more </a:t>
            </a:r>
            <a:r>
              <a:rPr lang="en-US" sz="2400" dirty="0" smtClean="0"/>
              <a:t>exercise during </a:t>
            </a:r>
            <a:r>
              <a:rPr lang="en-US" sz="2400" dirty="0"/>
              <a:t>Tut/Lab </a:t>
            </a:r>
            <a:r>
              <a:rPr lang="en-US" sz="2400" dirty="0" smtClean="0"/>
              <a:t>8</a:t>
            </a:r>
            <a:r>
              <a:rPr lang="en-US" sz="2400" dirty="0"/>
              <a:t> </a:t>
            </a:r>
            <a:r>
              <a:rPr lang="en-US" sz="2400" dirty="0" smtClean="0">
                <a:sym typeface="Wingdings" panose="05000000000000000000" pitchFamily="2" charset="2"/>
              </a:rPr>
              <a:t></a:t>
            </a:r>
            <a:endParaRPr lang="en-US" sz="2400" dirty="0" smtClean="0"/>
          </a:p>
          <a:p>
            <a:r>
              <a:rPr lang="en-US" sz="2400" dirty="0" smtClean="0"/>
              <a:t>To </a:t>
            </a:r>
            <a:r>
              <a:rPr lang="en-US" sz="2400" dirty="0"/>
              <a:t>be explored by yourself:</a:t>
            </a:r>
            <a:endParaRPr lang="id-ID" sz="2400" dirty="0"/>
          </a:p>
          <a:p>
            <a:pPr marL="914400" lvl="1" indent="-457200">
              <a:buFont typeface="+mj-lt"/>
              <a:buAutoNum type="arabicPeriod"/>
            </a:pPr>
            <a:r>
              <a:rPr lang="en-US" sz="2000" dirty="0" smtClean="0">
                <a:hlinkClick r:id="rId4"/>
              </a:rPr>
              <a:t>Printing </a:t>
            </a:r>
            <a:r>
              <a:rPr lang="en-US" sz="2000" dirty="0">
                <a:hlinkClick r:id="rId4"/>
              </a:rPr>
              <a:t>the actual path</a:t>
            </a:r>
            <a:r>
              <a:rPr lang="en-US" sz="2000" dirty="0"/>
              <a:t> traversed</a:t>
            </a:r>
          </a:p>
          <a:p>
            <a:pPr marL="914400" lvl="1" indent="-457200">
              <a:buFont typeface="+mj-lt"/>
              <a:buAutoNum type="arabicPeriod"/>
            </a:pPr>
            <a:r>
              <a:rPr lang="en-US" sz="2000" dirty="0"/>
              <a:t>So, </a:t>
            </a:r>
            <a:r>
              <a:rPr lang="en-US" sz="2000" dirty="0">
                <a:hlinkClick r:id="rId5"/>
              </a:rPr>
              <a:t>which one is better</a:t>
            </a:r>
            <a:r>
              <a:rPr lang="en-US" sz="2000" dirty="0"/>
              <a:t>?</a:t>
            </a:r>
          </a:p>
          <a:p>
            <a:pPr marL="914400" lvl="1" indent="-457200">
              <a:buFont typeface="+mj-lt"/>
              <a:buAutoNum type="arabicPeriod"/>
            </a:pPr>
            <a:r>
              <a:rPr lang="en-US" sz="2000" dirty="0" smtClean="0">
                <a:hlinkClick r:id="rId6"/>
              </a:rPr>
              <a:t>Any </a:t>
            </a:r>
            <a:r>
              <a:rPr lang="en-US" sz="2000" dirty="0">
                <a:hlinkClick r:id="rId6"/>
              </a:rPr>
              <a:t>other advanced stuffs</a:t>
            </a:r>
            <a:r>
              <a:rPr lang="en-US" sz="2000" dirty="0"/>
              <a:t> (slide 8 onwards, for CS3233++, not for CS2040/C</a:t>
            </a:r>
            <a:r>
              <a:rPr lang="en-US" sz="2000" dirty="0" smtClean="0"/>
              <a:t>)</a:t>
            </a:r>
            <a:endParaRPr lang="en-US" sz="2000" dirty="0"/>
          </a:p>
        </p:txBody>
      </p:sp>
    </p:spTree>
    <p:extLst>
      <p:ext uri="{BB962C8B-B14F-4D97-AF65-F5344CB8AC3E}">
        <p14:creationId xmlns:p14="http://schemas.microsoft.com/office/powerpoint/2010/main" val="281567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e-Lecture for our Flipped Classroom</a:t>
            </a:r>
          </a:p>
        </p:txBody>
      </p:sp>
      <p:sp>
        <p:nvSpPr>
          <p:cNvPr id="3" name="Content Placeholder 2"/>
          <p:cNvSpPr>
            <a:spLocks noGrp="1"/>
          </p:cNvSpPr>
          <p:nvPr>
            <p:ph idx="1"/>
          </p:nvPr>
        </p:nvSpPr>
        <p:spPr>
          <a:xfrm>
            <a:off x="838199" y="1825625"/>
            <a:ext cx="10744201" cy="4351338"/>
          </a:xfrm>
        </p:spPr>
        <p:txBody>
          <a:bodyPr>
            <a:normAutofit/>
          </a:bodyPr>
          <a:lstStyle/>
          <a:p>
            <a:r>
              <a:rPr lang="en-US" dirty="0"/>
              <a:t>Remember that Wed, 28 October 2020, 10am-12pm lecture is cancelled to give you 2 more hours of preparation time for PE2</a:t>
            </a:r>
          </a:p>
          <a:p>
            <a:r>
              <a:rPr lang="en-US" dirty="0" smtClean="0"/>
              <a:t>For </a:t>
            </a:r>
            <a:r>
              <a:rPr lang="en-US" dirty="0" smtClean="0"/>
              <a:t>next </a:t>
            </a:r>
            <a:r>
              <a:rPr lang="en-US" dirty="0" smtClean="0"/>
              <a:t>Thu, 29 October </a:t>
            </a:r>
            <a:r>
              <a:rPr lang="en-US" dirty="0" smtClean="0"/>
              <a:t>2020 </a:t>
            </a:r>
            <a:r>
              <a:rPr lang="en-US" dirty="0" smtClean="0"/>
              <a:t>(1 day after PE</a:t>
            </a:r>
            <a:r>
              <a:rPr lang="en-US" dirty="0" smtClean="0"/>
              <a:t>), please </a:t>
            </a:r>
            <a:r>
              <a:rPr lang="en-US" dirty="0"/>
              <a:t>read </a:t>
            </a:r>
            <a:r>
              <a:rPr lang="en-US" dirty="0">
                <a:hlinkClick r:id="rId2"/>
              </a:rPr>
              <a:t>https://visualgo.net/en/sssp?slide=1</a:t>
            </a:r>
            <a:r>
              <a:rPr lang="en-US" dirty="0"/>
              <a:t> at least until slide </a:t>
            </a:r>
            <a:r>
              <a:rPr lang="en-US" b="1" dirty="0" smtClean="0"/>
              <a:t>7-5</a:t>
            </a:r>
            <a:endParaRPr lang="en-US" b="1" dirty="0" smtClean="0"/>
          </a:p>
        </p:txBody>
      </p:sp>
      <p:pic>
        <p:nvPicPr>
          <p:cNvPr id="2050" name="Picture 2" descr="https://ivle.nus.edu.sg/images/flipp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3511" y="144606"/>
            <a:ext cx="1979076" cy="65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93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Plagiarism Report Updates (Week 10)</a:t>
            </a:r>
            <a:endParaRPr lang="en-SG" dirty="0"/>
          </a:p>
        </p:txBody>
      </p:sp>
      <p:sp>
        <p:nvSpPr>
          <p:cNvPr id="3" name="Content Placeholder 2"/>
          <p:cNvSpPr>
            <a:spLocks noGrp="1"/>
          </p:cNvSpPr>
          <p:nvPr>
            <p:ph idx="1"/>
          </p:nvPr>
        </p:nvSpPr>
        <p:spPr>
          <a:xfrm>
            <a:off x="838199" y="1825624"/>
            <a:ext cx="10767647" cy="5032375"/>
          </a:xfrm>
        </p:spPr>
        <p:txBody>
          <a:bodyPr>
            <a:normAutofit/>
          </a:bodyPr>
          <a:lstStyle/>
          <a:p>
            <a:r>
              <a:rPr lang="en-US" sz="2000" dirty="0" smtClean="0"/>
              <a:t>PS1 (Due 05 September 2020 :O), focusing on 179 and 200 pointers</a:t>
            </a:r>
          </a:p>
          <a:p>
            <a:pPr lvl="1"/>
            <a:r>
              <a:rPr lang="en-US" sz="1800" dirty="0" smtClean="0"/>
              <a:t>3 students (A/B/C), A “copy” B and A “copy” C caught beyond reasonable doubt</a:t>
            </a:r>
          </a:p>
          <a:p>
            <a:pPr lvl="1"/>
            <a:r>
              <a:rPr lang="en-US" sz="1800" dirty="0" smtClean="0"/>
              <a:t>3 other students (D/E/F) have very suspicious PS1 B code fragments</a:t>
            </a:r>
            <a:br>
              <a:rPr lang="en-US" sz="1800" dirty="0" smtClean="0"/>
            </a:br>
            <a:r>
              <a:rPr lang="en-US" sz="1800" dirty="0" smtClean="0"/>
              <a:t>(especially certain parts in Radix Sort implementation)</a:t>
            </a:r>
          </a:p>
          <a:p>
            <a:pPr lvl="2"/>
            <a:r>
              <a:rPr lang="en-US" sz="1600" dirty="0" smtClean="0"/>
              <a:t>These triples are “currently let go” but will be closely monitored in PS4-5+PE</a:t>
            </a:r>
          </a:p>
          <a:p>
            <a:r>
              <a:rPr lang="en-US" sz="2000" dirty="0" smtClean="0"/>
              <a:t>PS2 (Due 19 September 2020 :O)</a:t>
            </a:r>
          </a:p>
          <a:p>
            <a:pPr lvl="1"/>
            <a:r>
              <a:rPr lang="en-US" sz="1800" dirty="0" smtClean="0"/>
              <a:t>2 students (the same A/B) from above, again :O</a:t>
            </a:r>
          </a:p>
          <a:p>
            <a:pPr lvl="1"/>
            <a:r>
              <a:rPr lang="en-US" sz="1800" dirty="0" smtClean="0"/>
              <a:t>We are suspicious with 2 other pairs (G-H and I-J) but not clear black and white (our Spider sense is triggered); accusing them will likely cause back and forth arguing so… we let them go and will monitor (and compare) their PE results</a:t>
            </a:r>
          </a:p>
          <a:p>
            <a:pPr lvl="1"/>
            <a:r>
              <a:rPr lang="en-SG" sz="1800" dirty="0" smtClean="0">
                <a:solidFill>
                  <a:srgbClr val="FF0000"/>
                </a:solidFill>
              </a:rPr>
              <a:t>2 other students (K-L) have suspiciously similar code for both PS2 A+B</a:t>
            </a:r>
            <a:endParaRPr lang="en-US" sz="1800" dirty="0" smtClean="0">
              <a:solidFill>
                <a:srgbClr val="FF0000"/>
              </a:solidFill>
            </a:endParaRPr>
          </a:p>
          <a:p>
            <a:r>
              <a:rPr lang="en-US" sz="2000" dirty="0" smtClean="0"/>
              <a:t>PS3 (Due 10 October 2020)</a:t>
            </a:r>
          </a:p>
          <a:p>
            <a:pPr lvl="1"/>
            <a:r>
              <a:rPr lang="en-US" sz="1800" dirty="0" smtClean="0">
                <a:solidFill>
                  <a:srgbClr val="FF0000"/>
                </a:solidFill>
              </a:rPr>
              <a:t>The same pair (K-L) again have very suspiciously similar code </a:t>
            </a:r>
            <a:r>
              <a:rPr lang="en-SG" sz="1800" dirty="0">
                <a:solidFill>
                  <a:srgbClr val="FF0000"/>
                </a:solidFill>
              </a:rPr>
              <a:t>for both </a:t>
            </a:r>
            <a:r>
              <a:rPr lang="en-SG" sz="1800" dirty="0" smtClean="0">
                <a:solidFill>
                  <a:srgbClr val="FF0000"/>
                </a:solidFill>
              </a:rPr>
              <a:t>PS3 A+B (so a total of 4 eerily similar code), their PS2+PS3 are all 0</a:t>
            </a:r>
          </a:p>
          <a:p>
            <a:pPr lvl="1"/>
            <a:r>
              <a:rPr lang="en-SG" sz="1800" dirty="0" smtClean="0">
                <a:solidFill>
                  <a:srgbClr val="FF0000"/>
                </a:solidFill>
              </a:rPr>
              <a:t>Then another pair (M-N) have 99% identical submissions, no variable name changed either, very black and white case, their PS3 are 0; so about 14/115 ~= 12% of this cohort are not clean already</a:t>
            </a:r>
            <a:endParaRPr lang="id-ID" sz="1800" dirty="0">
              <a:solidFill>
                <a:srgbClr val="FF0000"/>
              </a:solidFill>
            </a:endParaRPr>
          </a:p>
        </p:txBody>
      </p:sp>
    </p:spTree>
    <p:extLst>
      <p:ext uri="{BB962C8B-B14F-4D97-AF65-F5344CB8AC3E}">
        <p14:creationId xmlns:p14="http://schemas.microsoft.com/office/powerpoint/2010/main" val="323217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 Confirmed Absentees (Approved)</a:t>
            </a:r>
            <a:br>
              <a:rPr lang="en-US" dirty="0" smtClean="0"/>
            </a:br>
            <a:r>
              <a:rPr lang="en-US" sz="2000" dirty="0" smtClean="0"/>
              <a:t>Will do Make up PE (Week 13/Study Week), </a:t>
            </a:r>
            <a:r>
              <a:rPr lang="id-ID" sz="2000" dirty="0">
                <a:hlinkClick r:id="rId3"/>
              </a:rPr>
              <a:t>https://nus.kattis.com/sessions/wnc9tm</a:t>
            </a:r>
            <a:endParaRPr lang="en-SG" sz="2000" dirty="0"/>
          </a:p>
        </p:txBody>
      </p:sp>
      <p:sp>
        <p:nvSpPr>
          <p:cNvPr id="3" name="Content Placeholder 2"/>
          <p:cNvSpPr>
            <a:spLocks noGrp="1"/>
          </p:cNvSpPr>
          <p:nvPr>
            <p:ph idx="1"/>
          </p:nvPr>
        </p:nvSpPr>
        <p:spPr>
          <a:xfrm>
            <a:off x="838199" y="1825624"/>
            <a:ext cx="10767647" cy="5032375"/>
          </a:xfrm>
        </p:spPr>
        <p:txBody>
          <a:bodyPr>
            <a:normAutofit/>
          </a:bodyPr>
          <a:lstStyle/>
          <a:p>
            <a:pPr marL="514350" indent="-514350">
              <a:buFont typeface="+mj-lt"/>
              <a:buAutoNum type="arabicPeriod"/>
            </a:pPr>
            <a:r>
              <a:rPr lang="en-US" dirty="0" smtClean="0"/>
              <a:t>Lee Yan Peng (has IS3103 class every Wednesday night,</a:t>
            </a:r>
            <a:br>
              <a:rPr lang="en-US" dirty="0" smtClean="0"/>
            </a:br>
            <a:r>
              <a:rPr lang="en-US" dirty="0" smtClean="0"/>
              <a:t>double confirmed with </a:t>
            </a:r>
            <a:r>
              <a:rPr lang="en-US" dirty="0" err="1" smtClean="0"/>
              <a:t>NUSMods</a:t>
            </a:r>
            <a:r>
              <a:rPr lang="en-US" dirty="0" smtClean="0"/>
              <a:t>)</a:t>
            </a:r>
          </a:p>
          <a:p>
            <a:pPr marL="514350" indent="-514350">
              <a:buFont typeface="+mj-lt"/>
              <a:buAutoNum type="arabicPeriod"/>
            </a:pPr>
            <a:r>
              <a:rPr lang="en-US" dirty="0" smtClean="0"/>
              <a:t>Ryan Kwok (has USP2105 class every Wednesday night,</a:t>
            </a:r>
            <a:br>
              <a:rPr lang="en-US" dirty="0" smtClean="0"/>
            </a:br>
            <a:r>
              <a:rPr lang="en-US" dirty="0" smtClean="0"/>
              <a:t>double confirmed by the affected USP lecturer herself)</a:t>
            </a:r>
          </a:p>
          <a:p>
            <a:pPr marL="514350" indent="-514350">
              <a:buFont typeface="+mj-lt"/>
              <a:buAutoNum type="arabicPeriod"/>
            </a:pPr>
            <a:r>
              <a:rPr lang="en-US" dirty="0" smtClean="0"/>
              <a:t>Ng Yu </a:t>
            </a:r>
            <a:r>
              <a:rPr lang="en-US" dirty="0" err="1" smtClean="0"/>
              <a:t>Hao</a:t>
            </a:r>
            <a:r>
              <a:rPr lang="en-US" dirty="0" smtClean="0"/>
              <a:t> Victor (has ME4226 class every Wednesday night,</a:t>
            </a:r>
            <a:r>
              <a:rPr lang="en-US" dirty="0"/>
              <a:t/>
            </a:r>
            <a:br>
              <a:rPr lang="en-US" dirty="0"/>
            </a:br>
            <a:r>
              <a:rPr lang="en-US" dirty="0"/>
              <a:t>double confirmed with </a:t>
            </a:r>
            <a:r>
              <a:rPr lang="en-US" dirty="0" err="1"/>
              <a:t>NUSMods</a:t>
            </a:r>
            <a:r>
              <a:rPr lang="en-US" dirty="0" smtClean="0"/>
              <a:t>)</a:t>
            </a:r>
          </a:p>
          <a:p>
            <a:pPr marL="0" indent="0">
              <a:buNone/>
            </a:pPr>
            <a:r>
              <a:rPr lang="en-US" dirty="0" smtClean="0"/>
              <a:t>No other email received, so we are expecting 115-3 = 112 others for PE</a:t>
            </a:r>
            <a:endParaRPr lang="id-ID" dirty="0"/>
          </a:p>
        </p:txBody>
      </p:sp>
    </p:spTree>
    <p:extLst>
      <p:ext uri="{BB962C8B-B14F-4D97-AF65-F5344CB8AC3E}">
        <p14:creationId xmlns:p14="http://schemas.microsoft.com/office/powerpoint/2010/main" val="93120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a:t>
            </a:r>
            <a:r>
              <a:rPr lang="en-US" dirty="0" smtClean="0"/>
              <a:t>Extra Admins/FAQs</a:t>
            </a:r>
            <a:endParaRPr lang="en-SG" dirty="0"/>
          </a:p>
        </p:txBody>
      </p:sp>
      <p:sp>
        <p:nvSpPr>
          <p:cNvPr id="3" name="Content Placeholder 2"/>
          <p:cNvSpPr>
            <a:spLocks noGrp="1"/>
          </p:cNvSpPr>
          <p:nvPr>
            <p:ph idx="1"/>
          </p:nvPr>
        </p:nvSpPr>
        <p:spPr>
          <a:xfrm>
            <a:off x="838200" y="1825625"/>
            <a:ext cx="10877550" cy="4667250"/>
          </a:xfrm>
        </p:spPr>
        <p:txBody>
          <a:bodyPr>
            <a:noAutofit/>
          </a:bodyPr>
          <a:lstStyle/>
          <a:p>
            <a:r>
              <a:rPr lang="en-US" sz="2000" dirty="0" smtClean="0"/>
              <a:t>Multiple monitors: OK</a:t>
            </a:r>
          </a:p>
          <a:p>
            <a:r>
              <a:rPr lang="en-US" sz="2000" dirty="0" smtClean="0"/>
              <a:t>Multiple computers: NOT ok (too hard for proctor to check)</a:t>
            </a:r>
          </a:p>
          <a:p>
            <a:r>
              <a:rPr lang="en-US" sz="2000" dirty="0" smtClean="0"/>
              <a:t>Screen recording: yes, use </a:t>
            </a:r>
            <a:r>
              <a:rPr lang="en-US" sz="2000" dirty="0" err="1" smtClean="0"/>
              <a:t>ffmpeg</a:t>
            </a:r>
            <a:r>
              <a:rPr lang="en-US" sz="2000" dirty="0" smtClean="0"/>
              <a:t> </a:t>
            </a:r>
            <a:r>
              <a:rPr lang="en-US" sz="2000" b="1" dirty="0" smtClean="0"/>
              <a:t>(must record ALL your screens for entire 2h)</a:t>
            </a:r>
          </a:p>
          <a:p>
            <a:r>
              <a:rPr lang="en-US" sz="2000" dirty="0" smtClean="0"/>
              <a:t>Need to upload recording post PE? NO, keep it secure by at least ~2 weeks after PE (we should have finished ‘partial marks’ grading for those scoring very low by then),</a:t>
            </a:r>
            <a:br>
              <a:rPr lang="en-US" sz="2000" dirty="0" smtClean="0"/>
            </a:br>
            <a:r>
              <a:rPr lang="en-US" sz="2000" dirty="0" smtClean="0"/>
              <a:t>it will only be used if there is a suspicion of plagiarism against you</a:t>
            </a:r>
          </a:p>
          <a:p>
            <a:r>
              <a:rPr lang="en-US" sz="2000" dirty="0" smtClean="0"/>
              <a:t>Can use (read: copy paste) “library” code that I coded myself or “found online” </a:t>
            </a:r>
            <a:r>
              <a:rPr lang="en-US" sz="2000" dirty="0"/>
              <a:t>or not?, e.g., </a:t>
            </a:r>
            <a:r>
              <a:rPr lang="en-US" sz="2000" dirty="0" smtClean="0"/>
              <a:t>my stash of C++ code, my previous AC code at </a:t>
            </a:r>
            <a:r>
              <a:rPr lang="en-US" sz="2000" dirty="0" err="1" smtClean="0"/>
              <a:t>Kattis</a:t>
            </a:r>
            <a:r>
              <a:rPr lang="en-US" sz="2000" dirty="0" smtClean="0"/>
              <a:t>, CP4 book </a:t>
            </a:r>
            <a:r>
              <a:rPr lang="en-US" sz="2000" dirty="0">
                <a:hlinkClick r:id="rId3"/>
              </a:rPr>
              <a:t>https://</a:t>
            </a:r>
            <a:r>
              <a:rPr lang="en-US" sz="2000" dirty="0" smtClean="0">
                <a:hlinkClick r:id="rId3"/>
              </a:rPr>
              <a:t>github.com/stevenhalim/cpbook-code</a:t>
            </a:r>
            <a:r>
              <a:rPr lang="en-US" sz="2000" dirty="0" smtClean="0"/>
              <a:t>, Geeks for Geeks, </a:t>
            </a:r>
            <a:r>
              <a:rPr lang="en-US" sz="2000" dirty="0" err="1" smtClean="0"/>
              <a:t>Quora</a:t>
            </a:r>
            <a:r>
              <a:rPr lang="en-US" sz="2000" dirty="0" smtClean="0"/>
              <a:t>, Stack Overflow, or anything that I found (read only) at the dark corner of the web? Yes, but if you do that (online code) excessively, you will trigger a </a:t>
            </a:r>
            <a:r>
              <a:rPr lang="en-US" sz="2000" dirty="0" err="1" smtClean="0"/>
              <a:t>Kattis</a:t>
            </a:r>
            <a:r>
              <a:rPr lang="en-US" sz="2000" dirty="0" smtClean="0"/>
              <a:t> warning flag and we will be ‘attracted’ to inspect your code in depth</a:t>
            </a:r>
          </a:p>
          <a:p>
            <a:pPr lvl="1"/>
            <a:r>
              <a:rPr lang="en-US" sz="1800" dirty="0" smtClean="0"/>
              <a:t>If you are really clean, you don’t have to be afraid, we will ignore the warning flag after review</a:t>
            </a:r>
            <a:endParaRPr lang="id-ID" sz="1800" dirty="0"/>
          </a:p>
        </p:txBody>
      </p:sp>
    </p:spTree>
    <p:extLst>
      <p:ext uri="{BB962C8B-B14F-4D97-AF65-F5344CB8AC3E}">
        <p14:creationId xmlns:p14="http://schemas.microsoft.com/office/powerpoint/2010/main" val="319262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Estimation</a:t>
            </a:r>
            <a:endParaRPr lang="en-SG" dirty="0"/>
          </a:p>
        </p:txBody>
      </p:sp>
      <p:sp>
        <p:nvSpPr>
          <p:cNvPr id="3" name="Content Placeholder 2"/>
          <p:cNvSpPr>
            <a:spLocks noGrp="1"/>
          </p:cNvSpPr>
          <p:nvPr>
            <p:ph idx="1"/>
          </p:nvPr>
        </p:nvSpPr>
        <p:spPr>
          <a:xfrm>
            <a:off x="838200" y="1825625"/>
            <a:ext cx="10877550" cy="4667250"/>
          </a:xfrm>
        </p:spPr>
        <p:txBody>
          <a:bodyPr>
            <a:noAutofit/>
          </a:bodyPr>
          <a:lstStyle/>
          <a:p>
            <a:r>
              <a:rPr lang="id-ID" dirty="0"/>
              <a:t>PE plan</a:t>
            </a:r>
            <a:r>
              <a:rPr lang="en-US" dirty="0"/>
              <a:t> for next week: </a:t>
            </a:r>
            <a:r>
              <a:rPr lang="en-US" dirty="0" smtClean="0"/>
              <a:t>both 2 tasks have challenging last subtasks</a:t>
            </a:r>
          </a:p>
          <a:p>
            <a:r>
              <a:rPr lang="en-US" dirty="0" smtClean="0"/>
              <a:t>I </a:t>
            </a:r>
            <a:r>
              <a:rPr lang="en-US" dirty="0"/>
              <a:t>say task 2 is </a:t>
            </a:r>
            <a:r>
              <a:rPr lang="en-US" dirty="0" smtClean="0"/>
              <a:t>‘conceptually harder’ </a:t>
            </a:r>
            <a:r>
              <a:rPr lang="en-US" dirty="0"/>
              <a:t>than task 1</a:t>
            </a:r>
          </a:p>
          <a:p>
            <a:pPr lvl="1"/>
            <a:r>
              <a:rPr lang="en-US" dirty="0" smtClean="0"/>
              <a:t>However</a:t>
            </a:r>
            <a:r>
              <a:rPr lang="en-US" dirty="0"/>
              <a:t>, it</a:t>
            </a:r>
            <a:r>
              <a:rPr lang="id-ID" dirty="0"/>
              <a:t> is not necessary that task 2 is more difficult than task 1</a:t>
            </a:r>
            <a:r>
              <a:rPr lang="en-US" dirty="0"/>
              <a:t> for all :O</a:t>
            </a:r>
          </a:p>
          <a:p>
            <a:pPr lvl="1"/>
            <a:r>
              <a:rPr lang="en-US" dirty="0"/>
              <a:t>So, </a:t>
            </a:r>
            <a:r>
              <a:rPr lang="id-ID" dirty="0"/>
              <a:t>read both </a:t>
            </a:r>
            <a:r>
              <a:rPr lang="en-US" dirty="0"/>
              <a:t>tasks </a:t>
            </a:r>
            <a:r>
              <a:rPr lang="id-ID" dirty="0" smtClean="0"/>
              <a:t>first</a:t>
            </a:r>
            <a:endParaRPr lang="en-US" dirty="0" smtClean="0"/>
          </a:p>
          <a:p>
            <a:r>
              <a:rPr lang="en-US" dirty="0"/>
              <a:t>Both 2 tasks are brand new, the required </a:t>
            </a:r>
            <a:r>
              <a:rPr lang="en-US" dirty="0" smtClean="0"/>
              <a:t>solution(s) are 99</a:t>
            </a:r>
            <a:r>
              <a:rPr lang="en-US" dirty="0"/>
              <a:t>% not in current </a:t>
            </a:r>
            <a:r>
              <a:rPr lang="en-US" dirty="0" err="1"/>
              <a:t>Kattis</a:t>
            </a:r>
            <a:r>
              <a:rPr lang="en-US" dirty="0"/>
              <a:t> system </a:t>
            </a:r>
            <a:r>
              <a:rPr lang="en-US" dirty="0" smtClean="0"/>
              <a:t>yet and unlikely Google-able verbatim</a:t>
            </a:r>
            <a:endParaRPr lang="en-US" dirty="0"/>
          </a:p>
          <a:p>
            <a:pPr lvl="1"/>
            <a:r>
              <a:rPr lang="en-US" dirty="0"/>
              <a:t>Say someone who has 5.7K </a:t>
            </a:r>
            <a:r>
              <a:rPr lang="en-US" dirty="0" err="1"/>
              <a:t>Kattis</a:t>
            </a:r>
            <a:r>
              <a:rPr lang="en-US" dirty="0"/>
              <a:t> points</a:t>
            </a:r>
          </a:p>
          <a:p>
            <a:r>
              <a:rPr lang="en-US" dirty="0" smtClean="0"/>
              <a:t>There will be manual partial marking only for those scoring *below*</a:t>
            </a:r>
            <a:br>
              <a:rPr lang="en-US" dirty="0" smtClean="0"/>
            </a:br>
            <a:r>
              <a:rPr lang="en-US" dirty="0" smtClean="0"/>
              <a:t>the score for subtask </a:t>
            </a:r>
            <a:r>
              <a:rPr lang="en-US" dirty="0" smtClean="0"/>
              <a:t>1</a:t>
            </a:r>
          </a:p>
          <a:p>
            <a:r>
              <a:rPr lang="en-US" dirty="0" smtClean="0"/>
              <a:t>Additional hints: Both tasks involve COVID-19, and one of them is graph (graph </a:t>
            </a:r>
            <a:r>
              <a:rPr lang="en-US" dirty="0" err="1" smtClean="0"/>
              <a:t>DS+traversal</a:t>
            </a:r>
            <a:r>
              <a:rPr lang="en-US" smtClean="0"/>
              <a:t>, but not SSSP/MST)</a:t>
            </a:r>
            <a:endParaRPr lang="id-ID" dirty="0"/>
          </a:p>
        </p:txBody>
      </p:sp>
    </p:spTree>
    <p:extLst>
      <p:ext uri="{BB962C8B-B14F-4D97-AF65-F5344CB8AC3E}">
        <p14:creationId xmlns:p14="http://schemas.microsoft.com/office/powerpoint/2010/main" val="87003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 </a:t>
            </a:r>
            <a:r>
              <a:rPr lang="id-ID" dirty="0"/>
              <a:t>Admins </a:t>
            </a:r>
            <a:r>
              <a:rPr lang="en-US" dirty="0"/>
              <a:t>– Strategy</a:t>
            </a:r>
            <a:endParaRPr lang="en-SG" dirty="0"/>
          </a:p>
        </p:txBody>
      </p:sp>
      <p:sp>
        <p:nvSpPr>
          <p:cNvPr id="3" name="Content Placeholder 2"/>
          <p:cNvSpPr>
            <a:spLocks noGrp="1"/>
          </p:cNvSpPr>
          <p:nvPr>
            <p:ph idx="1"/>
          </p:nvPr>
        </p:nvSpPr>
        <p:spPr>
          <a:xfrm>
            <a:off x="838200" y="1825624"/>
            <a:ext cx="10925014" cy="5032375"/>
          </a:xfrm>
        </p:spPr>
        <p:txBody>
          <a:bodyPr>
            <a:normAutofit/>
          </a:bodyPr>
          <a:lstStyle/>
          <a:p>
            <a:r>
              <a:rPr lang="en-US" dirty="0"/>
              <a:t>Revise ALL C++ code that </a:t>
            </a:r>
            <a:r>
              <a:rPr lang="en-US" dirty="0" smtClean="0"/>
              <a:t>Steven/Lab </a:t>
            </a:r>
            <a:r>
              <a:rPr lang="en-US" dirty="0"/>
              <a:t>TA has gave or you have used in PS0-1-2-3-4 so far (until </a:t>
            </a:r>
            <a:r>
              <a:rPr lang="en-US" dirty="0" smtClean="0"/>
              <a:t>/</a:t>
            </a:r>
            <a:r>
              <a:rPr lang="en-US" dirty="0" err="1" smtClean="0"/>
              <a:t>dfsbfs</a:t>
            </a:r>
            <a:r>
              <a:rPr lang="en-US" dirty="0" smtClean="0"/>
              <a:t> </a:t>
            </a:r>
            <a:r>
              <a:rPr lang="en-US" dirty="0"/>
              <a:t>lecture on </a:t>
            </a:r>
            <a:r>
              <a:rPr lang="en-US" b="1" dirty="0" smtClean="0"/>
              <a:t>week 10, not just week 9!</a:t>
            </a:r>
            <a:r>
              <a:rPr lang="en-US" dirty="0" smtClean="0"/>
              <a:t>)</a:t>
            </a:r>
            <a:endParaRPr lang="en-US" dirty="0"/>
          </a:p>
          <a:p>
            <a:pPr lvl="1"/>
            <a:r>
              <a:rPr lang="en-US" dirty="0" smtClean="0"/>
              <a:t>PE </a:t>
            </a:r>
            <a:r>
              <a:rPr lang="en-US" dirty="0"/>
              <a:t>tasks will be a “variation” of what you have seen before</a:t>
            </a:r>
          </a:p>
          <a:p>
            <a:r>
              <a:rPr lang="id-ID" dirty="0"/>
              <a:t>2 hours, strategize</a:t>
            </a:r>
            <a:r>
              <a:rPr lang="en-US" dirty="0"/>
              <a:t>…</a:t>
            </a:r>
            <a:endParaRPr lang="id-ID" dirty="0"/>
          </a:p>
          <a:p>
            <a:pPr lvl="1"/>
            <a:r>
              <a:rPr lang="id-ID" dirty="0"/>
              <a:t>If you aim to get A/A+, of course </a:t>
            </a:r>
            <a:r>
              <a:rPr lang="id-ID" i="1" dirty="0"/>
              <a:t>max 1h each</a:t>
            </a:r>
            <a:r>
              <a:rPr lang="id-ID" dirty="0"/>
              <a:t> </a:t>
            </a:r>
            <a:r>
              <a:rPr lang="id-ID" dirty="0" smtClean="0"/>
              <a:t>(</a:t>
            </a:r>
            <a:r>
              <a:rPr lang="en-US" dirty="0" smtClean="0"/>
              <a:t>7.5</a:t>
            </a:r>
            <a:r>
              <a:rPr lang="id-ID" dirty="0" smtClean="0"/>
              <a:t>%+</a:t>
            </a:r>
            <a:r>
              <a:rPr lang="en-US" dirty="0"/>
              <a:t> 7.5 </a:t>
            </a:r>
            <a:r>
              <a:rPr lang="id-ID" dirty="0" smtClean="0"/>
              <a:t>% </a:t>
            </a:r>
            <a:r>
              <a:rPr lang="id-ID" dirty="0"/>
              <a:t>= </a:t>
            </a:r>
            <a:r>
              <a:rPr lang="id-ID" dirty="0" smtClean="0"/>
              <a:t>1</a:t>
            </a:r>
            <a:r>
              <a:rPr lang="en-US" dirty="0" smtClean="0"/>
              <a:t>5</a:t>
            </a:r>
            <a:r>
              <a:rPr lang="id-ID" dirty="0" smtClean="0"/>
              <a:t>%)</a:t>
            </a:r>
            <a:endParaRPr lang="id-ID" dirty="0"/>
          </a:p>
          <a:p>
            <a:pPr lvl="1"/>
            <a:r>
              <a:rPr lang="id-ID" dirty="0"/>
              <a:t>If you aim lesser, you can try to AC </a:t>
            </a:r>
            <a:r>
              <a:rPr lang="id-ID" dirty="0" smtClean="0"/>
              <a:t>(</a:t>
            </a:r>
            <a:r>
              <a:rPr lang="en-US" dirty="0" smtClean="0"/>
              <a:t>7.5</a:t>
            </a:r>
            <a:r>
              <a:rPr lang="id-ID" dirty="0" smtClean="0"/>
              <a:t>% </a:t>
            </a:r>
            <a:r>
              <a:rPr lang="id-ID" dirty="0"/>
              <a:t>out of </a:t>
            </a:r>
            <a:r>
              <a:rPr lang="id-ID" dirty="0" smtClean="0"/>
              <a:t>1</a:t>
            </a:r>
            <a:r>
              <a:rPr lang="en-US" dirty="0" smtClean="0"/>
              <a:t>5</a:t>
            </a:r>
            <a:r>
              <a:rPr lang="id-ID" dirty="0" smtClean="0"/>
              <a:t>%) </a:t>
            </a:r>
            <a:r>
              <a:rPr lang="id-ID" dirty="0"/>
              <a:t>either task 1 or task 2 </a:t>
            </a:r>
            <a:r>
              <a:rPr lang="id-ID" i="1" dirty="0"/>
              <a:t>in </a:t>
            </a:r>
            <a:r>
              <a:rPr lang="en-US" i="1" dirty="0"/>
              <a:t>2h</a:t>
            </a:r>
            <a:endParaRPr lang="id-ID" i="1" dirty="0"/>
          </a:p>
          <a:p>
            <a:pPr lvl="1"/>
            <a:r>
              <a:rPr lang="en-SG" dirty="0"/>
              <a:t>If you aim in-between, </a:t>
            </a:r>
            <a:r>
              <a:rPr lang="en-SG" dirty="0" smtClean="0"/>
              <a:t>get </a:t>
            </a:r>
            <a:r>
              <a:rPr lang="en-SG" i="1" dirty="0" smtClean="0"/>
              <a:t>partials</a:t>
            </a:r>
            <a:r>
              <a:rPr lang="en-SG" dirty="0" smtClean="0"/>
              <a:t> in both tasks</a:t>
            </a:r>
            <a:endParaRPr lang="en-SG" dirty="0"/>
          </a:p>
          <a:p>
            <a:pPr lvl="1"/>
            <a:r>
              <a:rPr lang="en-SG" dirty="0"/>
              <a:t>If you aim just to survive this module (i.e</a:t>
            </a:r>
            <a:r>
              <a:rPr lang="en-SG" dirty="0" smtClean="0"/>
              <a:t>., </a:t>
            </a:r>
            <a:r>
              <a:rPr lang="en-SG" dirty="0"/>
              <a:t>not F :O), please don’t get 2 blanks,</a:t>
            </a:r>
            <a:br>
              <a:rPr lang="en-SG" dirty="0"/>
            </a:br>
            <a:r>
              <a:rPr lang="en-SG" dirty="0"/>
              <a:t>aim for partial on at least </a:t>
            </a:r>
            <a:r>
              <a:rPr lang="en-SG" dirty="0" smtClean="0"/>
              <a:t>subtask </a:t>
            </a:r>
            <a:r>
              <a:rPr lang="en-SG" dirty="0"/>
              <a:t>1 </a:t>
            </a:r>
            <a:r>
              <a:rPr lang="en-SG" dirty="0" smtClean="0"/>
              <a:t>of both tasks </a:t>
            </a:r>
            <a:r>
              <a:rPr lang="en-SG" i="1" dirty="0" smtClean="0"/>
              <a:t>in </a:t>
            </a:r>
            <a:r>
              <a:rPr lang="en-SG" i="1" dirty="0"/>
              <a:t>2h…</a:t>
            </a:r>
          </a:p>
          <a:p>
            <a:pPr lvl="2"/>
            <a:r>
              <a:rPr lang="en-SG" i="1" dirty="0"/>
              <a:t>Try to survive via other means, i.e</a:t>
            </a:r>
            <a:r>
              <a:rPr lang="en-SG" i="1" dirty="0" smtClean="0"/>
              <a:t>., 15% </a:t>
            </a:r>
            <a:r>
              <a:rPr lang="en-SG" i="1" dirty="0"/>
              <a:t>Online Quiz</a:t>
            </a:r>
            <a:r>
              <a:rPr lang="en-SG" i="1" dirty="0" smtClean="0"/>
              <a:t>?</a:t>
            </a:r>
            <a:endParaRPr lang="en-SG" i="1" dirty="0"/>
          </a:p>
        </p:txBody>
      </p:sp>
    </p:spTree>
    <p:extLst>
      <p:ext uri="{BB962C8B-B14F-4D97-AF65-F5344CB8AC3E}">
        <p14:creationId xmlns:p14="http://schemas.microsoft.com/office/powerpoint/2010/main" val="88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 </a:t>
            </a:r>
            <a:r>
              <a:rPr lang="en-US" dirty="0"/>
              <a:t>execution </a:t>
            </a:r>
            <a:r>
              <a:rPr lang="id-ID" dirty="0"/>
              <a:t>plan</a:t>
            </a:r>
            <a:r>
              <a:rPr lang="en-US" dirty="0"/>
              <a:t> (1)</a:t>
            </a:r>
          </a:p>
        </p:txBody>
      </p:sp>
      <p:sp>
        <p:nvSpPr>
          <p:cNvPr id="3" name="Content Placeholder 2"/>
          <p:cNvSpPr>
            <a:spLocks noGrp="1"/>
          </p:cNvSpPr>
          <p:nvPr>
            <p:ph idx="1"/>
          </p:nvPr>
        </p:nvSpPr>
        <p:spPr>
          <a:xfrm>
            <a:off x="838200" y="1825624"/>
            <a:ext cx="11353800" cy="5032375"/>
          </a:xfrm>
        </p:spPr>
        <p:txBody>
          <a:bodyPr>
            <a:normAutofit/>
          </a:bodyPr>
          <a:lstStyle/>
          <a:p>
            <a:r>
              <a:rPr lang="en-US" sz="2400" dirty="0"/>
              <a:t>Everyone go to designated </a:t>
            </a:r>
            <a:r>
              <a:rPr lang="en-US" sz="2400" dirty="0" smtClean="0"/>
              <a:t>Zoom proctoring room </a:t>
            </a:r>
            <a:r>
              <a:rPr lang="en-US" sz="2400" dirty="0"/>
              <a:t>at </a:t>
            </a:r>
            <a:r>
              <a:rPr lang="en-US" sz="2400" dirty="0" smtClean="0"/>
              <a:t>6.45pm on Wed, 28 Oct 2020</a:t>
            </a:r>
            <a:endParaRPr lang="en-US" sz="2400" dirty="0"/>
          </a:p>
          <a:p>
            <a:r>
              <a:rPr lang="en-US" sz="2400" dirty="0" smtClean="0"/>
              <a:t>Open </a:t>
            </a:r>
            <a:r>
              <a:rPr lang="id-ID" sz="2400" dirty="0" smtClean="0"/>
              <a:t>Internet, </a:t>
            </a:r>
            <a:r>
              <a:rPr lang="en-US" sz="2400" dirty="0" smtClean="0"/>
              <a:t>but in read only mode, </a:t>
            </a:r>
            <a:r>
              <a:rPr lang="id-ID" sz="2400" dirty="0" smtClean="0"/>
              <a:t>no </a:t>
            </a:r>
            <a:r>
              <a:rPr lang="id-ID" sz="2400" dirty="0"/>
              <a:t>communication </a:t>
            </a:r>
            <a:r>
              <a:rPr lang="id-ID" sz="2400" dirty="0" smtClean="0"/>
              <a:t>(</a:t>
            </a:r>
            <a:r>
              <a:rPr lang="en-US" sz="2400" dirty="0" smtClean="0"/>
              <a:t>e-proctored with the standard</a:t>
            </a:r>
            <a:r>
              <a:rPr lang="id-ID" sz="2400" dirty="0" smtClean="0"/>
              <a:t> </a:t>
            </a:r>
            <a:r>
              <a:rPr lang="en-US" sz="2400" dirty="0" smtClean="0"/>
              <a:t>e-</a:t>
            </a:r>
            <a:r>
              <a:rPr lang="id-ID" sz="2400" dirty="0" smtClean="0"/>
              <a:t>exam </a:t>
            </a:r>
            <a:r>
              <a:rPr lang="en-US" sz="2400" dirty="0" smtClean="0"/>
              <a:t>proctoring </a:t>
            </a:r>
            <a:r>
              <a:rPr lang="id-ID" sz="2400" dirty="0" smtClean="0"/>
              <a:t>setting</a:t>
            </a:r>
            <a:r>
              <a:rPr lang="en-US" sz="2400" dirty="0"/>
              <a:t>, </a:t>
            </a:r>
            <a:r>
              <a:rPr lang="en-US" sz="2400" dirty="0" err="1" smtClean="0"/>
              <a:t>screenS</a:t>
            </a:r>
            <a:r>
              <a:rPr lang="en-US" sz="2400" dirty="0" smtClean="0"/>
              <a:t> recording</a:t>
            </a:r>
            <a:r>
              <a:rPr lang="id-ID" sz="2400" dirty="0" smtClean="0"/>
              <a:t>)</a:t>
            </a:r>
            <a:endParaRPr lang="id-ID" sz="2400" dirty="0"/>
          </a:p>
          <a:p>
            <a:pPr lvl="1"/>
            <a:r>
              <a:rPr lang="id-ID" sz="2000" dirty="0"/>
              <a:t>If you get </a:t>
            </a:r>
            <a:r>
              <a:rPr lang="en-US" sz="2000" dirty="0"/>
              <a:t>a </a:t>
            </a:r>
            <a:r>
              <a:rPr lang="id-ID" sz="2000" dirty="0">
                <a:solidFill>
                  <a:srgbClr val="00B050"/>
                </a:solidFill>
              </a:rPr>
              <a:t>green</a:t>
            </a:r>
            <a:r>
              <a:rPr lang="id-ID" sz="2000" dirty="0"/>
              <a:t> </a:t>
            </a:r>
            <a:r>
              <a:rPr lang="id-ID" sz="2000" dirty="0" smtClean="0"/>
              <a:t>AC</a:t>
            </a:r>
            <a:r>
              <a:rPr lang="en-US" sz="2000" dirty="0" smtClean="0"/>
              <a:t> or </a:t>
            </a:r>
            <a:r>
              <a:rPr lang="en-US" sz="2000" dirty="0" smtClean="0">
                <a:solidFill>
                  <a:srgbClr val="F5F52B"/>
                </a:solidFill>
              </a:rPr>
              <a:t>yellowish</a:t>
            </a:r>
            <a:r>
              <a:rPr lang="en-US" sz="2000" dirty="0" smtClean="0">
                <a:solidFill>
                  <a:srgbClr val="92D050"/>
                </a:solidFill>
              </a:rPr>
              <a:t> green</a:t>
            </a:r>
            <a:r>
              <a:rPr lang="en-US" sz="2000" dirty="0" smtClean="0"/>
              <a:t> partial AC</a:t>
            </a:r>
            <a:r>
              <a:rPr lang="id-ID" sz="2000" dirty="0" smtClean="0"/>
              <a:t>, </a:t>
            </a:r>
            <a:r>
              <a:rPr lang="id-ID" sz="2000" dirty="0"/>
              <a:t>the marks </a:t>
            </a:r>
            <a:r>
              <a:rPr lang="en-US" sz="2000" dirty="0" smtClean="0"/>
              <a:t>are </a:t>
            </a:r>
            <a:r>
              <a:rPr lang="id-ID" sz="2000" dirty="0" smtClean="0"/>
              <a:t>yours</a:t>
            </a:r>
            <a:r>
              <a:rPr lang="en-US" sz="2000" dirty="0" smtClean="0"/>
              <a:t/>
            </a:r>
            <a:br>
              <a:rPr lang="en-US" sz="2000" dirty="0" smtClean="0"/>
            </a:br>
            <a:r>
              <a:rPr lang="id-ID" sz="2000" dirty="0" smtClean="0"/>
              <a:t>(</a:t>
            </a:r>
            <a:r>
              <a:rPr lang="en-US" sz="2000" dirty="0"/>
              <a:t>graders</a:t>
            </a:r>
            <a:r>
              <a:rPr lang="id-ID" sz="2000" dirty="0"/>
              <a:t> </a:t>
            </a:r>
            <a:r>
              <a:rPr lang="en-US" sz="2000" dirty="0"/>
              <a:t>won’t</a:t>
            </a:r>
            <a:r>
              <a:rPr lang="id-ID" sz="2000" dirty="0"/>
              <a:t> read your code</a:t>
            </a:r>
            <a:r>
              <a:rPr lang="en-US" sz="2000" dirty="0"/>
              <a:t> unless plagiarism alert is on</a:t>
            </a:r>
            <a:r>
              <a:rPr lang="id-ID" sz="2000" dirty="0"/>
              <a:t>)</a:t>
            </a:r>
          </a:p>
          <a:p>
            <a:pPr lvl="1"/>
            <a:r>
              <a:rPr lang="en-US" sz="2000" dirty="0"/>
              <a:t>I</a:t>
            </a:r>
            <a:r>
              <a:rPr lang="id-ID" sz="2000" dirty="0"/>
              <a:t>f you</a:t>
            </a:r>
            <a:r>
              <a:rPr lang="en-US" sz="2000" dirty="0"/>
              <a:t> get </a:t>
            </a:r>
            <a:r>
              <a:rPr lang="id-ID" sz="2000" dirty="0"/>
              <a:t>a </a:t>
            </a:r>
            <a:r>
              <a:rPr lang="id-ID" sz="2000" dirty="0" smtClean="0">
                <a:solidFill>
                  <a:srgbClr val="FF0000"/>
                </a:solidFill>
              </a:rPr>
              <a:t>red</a:t>
            </a:r>
            <a:r>
              <a:rPr lang="en-US" sz="2000" dirty="0" smtClean="0">
                <a:solidFill>
                  <a:srgbClr val="FF0000"/>
                </a:solidFill>
              </a:rPr>
              <a:t> </a:t>
            </a:r>
            <a:r>
              <a:rPr lang="en-US" sz="2000" dirty="0" smtClean="0"/>
              <a:t>(i.e., below subtask 1 score),</a:t>
            </a:r>
            <a:br>
              <a:rPr lang="en-US" sz="2000" dirty="0" smtClean="0"/>
            </a:br>
            <a:r>
              <a:rPr lang="en-US" sz="2000" dirty="0" smtClean="0"/>
              <a:t>graders </a:t>
            </a:r>
            <a:r>
              <a:rPr lang="id-ID" sz="2000" dirty="0" smtClean="0"/>
              <a:t>will </a:t>
            </a:r>
            <a:r>
              <a:rPr lang="id-ID" sz="2000" dirty="0"/>
              <a:t>read and </a:t>
            </a:r>
            <a:r>
              <a:rPr lang="en-US" sz="2000" dirty="0" smtClean="0"/>
              <a:t>try to </a:t>
            </a:r>
            <a:r>
              <a:rPr lang="id-ID" sz="2000" dirty="0" smtClean="0"/>
              <a:t>give </a:t>
            </a:r>
            <a:r>
              <a:rPr lang="id-ID" sz="2000" b="1" i="1" u="sng" dirty="0"/>
              <a:t>low</a:t>
            </a:r>
            <a:r>
              <a:rPr lang="id-ID" sz="2000" dirty="0"/>
              <a:t> </a:t>
            </a:r>
            <a:r>
              <a:rPr lang="id-ID" sz="2000" dirty="0" smtClean="0"/>
              <a:t>partial</a:t>
            </a:r>
            <a:r>
              <a:rPr lang="en-US" sz="2000" dirty="0" smtClean="0"/>
              <a:t> not more than Subtask 1 score</a:t>
            </a:r>
            <a:r>
              <a:rPr lang="id-ID" sz="2000" dirty="0" smtClean="0"/>
              <a:t>...</a:t>
            </a:r>
            <a:endParaRPr lang="en-US" sz="2000" dirty="0"/>
          </a:p>
          <a:p>
            <a:pPr lvl="1"/>
            <a:r>
              <a:rPr lang="en-US" sz="2000" dirty="0"/>
              <a:t>If </a:t>
            </a:r>
            <a:r>
              <a:rPr lang="en-US" sz="2000" dirty="0" err="1"/>
              <a:t>Kattis</a:t>
            </a:r>
            <a:r>
              <a:rPr lang="en-US" sz="2000" dirty="0"/>
              <a:t> still reports </a:t>
            </a:r>
            <a:r>
              <a:rPr lang="en-US" sz="2000" dirty="0" smtClean="0"/>
              <a:t>plagiarism (for either task)</a:t>
            </a:r>
            <a:endParaRPr lang="en-US" sz="2000" dirty="0"/>
          </a:p>
          <a:p>
            <a:pPr lvl="2"/>
            <a:r>
              <a:rPr lang="en-US" sz="1600" dirty="0"/>
              <a:t>Total 0 for PE :O.</a:t>
            </a:r>
            <a:endParaRPr lang="id-ID" sz="1600" dirty="0"/>
          </a:p>
          <a:p>
            <a:r>
              <a:rPr lang="en-US" sz="2400" dirty="0"/>
              <a:t>Login to </a:t>
            </a:r>
            <a:r>
              <a:rPr lang="en-US" sz="2400" dirty="0">
                <a:hlinkClick r:id="rId3"/>
              </a:rPr>
              <a:t>https://nus.kattis.com</a:t>
            </a:r>
            <a:r>
              <a:rPr lang="en-US" sz="2400" dirty="0"/>
              <a:t> using </a:t>
            </a:r>
            <a:r>
              <a:rPr lang="en-US" sz="2400" dirty="0" smtClean="0"/>
              <a:t>your own </a:t>
            </a:r>
            <a:r>
              <a:rPr lang="en-US" sz="2400" dirty="0" err="1" smtClean="0"/>
              <a:t>Kattis</a:t>
            </a:r>
            <a:r>
              <a:rPr lang="en-US" sz="2400" dirty="0" smtClean="0"/>
              <a:t> account</a:t>
            </a:r>
          </a:p>
          <a:p>
            <a:pPr lvl="1"/>
            <a:r>
              <a:rPr lang="en-US" sz="2000" dirty="0" smtClean="0"/>
              <a:t>You cannot share your </a:t>
            </a:r>
            <a:r>
              <a:rPr lang="en-US" sz="2000" dirty="0" err="1" smtClean="0"/>
              <a:t>Kattis</a:t>
            </a:r>
            <a:r>
              <a:rPr lang="en-US" sz="2000" dirty="0" smtClean="0"/>
              <a:t> account password to anyone</a:t>
            </a:r>
          </a:p>
          <a:p>
            <a:pPr lvl="1"/>
            <a:r>
              <a:rPr lang="en-US" sz="2000" i="1" dirty="0" smtClean="0"/>
              <a:t>Another</a:t>
            </a:r>
            <a:r>
              <a:rPr lang="en-US" sz="2000" dirty="0" smtClean="0"/>
              <a:t> layer of protection: Each proctor will supply a reasonably long random string per Zoom proctoring room that you have to enter as comment as the first line of your submitted code (attempting to pass this long string via other electronic means to outsiders is considered cheating)</a:t>
            </a:r>
            <a:endParaRPr lang="en-US" sz="2000" dirty="0"/>
          </a:p>
        </p:txBody>
      </p:sp>
    </p:spTree>
    <p:extLst>
      <p:ext uri="{BB962C8B-B14F-4D97-AF65-F5344CB8AC3E}">
        <p14:creationId xmlns:p14="http://schemas.microsoft.com/office/powerpoint/2010/main" val="61303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 </a:t>
            </a:r>
            <a:r>
              <a:rPr lang="en-US" dirty="0"/>
              <a:t>execution </a:t>
            </a:r>
            <a:r>
              <a:rPr lang="id-ID" dirty="0"/>
              <a:t>plan</a:t>
            </a:r>
            <a:r>
              <a:rPr lang="en-US" dirty="0"/>
              <a:t> (2)</a:t>
            </a:r>
            <a:endParaRPr lang="en-SG" dirty="0"/>
          </a:p>
        </p:txBody>
      </p:sp>
      <p:sp>
        <p:nvSpPr>
          <p:cNvPr id="3" name="Content Placeholder 2"/>
          <p:cNvSpPr>
            <a:spLocks noGrp="1"/>
          </p:cNvSpPr>
          <p:nvPr>
            <p:ph idx="1"/>
          </p:nvPr>
        </p:nvSpPr>
        <p:spPr>
          <a:xfrm>
            <a:off x="838200" y="1825624"/>
            <a:ext cx="10925014" cy="5032375"/>
          </a:xfrm>
        </p:spPr>
        <p:txBody>
          <a:bodyPr>
            <a:normAutofit/>
          </a:bodyPr>
          <a:lstStyle/>
          <a:p>
            <a:r>
              <a:rPr lang="en-US" sz="2400" dirty="0" smtClean="0"/>
              <a:t>You are allowed to pre-code anything before PE starts, e.g., library code, template, I/O redirection to test case files, </a:t>
            </a:r>
            <a:r>
              <a:rPr lang="en-US" sz="2400" dirty="0" err="1" smtClean="0"/>
              <a:t>etc</a:t>
            </a:r>
            <a:r>
              <a:rPr lang="en-US" sz="2400" dirty="0" smtClean="0"/>
              <a:t> (whatever stuffs that you think are needed)</a:t>
            </a:r>
          </a:p>
          <a:p>
            <a:r>
              <a:rPr lang="en-US" sz="2400" dirty="0" smtClean="0"/>
              <a:t>PE </a:t>
            </a:r>
            <a:r>
              <a:rPr lang="en-US" sz="2400" dirty="0"/>
              <a:t>will auto start at </a:t>
            </a:r>
            <a:r>
              <a:rPr lang="en-US" sz="2400" dirty="0" smtClean="0"/>
              <a:t>7pm</a:t>
            </a:r>
            <a:r>
              <a:rPr lang="en-US" sz="2400" dirty="0"/>
              <a:t>, auto end at </a:t>
            </a:r>
            <a:r>
              <a:rPr lang="en-US" sz="2400" dirty="0" smtClean="0"/>
              <a:t>9pm</a:t>
            </a:r>
            <a:r>
              <a:rPr lang="en-US" sz="2400" dirty="0"/>
              <a:t>… (but see below)</a:t>
            </a:r>
          </a:p>
          <a:p>
            <a:pPr lvl="1"/>
            <a:r>
              <a:rPr lang="en-US" sz="2000" dirty="0"/>
              <a:t>There is about 5-10s network latency between Singapore and Sweden (</a:t>
            </a:r>
            <a:r>
              <a:rPr lang="en-US" sz="2000" dirty="0" err="1"/>
              <a:t>Kattis</a:t>
            </a:r>
            <a:r>
              <a:rPr lang="en-US" sz="2000" dirty="0"/>
              <a:t> server) :O</a:t>
            </a:r>
          </a:p>
          <a:p>
            <a:pPr lvl="2"/>
            <a:r>
              <a:rPr lang="en-US" sz="1800" dirty="0"/>
              <a:t>Do NOT submit at </a:t>
            </a:r>
            <a:r>
              <a:rPr lang="en-US" sz="1800" dirty="0" smtClean="0"/>
              <a:t>8.59.50pm</a:t>
            </a:r>
            <a:r>
              <a:rPr lang="en-US" sz="1800" dirty="0"/>
              <a:t>… it may </a:t>
            </a:r>
            <a:r>
              <a:rPr lang="en-US" sz="1800" i="1" u="sng" dirty="0"/>
              <a:t>not</a:t>
            </a:r>
            <a:r>
              <a:rPr lang="en-US" sz="1800" dirty="0"/>
              <a:t> reached </a:t>
            </a:r>
            <a:r>
              <a:rPr lang="en-US" sz="1800" dirty="0" err="1"/>
              <a:t>Kattis</a:t>
            </a:r>
            <a:r>
              <a:rPr lang="en-US" sz="1800" dirty="0"/>
              <a:t> on time :O… (ICPC Asia SG18 experience</a:t>
            </a:r>
            <a:r>
              <a:rPr lang="en-US" sz="1800" dirty="0" smtClean="0"/>
              <a:t>)</a:t>
            </a:r>
          </a:p>
          <a:p>
            <a:pPr lvl="2"/>
            <a:r>
              <a:rPr lang="en-US" sz="1800" dirty="0" smtClean="0"/>
              <a:t>And there will be 100+ of you trying to do the same too…</a:t>
            </a:r>
          </a:p>
          <a:p>
            <a:pPr lvl="1"/>
            <a:r>
              <a:rPr lang="en-US" sz="2200" dirty="0" smtClean="0"/>
              <a:t>Submit periodically to have frequent “auto backups” at </a:t>
            </a:r>
            <a:r>
              <a:rPr lang="en-US" sz="2200" dirty="0" err="1" smtClean="0"/>
              <a:t>Kattis</a:t>
            </a:r>
            <a:r>
              <a:rPr lang="en-US" sz="2200" dirty="0" smtClean="0"/>
              <a:t> server</a:t>
            </a:r>
          </a:p>
          <a:p>
            <a:r>
              <a:rPr lang="en-US" sz="2400" dirty="0" smtClean="0"/>
              <a:t>These action(s) </a:t>
            </a:r>
            <a:r>
              <a:rPr lang="en-US" sz="2400" dirty="0"/>
              <a:t>must be visible in the </a:t>
            </a:r>
            <a:r>
              <a:rPr lang="en-US" sz="2400" dirty="0" smtClean="0"/>
              <a:t>video</a:t>
            </a:r>
            <a:r>
              <a:rPr lang="en-US" sz="2400" dirty="0"/>
              <a:t>:</a:t>
            </a:r>
            <a:endParaRPr lang="en-US" sz="2400" dirty="0" smtClean="0"/>
          </a:p>
          <a:p>
            <a:pPr lvl="1"/>
            <a:r>
              <a:rPr lang="en-US" sz="2000" dirty="0" smtClean="0"/>
              <a:t>If </a:t>
            </a:r>
            <a:r>
              <a:rPr lang="en-US" sz="2000" dirty="0"/>
              <a:t>you need to go to </a:t>
            </a:r>
            <a:r>
              <a:rPr lang="en-US" sz="2000" dirty="0" err="1"/>
              <a:t>cppreference</a:t>
            </a:r>
            <a:r>
              <a:rPr lang="en-US" sz="2000" dirty="0"/>
              <a:t>, you can go </a:t>
            </a:r>
            <a:r>
              <a:rPr lang="en-US" sz="2000" dirty="0" smtClean="0"/>
              <a:t>online</a:t>
            </a:r>
            <a:endParaRPr lang="en-US" sz="2000" dirty="0"/>
          </a:p>
          <a:p>
            <a:pPr lvl="1"/>
            <a:r>
              <a:rPr lang="en-US" sz="2000" dirty="0" smtClean="0"/>
              <a:t>Google (or use any other Search Engine) stuffs around </a:t>
            </a:r>
            <a:r>
              <a:rPr lang="en-US" sz="2000" dirty="0"/>
              <a:t>and read </a:t>
            </a:r>
            <a:r>
              <a:rPr lang="en-US" sz="2000" dirty="0" err="1"/>
              <a:t>StackOverflow</a:t>
            </a:r>
            <a:r>
              <a:rPr lang="en-US" sz="2000" dirty="0"/>
              <a:t>, Geek for Geeks, </a:t>
            </a:r>
            <a:r>
              <a:rPr lang="en-US" sz="2000" dirty="0" err="1"/>
              <a:t>Quora</a:t>
            </a:r>
            <a:r>
              <a:rPr lang="en-US" sz="2000" dirty="0"/>
              <a:t>, </a:t>
            </a:r>
            <a:r>
              <a:rPr lang="en-US" sz="2000" dirty="0" err="1"/>
              <a:t>etc</a:t>
            </a:r>
            <a:r>
              <a:rPr lang="en-US" sz="2000" dirty="0"/>
              <a:t> (in read only mode</a:t>
            </a:r>
            <a:r>
              <a:rPr lang="en-US" sz="2000" dirty="0" smtClean="0"/>
              <a:t>)</a:t>
            </a:r>
          </a:p>
          <a:p>
            <a:pPr lvl="1"/>
            <a:r>
              <a:rPr lang="en-US" sz="2000" dirty="0" smtClean="0"/>
              <a:t>[Early birds, in case some of you manage to do so] : activities involving your computer that does NOT involve you sharing your 200/200 solution to anyone via any means</a:t>
            </a:r>
          </a:p>
          <a:p>
            <a:pPr marL="457200" lvl="1" indent="0">
              <a:buNone/>
            </a:pPr>
            <a:endParaRPr lang="id-ID" sz="2600" dirty="0"/>
          </a:p>
        </p:txBody>
      </p:sp>
    </p:spTree>
    <p:extLst>
      <p:ext uri="{BB962C8B-B14F-4D97-AF65-F5344CB8AC3E}">
        <p14:creationId xmlns:p14="http://schemas.microsoft.com/office/powerpoint/2010/main" val="190354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a:t>
            </a:r>
            <a:r>
              <a:rPr lang="en-US" dirty="0" err="1"/>
              <a:t>eview</a:t>
            </a:r>
            <a:r>
              <a:rPr lang="en-US" dirty="0"/>
              <a:t> of DFS/BFS Algorithm (more features)</a:t>
            </a:r>
            <a:endParaRPr lang="en-SG" dirty="0"/>
          </a:p>
        </p:txBody>
      </p:sp>
      <p:sp>
        <p:nvSpPr>
          <p:cNvPr id="3" name="Content Placeholder 2"/>
          <p:cNvSpPr>
            <a:spLocks noGrp="1"/>
          </p:cNvSpPr>
          <p:nvPr>
            <p:ph idx="1"/>
          </p:nvPr>
        </p:nvSpPr>
        <p:spPr>
          <a:xfrm>
            <a:off x="838199" y="1825624"/>
            <a:ext cx="10674927" cy="5032375"/>
          </a:xfrm>
        </p:spPr>
        <p:txBody>
          <a:bodyPr>
            <a:normAutofit/>
          </a:bodyPr>
          <a:lstStyle/>
          <a:p>
            <a:r>
              <a:rPr lang="en-SG" sz="2400" dirty="0">
                <a:hlinkClick r:id="rId3"/>
              </a:rPr>
              <a:t>https://visualgo.net/en/dfsbfs?slide=7</a:t>
            </a:r>
            <a:r>
              <a:rPr lang="en-SG" sz="2400" dirty="0"/>
              <a:t> to </a:t>
            </a:r>
            <a:r>
              <a:rPr lang="en-US" sz="2400" dirty="0"/>
              <a:t>7-11</a:t>
            </a:r>
            <a:endParaRPr lang="en-SG" sz="2400" dirty="0"/>
          </a:p>
          <a:p>
            <a:r>
              <a:rPr lang="en-US" sz="2400" dirty="0" smtClean="0"/>
              <a:t>Already discussed so far:</a:t>
            </a:r>
            <a:endParaRPr lang="en-US" sz="2400" dirty="0"/>
          </a:p>
          <a:p>
            <a:pPr marL="914400" lvl="1" indent="-457200">
              <a:buFont typeface="+mj-lt"/>
              <a:buAutoNum type="arabicPeriod"/>
            </a:pPr>
            <a:r>
              <a:rPr lang="en-US" sz="2000" dirty="0">
                <a:hlinkClick r:id="rId4"/>
              </a:rPr>
              <a:t>Identifying a CC</a:t>
            </a:r>
            <a:r>
              <a:rPr lang="en-US" sz="2000" dirty="0"/>
              <a:t> (or group of CCs), especially the </a:t>
            </a:r>
            <a:r>
              <a:rPr lang="en-US" sz="2000" dirty="0">
                <a:hlinkClick r:id="rId5"/>
              </a:rPr>
              <a:t>time complexity </a:t>
            </a:r>
            <a:r>
              <a:rPr lang="en-US" sz="2000" dirty="0" smtClean="0">
                <a:hlinkClick r:id="rId5"/>
              </a:rPr>
              <a:t>analysis</a:t>
            </a:r>
            <a:r>
              <a:rPr lang="en-US" sz="2000" dirty="0" smtClean="0"/>
              <a:t>, </a:t>
            </a:r>
            <a:r>
              <a:rPr lang="en-US" sz="2000" dirty="0" err="1" smtClean="0"/>
              <a:t>Kattis</a:t>
            </a:r>
            <a:r>
              <a:rPr lang="en-US" sz="2000" dirty="0" smtClean="0"/>
              <a:t> – </a:t>
            </a:r>
            <a:r>
              <a:rPr lang="en-US" sz="2000" dirty="0" err="1" smtClean="0"/>
              <a:t>reachableroads</a:t>
            </a:r>
            <a:r>
              <a:rPr lang="en-US" sz="2000" dirty="0" smtClean="0"/>
              <a:t> using multiple calls of DFS – the </a:t>
            </a:r>
            <a:r>
              <a:rPr lang="en-US" sz="2000" dirty="0" err="1" smtClean="0"/>
              <a:t>DFSes</a:t>
            </a:r>
            <a:r>
              <a:rPr lang="en-US" sz="2000" dirty="0" smtClean="0"/>
              <a:t> can also be converted to </a:t>
            </a:r>
            <a:r>
              <a:rPr lang="en-US" sz="2000" dirty="0" err="1" smtClean="0"/>
              <a:t>BFSes</a:t>
            </a:r>
            <a:r>
              <a:rPr lang="en-US" sz="2000" dirty="0" smtClean="0"/>
              <a:t/>
            </a:r>
            <a:br>
              <a:rPr lang="en-US" sz="2000" dirty="0" smtClean="0"/>
            </a:br>
            <a:r>
              <a:rPr lang="en-US" sz="2000" dirty="0" smtClean="0"/>
              <a:t>(last week) and </a:t>
            </a:r>
            <a:r>
              <a:rPr lang="en-US" sz="2000" dirty="0"/>
              <a:t>then </a:t>
            </a:r>
            <a:r>
              <a:rPr lang="en-US" sz="2000" dirty="0" err="1" smtClean="0"/>
              <a:t>Kattis</a:t>
            </a:r>
            <a:r>
              <a:rPr lang="en-US" sz="2000" dirty="0" smtClean="0"/>
              <a:t> </a:t>
            </a:r>
            <a:r>
              <a:rPr lang="en-US" sz="2000" dirty="0"/>
              <a:t>– amoebas using modified DFS/</a:t>
            </a:r>
            <a:r>
              <a:rPr lang="en-US" sz="2000" dirty="0" err="1"/>
              <a:t>floodfill</a:t>
            </a:r>
            <a:r>
              <a:rPr lang="en-US" sz="2000" dirty="0"/>
              <a:t> (yesterday)</a:t>
            </a:r>
          </a:p>
          <a:p>
            <a:pPr marL="914400" lvl="1" indent="-457200">
              <a:buFont typeface="+mj-lt"/>
              <a:buAutoNum type="arabicPeriod"/>
            </a:pPr>
            <a:r>
              <a:rPr lang="en-US" sz="2000" dirty="0" smtClean="0">
                <a:hlinkClick r:id="rId6"/>
              </a:rPr>
              <a:t>Reachability test</a:t>
            </a:r>
            <a:r>
              <a:rPr lang="en-US" sz="2000" dirty="0" smtClean="0"/>
              <a:t> (actually the simplest extended application of DFS/BFS than just for exploring the graph) – not in any </a:t>
            </a:r>
            <a:r>
              <a:rPr lang="en-US" sz="2000" dirty="0" err="1" smtClean="0"/>
              <a:t>Kattis</a:t>
            </a:r>
            <a:r>
              <a:rPr lang="en-US" sz="2000" dirty="0" smtClean="0"/>
              <a:t> exercise yet but should be easy to do</a:t>
            </a:r>
          </a:p>
          <a:p>
            <a:pPr marL="914400" lvl="1" indent="-457200">
              <a:buFont typeface="+mj-lt"/>
              <a:buAutoNum type="arabicPeriod"/>
            </a:pPr>
            <a:r>
              <a:rPr lang="en-US" sz="2000" dirty="0" smtClean="0">
                <a:hlinkClick r:id="rId7"/>
              </a:rPr>
              <a:t>Topological sorting</a:t>
            </a:r>
            <a:r>
              <a:rPr lang="en-US" sz="2000" dirty="0" smtClean="0"/>
              <a:t> of a(n implicit) DAG, we solve a variant: </a:t>
            </a:r>
            <a:r>
              <a:rPr lang="en-US" sz="2000" dirty="0" err="1" smtClean="0"/>
              <a:t>Kattis</a:t>
            </a:r>
            <a:r>
              <a:rPr lang="en-US" sz="2000" dirty="0" smtClean="0"/>
              <a:t> – collapse using modified BFS, this is also called Kahn’s algorithm (yesterday), the initial input graph can have cycle, but the direction of collapse implies it will be a virtual DAG (a collapsing island causes one (or more) neighboring island(s) to also collapse, but this cannot cycle)</a:t>
            </a:r>
          </a:p>
        </p:txBody>
      </p:sp>
    </p:spTree>
    <p:extLst>
      <p:ext uri="{BB962C8B-B14F-4D97-AF65-F5344CB8AC3E}">
        <p14:creationId xmlns:p14="http://schemas.microsoft.com/office/powerpoint/2010/main" val="88434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4652</TotalTime>
  <Words>1850</Words>
  <Application>Microsoft Office PowerPoint</Application>
  <PresentationFormat>Widescreen</PresentationFormat>
  <Paragraphs>108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CS2040/C</vt:lpstr>
      <vt:lpstr>Plagiarism Report Updates (Week 10)</vt:lpstr>
      <vt:lpstr>PE Confirmed Absentees (Approved) Will do Make up PE (Week 13/Study Week), https://nus.kattis.com/sessions/wnc9tm</vt:lpstr>
      <vt:lpstr>PE Admins – Extra Admins/FAQs</vt:lpstr>
      <vt:lpstr>PE Admins – Estimation</vt:lpstr>
      <vt:lpstr>PE Admins – Strategy</vt:lpstr>
      <vt:lpstr>PE execution plan (1)</vt:lpstr>
      <vt:lpstr>PE execution plan (2)</vt:lpstr>
      <vt:lpstr>Review of DFS/BFS Algorithm (more features)</vt:lpstr>
      <vt:lpstr>Review of DFS/BFS Algorithm (more features)</vt:lpstr>
      <vt:lpstr>Next e-Lecture for our Flipped Classroom</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Halim</dc:creator>
  <cp:lastModifiedBy>Steven Halim</cp:lastModifiedBy>
  <cp:revision>300</cp:revision>
  <dcterms:created xsi:type="dcterms:W3CDTF">2017-08-18T07:05:45Z</dcterms:created>
  <dcterms:modified xsi:type="dcterms:W3CDTF">2020-10-22T10:29:36Z</dcterms:modified>
</cp:coreProperties>
</file>