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317" r:id="rId3"/>
    <p:sldId id="304" r:id="rId4"/>
    <p:sldId id="311" r:id="rId5"/>
    <p:sldId id="303" r:id="rId6"/>
    <p:sldId id="313" r:id="rId7"/>
    <p:sldId id="312" r:id="rId8"/>
    <p:sldId id="29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203" autoAdjust="0"/>
  </p:normalViewPr>
  <p:slideViewPr>
    <p:cSldViewPr snapToGrid="0">
      <p:cViewPr varScale="1">
        <p:scale>
          <a:sx n="89" d="100"/>
          <a:sy n="89" d="100"/>
        </p:scale>
        <p:origin x="137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DBE73-DAFA-4D74-8E31-88D09317E734}" type="datetimeFigureOut">
              <a:rPr lang="en-SG" smtClean="0"/>
              <a:t>29/10/2020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056FA-2F90-4489-A2BA-D7850EF8425B}" type="slidenum">
              <a:rPr lang="en-SG" smtClean="0"/>
              <a:t>‹#›</a:t>
            </a:fld>
            <a:endParaRPr lang="en-SG"/>
          </a:p>
        </p:txBody>
      </p:sp>
    </p:spTree>
    <p:extLst>
      <p:ext uri="{BB962C8B-B14F-4D97-AF65-F5344CB8AC3E}">
        <p14:creationId xmlns:p14="http://schemas.microsoft.com/office/powerpoint/2010/main" val="292945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2</a:t>
            </a:fld>
            <a:endParaRPr lang="en-SG"/>
          </a:p>
        </p:txBody>
      </p:sp>
    </p:spTree>
    <p:extLst>
      <p:ext uri="{BB962C8B-B14F-4D97-AF65-F5344CB8AC3E}">
        <p14:creationId xmlns:p14="http://schemas.microsoft.com/office/powerpoint/2010/main" val="3851249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3</a:t>
            </a:fld>
            <a:endParaRPr lang="en-SG"/>
          </a:p>
        </p:txBody>
      </p:sp>
    </p:spTree>
    <p:extLst>
      <p:ext uri="{BB962C8B-B14F-4D97-AF65-F5344CB8AC3E}">
        <p14:creationId xmlns:p14="http://schemas.microsoft.com/office/powerpoint/2010/main" val="1452907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4</a:t>
            </a:fld>
            <a:endParaRPr lang="en-SG"/>
          </a:p>
        </p:txBody>
      </p:sp>
    </p:spTree>
    <p:extLst>
      <p:ext uri="{BB962C8B-B14F-4D97-AF65-F5344CB8AC3E}">
        <p14:creationId xmlns:p14="http://schemas.microsoft.com/office/powerpoint/2010/main" val="3084978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Directed weighted graph, One source s, SSSP = Shortest</a:t>
            </a:r>
            <a:r>
              <a:rPr lang="en-US" sz="1200" b="0" i="0" kern="1200" baseline="0" dirty="0">
                <a:solidFill>
                  <a:schemeClr val="tx1"/>
                </a:solidFill>
                <a:effectLst/>
                <a:latin typeface="+mn-lt"/>
                <a:ea typeface="+mn-ea"/>
                <a:cs typeface="+mn-cs"/>
              </a:rPr>
              <a:t> path from that o</a:t>
            </a:r>
            <a:r>
              <a:rPr lang="en-US" sz="1200" b="0" i="0" kern="1200" dirty="0">
                <a:solidFill>
                  <a:schemeClr val="tx1"/>
                </a:solidFill>
                <a:effectLst/>
                <a:latin typeface="+mn-lt"/>
                <a:ea typeface="+mn-ea"/>
                <a:cs typeface="+mn-cs"/>
              </a:rPr>
              <a:t>ne source</a:t>
            </a:r>
            <a:r>
              <a:rPr lang="en-US" sz="1200" b="0" i="0" kern="1200" baseline="0" dirty="0">
                <a:solidFill>
                  <a:schemeClr val="tx1"/>
                </a:solidFill>
                <a:effectLst/>
                <a:latin typeface="+mn-lt"/>
                <a:ea typeface="+mn-ea"/>
                <a:cs typeface="+mn-cs"/>
              </a:rPr>
              <a:t> to ALL other vertices in graph (unreachable = +inf), result of SSSP algorithm is an SSSP spanning tree (similar with DFS/BFS spanning tree)</a:t>
            </a:r>
            <a:br>
              <a:rPr lang="en-US" sz="1200" b="0" i="0" kern="1200" baseline="0" dirty="0">
                <a:solidFill>
                  <a:schemeClr val="tx1"/>
                </a:solidFill>
                <a:effectLst/>
                <a:latin typeface="+mn-lt"/>
                <a:ea typeface="+mn-ea"/>
                <a:cs typeface="+mn-cs"/>
              </a:rPr>
            </a:br>
            <a:r>
              <a:rPr lang="en-US" sz="1200" b="0" i="0" kern="1200" baseline="0" dirty="0">
                <a:solidFill>
                  <a:schemeClr val="tx1"/>
                </a:solidFill>
                <a:effectLst/>
                <a:latin typeface="+mn-lt"/>
                <a:ea typeface="+mn-ea"/>
                <a:cs typeface="+mn-cs"/>
              </a:rPr>
              <a:t>not the focus this semester but good to know for SSSP VA OQ: ill-defined if there is a -</a:t>
            </a:r>
            <a:r>
              <a:rPr lang="en-US" sz="1200" b="0" i="0" kern="1200" baseline="0" dirty="0" err="1">
                <a:solidFill>
                  <a:schemeClr val="tx1"/>
                </a:solidFill>
                <a:effectLst/>
                <a:latin typeface="+mn-lt"/>
                <a:ea typeface="+mn-ea"/>
                <a:cs typeface="+mn-cs"/>
              </a:rPr>
              <a:t>ve</a:t>
            </a:r>
            <a:r>
              <a:rPr lang="en-US" sz="1200" b="0" i="0" kern="1200" baseline="0" dirty="0">
                <a:solidFill>
                  <a:schemeClr val="tx1"/>
                </a:solidFill>
                <a:effectLst/>
                <a:latin typeface="+mn-lt"/>
                <a:ea typeface="+mn-ea"/>
                <a:cs typeface="+mn-cs"/>
              </a:rPr>
              <a:t> cycle,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Bellman-Ford </a:t>
            </a:r>
            <a:r>
              <a:rPr lang="en-US" baseline="0" dirty="0"/>
              <a:t>and its optimization O(</a:t>
            </a:r>
            <a:r>
              <a:rPr lang="en-US" baseline="0" dirty="0" err="1"/>
              <a:t>kE</a:t>
            </a:r>
            <a:r>
              <a:rPr lang="en-US" baseline="0" dirty="0"/>
              <a:t>), but k can be up to V on nasty worst case input input (reverse edge), but still good to have as it is rare, and side effect of this algorithm (can be used to help detect if the input graph actually has negative weight cycle, interested readers should attempt </a:t>
            </a:r>
            <a:r>
              <a:rPr lang="en-US" baseline="0" dirty="0" err="1"/>
              <a:t>Kattis</a:t>
            </a:r>
            <a:r>
              <a:rPr lang="en-US" baseline="0" dirty="0"/>
              <a:t> – shortestpath3)</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 asked</a:t>
            </a:r>
            <a:r>
              <a:rPr lang="id-ID" baseline="0" dirty="0"/>
              <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Do this </a:t>
            </a:r>
            <a:r>
              <a:rPr lang="en-US" baseline="0" dirty="0" smtClean="0"/>
              <a:t>yourself</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smtClean="0">
                <a:solidFill>
                  <a:schemeClr val="tx1"/>
                </a:solidFill>
                <a:effectLst/>
                <a:latin typeface="+mn-lt"/>
                <a:ea typeface="+mn-ea"/>
                <a:cs typeface="+mn-cs"/>
              </a:rPr>
              <a:t>Some ideas: Going home (from source = </a:t>
            </a:r>
            <a:r>
              <a:rPr lang="en-US" sz="1200" b="0" i="0" kern="1200" baseline="0" dirty="0" err="1" smtClean="0">
                <a:solidFill>
                  <a:schemeClr val="tx1"/>
                </a:solidFill>
                <a:effectLst/>
                <a:latin typeface="+mn-lt"/>
                <a:ea typeface="+mn-ea"/>
                <a:cs typeface="+mn-cs"/>
              </a:rPr>
              <a:t>SoC</a:t>
            </a:r>
            <a:r>
              <a:rPr lang="en-US" sz="1200" b="0" i="0" kern="1200" baseline="0" dirty="0" smtClean="0">
                <a:solidFill>
                  <a:schemeClr val="tx1"/>
                </a:solidFill>
                <a:effectLst/>
                <a:latin typeface="+mn-lt"/>
                <a:ea typeface="+mn-ea"/>
                <a:cs typeface="+mn-cs"/>
              </a:rPr>
              <a:t>), Going to school (from source = home)</a:t>
            </a: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5</a:t>
            </a:fld>
            <a:endParaRPr lang="en-SG"/>
          </a:p>
        </p:txBody>
      </p:sp>
    </p:spTree>
    <p:extLst>
      <p:ext uri="{BB962C8B-B14F-4D97-AF65-F5344CB8AC3E}">
        <p14:creationId xmlns:p14="http://schemas.microsoft.com/office/powerpoint/2010/main" val="3222077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6</a:t>
            </a:fld>
            <a:endParaRPr lang="en-SG"/>
          </a:p>
        </p:txBody>
      </p:sp>
    </p:spTree>
    <p:extLst>
      <p:ext uri="{BB962C8B-B14F-4D97-AF65-F5344CB8AC3E}">
        <p14:creationId xmlns:p14="http://schemas.microsoft.com/office/powerpoint/2010/main" val="3341605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Unweighted can also mean constant-weighted, the minor changes are trivial, basically count layer number instead of just visited-unvisited flag, WA on general graph (</a:t>
            </a:r>
            <a:r>
              <a:rPr lang="en-US" baseline="0" dirty="0" err="1"/>
              <a:t>sssp</a:t>
            </a:r>
            <a:r>
              <a:rPr lang="en-US" baseline="0" dirty="0"/>
              <a:t> can take more edges but smaller total edge weight)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Self rant about /</a:t>
            </a:r>
            <a:r>
              <a:rPr lang="en-US" baseline="0" dirty="0" err="1" smtClean="0"/>
              <a:t>universityzoning</a:t>
            </a:r>
            <a:r>
              <a:rPr lang="en-US" baseline="0" dirty="0" smtClean="0"/>
              <a:t> (that was supposed to be the easier task, expecting average to be around subtask 3 score, ~61) instead of what we got last night (before moderation)</a:t>
            </a: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7</a:t>
            </a:fld>
            <a:endParaRPr lang="en-SG"/>
          </a:p>
        </p:txBody>
      </p:sp>
    </p:spTree>
    <p:extLst>
      <p:ext uri="{BB962C8B-B14F-4D97-AF65-F5344CB8AC3E}">
        <p14:creationId xmlns:p14="http://schemas.microsoft.com/office/powerpoint/2010/main" val="2921832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29/10/2020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25634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29/10/2020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2076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29/10/2020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60993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29/10/2020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8842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994BFE-4BED-4D86-9ABF-B8DB0D37D722}" type="datetimeFigureOut">
              <a:rPr lang="en-SG" smtClean="0"/>
              <a:t>29/10/2020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350698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69994BFE-4BED-4D86-9ABF-B8DB0D37D722}" type="datetimeFigureOut">
              <a:rPr lang="en-SG" smtClean="0"/>
              <a:t>29/10/2020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69794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69994BFE-4BED-4D86-9ABF-B8DB0D37D722}" type="datetimeFigureOut">
              <a:rPr lang="en-SG" smtClean="0"/>
              <a:t>29/10/2020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3242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69994BFE-4BED-4D86-9ABF-B8DB0D37D722}" type="datetimeFigureOut">
              <a:rPr lang="en-SG" smtClean="0"/>
              <a:t>29/10/2020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980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94BFE-4BED-4D86-9ABF-B8DB0D37D722}" type="datetimeFigureOut">
              <a:rPr lang="en-SG" smtClean="0"/>
              <a:t>29/10/2020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50306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29/10/2020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12463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29/10/2020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416849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94BFE-4BED-4D86-9ABF-B8DB0D37D722}" type="datetimeFigureOut">
              <a:rPr lang="en-SG" smtClean="0"/>
              <a:t>29/10/2020</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DD2AE-4421-462C-94B8-2067CF179A1C}" type="slidenum">
              <a:rPr lang="en-SG" smtClean="0"/>
              <a:t>‹#›</a:t>
            </a:fld>
            <a:endParaRPr lang="en-SG"/>
          </a:p>
        </p:txBody>
      </p:sp>
    </p:spTree>
    <p:extLst>
      <p:ext uri="{BB962C8B-B14F-4D97-AF65-F5344CB8AC3E}">
        <p14:creationId xmlns:p14="http://schemas.microsoft.com/office/powerpoint/2010/main" val="3367285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nus.kattis.com/sessions/gvbdni"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visualgo.net/en/sssp?slide=1" TargetMode="External"/><Relationship Id="rId7" Type="http://schemas.openxmlformats.org/officeDocument/2006/relationships/hyperlink" Target="https://visualgo.net/en/sssp?slide=1-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visualgo.net/en/sssp?slide=1-4" TargetMode="External"/><Relationship Id="rId5" Type="http://schemas.openxmlformats.org/officeDocument/2006/relationships/hyperlink" Target="https://visualgo.net/en/sssp?slide=4-8" TargetMode="External"/><Relationship Id="rId4" Type="http://schemas.openxmlformats.org/officeDocument/2006/relationships/hyperlink" Target="https://visualgo.net/en/sssp?slide=4"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nus.kattis.com/problems/shortestpath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nus.kattis.com/submissions/4053520" TargetMode="External"/><Relationship Id="rId4" Type="http://schemas.openxmlformats.org/officeDocument/2006/relationships/hyperlink" Target="https://nus.kattis.com/submissions/4053497"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visualgo.net/en/sssp?slide=5"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stackoverflow.com/questions/15179481/how-to-calculate-distance-between-2-points-in-a-2d-matrix" TargetMode="External"/><Relationship Id="rId5" Type="http://schemas.openxmlformats.org/officeDocument/2006/relationships/hyperlink" Target="https://en.wikipedia.org/wiki/Taxicab_geometry" TargetMode="External"/><Relationship Id="rId4" Type="http://schemas.openxmlformats.org/officeDocument/2006/relationships/hyperlink" Target="https://visualgo.net/en/sssp?slide=6-2"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visualgo.net/en/sssp?slide=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CS2040/C</a:t>
            </a:r>
            <a:endParaRPr lang="en-SG" dirty="0"/>
          </a:p>
        </p:txBody>
      </p:sp>
      <p:sp>
        <p:nvSpPr>
          <p:cNvPr id="3" name="Subtitle 2"/>
          <p:cNvSpPr>
            <a:spLocks noGrp="1"/>
          </p:cNvSpPr>
          <p:nvPr>
            <p:ph type="subTitle" idx="1"/>
          </p:nvPr>
        </p:nvSpPr>
        <p:spPr/>
        <p:txBody>
          <a:bodyPr/>
          <a:lstStyle/>
          <a:p>
            <a:r>
              <a:rPr lang="en-US" dirty="0"/>
              <a:t>Week 11b, guideline slides only</a:t>
            </a:r>
            <a:endParaRPr lang="en-SG" dirty="0"/>
          </a:p>
        </p:txBody>
      </p:sp>
    </p:spTree>
    <p:extLst>
      <p:ext uri="{BB962C8B-B14F-4D97-AF65-F5344CB8AC3E}">
        <p14:creationId xmlns:p14="http://schemas.microsoft.com/office/powerpoint/2010/main" val="1040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Plagiarism Report Updates (Week 11) </a:t>
            </a:r>
            <a:r>
              <a:rPr lang="en-US" dirty="0" smtClean="0">
                <a:sym typeface="Wingdings" panose="05000000000000000000" pitchFamily="2" charset="2"/>
              </a:rPr>
              <a:t></a:t>
            </a:r>
            <a:endParaRPr lang="en-SG" dirty="0"/>
          </a:p>
        </p:txBody>
      </p:sp>
      <p:sp>
        <p:nvSpPr>
          <p:cNvPr id="3" name="Content Placeholder 2"/>
          <p:cNvSpPr>
            <a:spLocks noGrp="1"/>
          </p:cNvSpPr>
          <p:nvPr>
            <p:ph idx="1"/>
          </p:nvPr>
        </p:nvSpPr>
        <p:spPr>
          <a:xfrm>
            <a:off x="838199" y="1825624"/>
            <a:ext cx="10767647" cy="5032375"/>
          </a:xfrm>
        </p:spPr>
        <p:txBody>
          <a:bodyPr>
            <a:normAutofit lnSpcReduction="10000"/>
          </a:bodyPr>
          <a:lstStyle/>
          <a:p>
            <a:r>
              <a:rPr lang="en-US" sz="1800" dirty="0" smtClean="0"/>
              <a:t>PS1 (Due 05 September 2020 :O), focusing on 179 and 200 pointers</a:t>
            </a:r>
          </a:p>
          <a:p>
            <a:pPr lvl="1"/>
            <a:r>
              <a:rPr lang="en-US" sz="1600" dirty="0" smtClean="0"/>
              <a:t>3 students (A/B/C), A “copy” B and A “copy” C caught beyond reasonable doubt</a:t>
            </a:r>
          </a:p>
          <a:p>
            <a:pPr lvl="1"/>
            <a:r>
              <a:rPr lang="en-US" sz="1600" dirty="0" smtClean="0"/>
              <a:t>3 other students (D/E/F) have very suspicious PS1 B code fragments</a:t>
            </a:r>
            <a:br>
              <a:rPr lang="en-US" sz="1600" dirty="0" smtClean="0"/>
            </a:br>
            <a:r>
              <a:rPr lang="en-US" sz="1600" dirty="0" smtClean="0"/>
              <a:t>(especially certain parts in Radix Sort implementation)</a:t>
            </a:r>
          </a:p>
          <a:p>
            <a:pPr lvl="2"/>
            <a:r>
              <a:rPr lang="en-US" sz="1400" dirty="0" smtClean="0"/>
              <a:t>These triples are “currently let go” but will be closely monitored in PS4-5+PE</a:t>
            </a:r>
          </a:p>
          <a:p>
            <a:r>
              <a:rPr lang="en-US" sz="1800" dirty="0" smtClean="0"/>
              <a:t>PS2 (Due 19 September 2020 :O)</a:t>
            </a:r>
          </a:p>
          <a:p>
            <a:pPr lvl="1"/>
            <a:r>
              <a:rPr lang="en-US" sz="1600" dirty="0" smtClean="0"/>
              <a:t>2 students (the same A/B) from above, again :O</a:t>
            </a:r>
          </a:p>
          <a:p>
            <a:pPr lvl="1"/>
            <a:r>
              <a:rPr lang="en-US" sz="1600" dirty="0" smtClean="0"/>
              <a:t>We are suspicious with 2 other pairs (G-H and I-J) but not clear black and white (our Spider sense is triggered); accusing them will likely cause back and forth arguing so… we let them go and will monitor (and compare) their PE results</a:t>
            </a:r>
          </a:p>
          <a:p>
            <a:pPr lvl="1"/>
            <a:r>
              <a:rPr lang="en-SG" sz="1600" dirty="0" smtClean="0"/>
              <a:t>2 other students (K-L) have suspiciously similar code for both PS2 A+B</a:t>
            </a:r>
            <a:endParaRPr lang="en-US" sz="1600" dirty="0" smtClean="0"/>
          </a:p>
          <a:p>
            <a:r>
              <a:rPr lang="en-US" sz="1800" dirty="0" smtClean="0"/>
              <a:t>PS3 (Due 10 October 2020)</a:t>
            </a:r>
          </a:p>
          <a:p>
            <a:pPr lvl="1"/>
            <a:r>
              <a:rPr lang="en-US" sz="1600" dirty="0" smtClean="0"/>
              <a:t>The same pair (K-L) again have very suspiciously similar code </a:t>
            </a:r>
            <a:r>
              <a:rPr lang="en-SG" sz="1600" dirty="0"/>
              <a:t>for both </a:t>
            </a:r>
            <a:r>
              <a:rPr lang="en-SG" sz="1600" dirty="0" smtClean="0"/>
              <a:t>PS3 A+B (so a total of 4 eerily similar code), their PS2+PS3 are all 0</a:t>
            </a:r>
          </a:p>
          <a:p>
            <a:pPr lvl="1"/>
            <a:r>
              <a:rPr lang="en-SG" sz="1600" dirty="0" smtClean="0"/>
              <a:t>Then another pair (M-N) have 99% identical submissions, no variable name changed either, very black and white case, their PS3 are 0; so about 14/115 ~= 12% of this cohort are not clean already</a:t>
            </a:r>
          </a:p>
          <a:p>
            <a:r>
              <a:rPr lang="en-US" sz="1800" dirty="0" smtClean="0"/>
              <a:t>PS4 </a:t>
            </a:r>
            <a:r>
              <a:rPr lang="en-US" sz="1800" dirty="0"/>
              <a:t>(Due </a:t>
            </a:r>
            <a:r>
              <a:rPr lang="en-US" sz="1800" dirty="0" smtClean="0"/>
              <a:t>24 </a:t>
            </a:r>
            <a:r>
              <a:rPr lang="en-US" sz="1800" dirty="0"/>
              <a:t>October 2020</a:t>
            </a:r>
            <a:r>
              <a:rPr lang="en-US" sz="1800" dirty="0" smtClean="0"/>
              <a:t>)</a:t>
            </a:r>
          </a:p>
          <a:p>
            <a:pPr lvl="1"/>
            <a:r>
              <a:rPr lang="en-US" sz="1400" dirty="0" smtClean="0">
                <a:solidFill>
                  <a:srgbClr val="FF0000"/>
                </a:solidFill>
              </a:rPr>
              <a:t>O is caught copying a Google-searchable source almost verbatim…</a:t>
            </a:r>
          </a:p>
          <a:p>
            <a:pPr lvl="1"/>
            <a:r>
              <a:rPr lang="en-US" sz="1400" dirty="0" smtClean="0">
                <a:solidFill>
                  <a:srgbClr val="FF0000"/>
                </a:solidFill>
              </a:rPr>
              <a:t>Now K (above) is caught supplying another student P albeit both claiming that they did the task “independently” and referred to “the same source online”… (the tell-tale sign is there), so P gets 0 for PS4, K gets 0 for entire 15% PS for repeated offences</a:t>
            </a:r>
          </a:p>
          <a:p>
            <a:pPr lvl="1"/>
            <a:endParaRPr lang="en-US" sz="1400" dirty="0"/>
          </a:p>
          <a:p>
            <a:endParaRPr lang="id-ID" sz="2000" dirty="0">
              <a:solidFill>
                <a:srgbClr val="FF0000"/>
              </a:solidFill>
            </a:endParaRPr>
          </a:p>
        </p:txBody>
      </p:sp>
    </p:spTree>
    <p:extLst>
      <p:ext uri="{BB962C8B-B14F-4D97-AF65-F5344CB8AC3E}">
        <p14:creationId xmlns:p14="http://schemas.microsoft.com/office/powerpoint/2010/main" val="43604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fade">
                                      <p:cBhvr>
                                        <p:cTn id="7" dur="500"/>
                                        <p:tgtEl>
                                          <p:spTgt spid="3">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2" end="12"/>
                                            </p:txEl>
                                          </p:spTgt>
                                        </p:tgtEl>
                                        <p:attrNameLst>
                                          <p:attrName>style.visibility</p:attrName>
                                        </p:attrNameLst>
                                      </p:cBhvr>
                                      <p:to>
                                        <p:strVal val="visible"/>
                                      </p:to>
                                    </p:set>
                                    <p:animEffect transition="in" filter="fade">
                                      <p:cBhvr>
                                        <p:cTn id="10" dur="500"/>
                                        <p:tgtEl>
                                          <p:spTgt spid="3">
                                            <p:txEl>
                                              <p:pRg st="12" end="1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animEffect transition="in" filter="fade">
                                      <p:cBhvr>
                                        <p:cTn id="13"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Admins</a:t>
            </a:r>
            <a:r>
              <a:rPr lang="en-US" dirty="0"/>
              <a:t> – </a:t>
            </a:r>
            <a:r>
              <a:rPr lang="en-US" b="1" dirty="0">
                <a:solidFill>
                  <a:srgbClr val="FF0000"/>
                </a:solidFill>
              </a:rPr>
              <a:t>Bloody</a:t>
            </a:r>
            <a:r>
              <a:rPr lang="en-US" dirty="0"/>
              <a:t> </a:t>
            </a:r>
            <a:r>
              <a:rPr lang="en-US" dirty="0" smtClean="0"/>
              <a:t>PE </a:t>
            </a:r>
            <a:r>
              <a:rPr lang="en-US" dirty="0"/>
              <a:t>(grading) :O</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US" sz="2400" dirty="0" smtClean="0"/>
              <a:t>As not many of you pass the samples (2 points in A, 3 points in B),</a:t>
            </a:r>
            <a:br>
              <a:rPr lang="en-US" sz="2400" dirty="0" smtClean="0"/>
            </a:br>
            <a:r>
              <a:rPr lang="en-US" sz="2400" dirty="0" smtClean="0"/>
              <a:t>I will have to read many source code… </a:t>
            </a:r>
            <a:r>
              <a:rPr lang="en-US" sz="2400" dirty="0" smtClean="0">
                <a:sym typeface="Wingdings" panose="05000000000000000000" pitchFamily="2" charset="2"/>
              </a:rPr>
              <a:t></a:t>
            </a:r>
            <a:endParaRPr lang="en-US" sz="2400" dirty="0"/>
          </a:p>
          <a:p>
            <a:pPr lvl="1"/>
            <a:r>
              <a:rPr lang="en-US" sz="2000" dirty="0" smtClean="0"/>
              <a:t>It will take time</a:t>
            </a:r>
          </a:p>
          <a:p>
            <a:r>
              <a:rPr lang="en-US" sz="2400" dirty="0" smtClean="0"/>
              <a:t>The raw average without any</a:t>
            </a:r>
            <a:br>
              <a:rPr lang="en-US" sz="2400" dirty="0" smtClean="0"/>
            </a:br>
            <a:r>
              <a:rPr lang="en-US" sz="2400" dirty="0" smtClean="0"/>
              <a:t>partial grading currently stands</a:t>
            </a:r>
            <a:br>
              <a:rPr lang="en-US" sz="2400" dirty="0" smtClean="0"/>
            </a:br>
            <a:r>
              <a:rPr lang="en-US" sz="2400" dirty="0" smtClean="0"/>
              <a:t>at just 10.66/110 </a:t>
            </a:r>
            <a:r>
              <a:rPr lang="en-US" sz="2400" dirty="0" smtClean="0">
                <a:sym typeface="Wingdings" panose="05000000000000000000" pitchFamily="2" charset="2"/>
              </a:rPr>
              <a:t></a:t>
            </a:r>
            <a:r>
              <a:rPr lang="en-US" sz="2400" dirty="0" smtClean="0"/>
              <a:t> (not upon /200,</a:t>
            </a:r>
            <a:br>
              <a:rPr lang="en-US" sz="2400" dirty="0" smtClean="0"/>
            </a:br>
            <a:r>
              <a:rPr lang="en-US" sz="2400" dirty="0" smtClean="0"/>
              <a:t>that’s not the true limit of this test)</a:t>
            </a:r>
          </a:p>
          <a:p>
            <a:pPr lvl="1"/>
            <a:r>
              <a:rPr lang="en-US" sz="2000" dirty="0" smtClean="0"/>
              <a:t>After </a:t>
            </a:r>
            <a:r>
              <a:rPr lang="en-US" sz="2000" i="1" dirty="0" smtClean="0"/>
              <a:t>very generous</a:t>
            </a:r>
            <a:r>
              <a:rPr lang="en-US" sz="2000" dirty="0" smtClean="0"/>
              <a:t> partial marking</a:t>
            </a:r>
            <a:br>
              <a:rPr lang="en-US" sz="2000" dirty="0" smtClean="0"/>
            </a:br>
            <a:r>
              <a:rPr lang="en-US" sz="2000" dirty="0" smtClean="0"/>
              <a:t>(probably I take up to subtask 2 marks</a:t>
            </a:r>
            <a:br>
              <a:rPr lang="en-US" sz="2000" dirty="0" smtClean="0"/>
            </a:br>
            <a:r>
              <a:rPr lang="en-US" sz="2000" dirty="0" smtClean="0"/>
              <a:t>instead of subtask 1 marks each,</a:t>
            </a:r>
            <a:br>
              <a:rPr lang="en-US" sz="2000" dirty="0" smtClean="0"/>
            </a:br>
            <a:r>
              <a:rPr lang="en-US" sz="2000" dirty="0" smtClean="0"/>
              <a:t>so </a:t>
            </a:r>
            <a:r>
              <a:rPr lang="en-US" sz="2000" dirty="0" err="1" smtClean="0"/>
              <a:t>A</a:t>
            </a:r>
            <a:r>
              <a:rPr lang="en-US" sz="2000" dirty="0" err="1" smtClean="0">
                <a:sym typeface="Wingdings" panose="05000000000000000000" pitchFamily="2" charset="2"/>
              </a:rPr>
              <a:t>up</a:t>
            </a:r>
            <a:r>
              <a:rPr lang="en-US" sz="2000" dirty="0" smtClean="0">
                <a:sym typeface="Wingdings" panose="05000000000000000000" pitchFamily="2" charset="2"/>
              </a:rPr>
              <a:t> to 34, </a:t>
            </a:r>
            <a:r>
              <a:rPr lang="en-US" sz="2000" dirty="0" err="1" smtClean="0">
                <a:sym typeface="Wingdings" panose="05000000000000000000" pitchFamily="2" charset="2"/>
              </a:rPr>
              <a:t>Bup</a:t>
            </a:r>
            <a:r>
              <a:rPr lang="en-US" sz="2000" dirty="0" smtClean="0">
                <a:sym typeface="Wingdings" panose="05000000000000000000" pitchFamily="2" charset="2"/>
              </a:rPr>
              <a:t> to 38</a:t>
            </a:r>
            <a:r>
              <a:rPr lang="en-US" sz="2000" dirty="0" smtClean="0"/>
              <a:t>),</a:t>
            </a:r>
            <a:br>
              <a:rPr lang="en-US" sz="2000" dirty="0" smtClean="0"/>
            </a:br>
            <a:r>
              <a:rPr lang="en-US" sz="2000" dirty="0" smtClean="0"/>
              <a:t>I expect the </a:t>
            </a:r>
            <a:r>
              <a:rPr lang="en-US" sz="2000" i="1" dirty="0" smtClean="0"/>
              <a:t>polished average</a:t>
            </a:r>
            <a:r>
              <a:rPr lang="en-US" sz="2000" dirty="0" smtClean="0"/>
              <a:t> to be</a:t>
            </a:r>
            <a:br>
              <a:rPr lang="en-US" sz="2000" dirty="0" smtClean="0"/>
            </a:br>
            <a:r>
              <a:rPr lang="en-US" sz="2000" dirty="0" smtClean="0"/>
              <a:t>~40/110 :O (36.4% :O, last AY was</a:t>
            </a:r>
            <a:br>
              <a:rPr lang="en-US" sz="2000" dirty="0" smtClean="0"/>
            </a:br>
            <a:r>
              <a:rPr lang="en-US" sz="2000" dirty="0" smtClean="0"/>
              <a:t>~5.4%/12% = 45%)</a:t>
            </a:r>
            <a:endParaRPr lang="en-US" sz="2000" dirty="0"/>
          </a:p>
        </p:txBody>
      </p:sp>
      <p:pic>
        <p:nvPicPr>
          <p:cNvPr id="5" name="Picture 4"/>
          <p:cNvPicPr>
            <a:picLocks noChangeAspect="1"/>
          </p:cNvPicPr>
          <p:nvPr/>
        </p:nvPicPr>
        <p:blipFill>
          <a:blip r:embed="rId3"/>
          <a:stretch>
            <a:fillRect/>
          </a:stretch>
        </p:blipFill>
        <p:spPr>
          <a:xfrm>
            <a:off x="6412977" y="2357025"/>
            <a:ext cx="5510089" cy="3969572"/>
          </a:xfrm>
          <a:prstGeom prst="rect">
            <a:avLst/>
          </a:prstGeom>
        </p:spPr>
      </p:pic>
    </p:spTree>
    <p:extLst>
      <p:ext uri="{BB962C8B-B14F-4D97-AF65-F5344CB8AC3E}">
        <p14:creationId xmlns:p14="http://schemas.microsoft.com/office/powerpoint/2010/main" val="309971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Admins</a:t>
            </a:r>
            <a:r>
              <a:rPr lang="en-US" dirty="0"/>
              <a:t> – Make-up/Remedial PE </a:t>
            </a:r>
            <a:r>
              <a:rPr lang="en-US" dirty="0" smtClean="0"/>
              <a:t>(</a:t>
            </a:r>
            <a:r>
              <a:rPr lang="en-US" dirty="0"/>
              <a:t>draft)</a:t>
            </a:r>
            <a:endParaRPr lang="en-SG" dirty="0"/>
          </a:p>
        </p:txBody>
      </p:sp>
      <p:sp>
        <p:nvSpPr>
          <p:cNvPr id="3" name="Content Placeholder 2"/>
          <p:cNvSpPr>
            <a:spLocks noGrp="1"/>
          </p:cNvSpPr>
          <p:nvPr>
            <p:ph idx="1"/>
          </p:nvPr>
        </p:nvSpPr>
        <p:spPr>
          <a:xfrm>
            <a:off x="838200" y="1825624"/>
            <a:ext cx="11353800" cy="5032375"/>
          </a:xfrm>
        </p:spPr>
        <p:txBody>
          <a:bodyPr>
            <a:normAutofit lnSpcReduction="10000"/>
          </a:bodyPr>
          <a:lstStyle/>
          <a:p>
            <a:r>
              <a:rPr lang="en-US" dirty="0" smtClean="0"/>
              <a:t>I </a:t>
            </a:r>
            <a:r>
              <a:rPr lang="en-US" dirty="0"/>
              <a:t>have </a:t>
            </a:r>
            <a:r>
              <a:rPr lang="en-US" dirty="0" smtClean="0"/>
              <a:t>6 official absentees</a:t>
            </a:r>
            <a:r>
              <a:rPr lang="en-US" dirty="0"/>
              <a:t>, </a:t>
            </a:r>
            <a:r>
              <a:rPr lang="en-US" dirty="0" smtClean="0"/>
              <a:t>3 due to clashes with other NUS modules,</a:t>
            </a:r>
            <a:br>
              <a:rPr lang="en-US" dirty="0" smtClean="0"/>
            </a:br>
            <a:r>
              <a:rPr lang="en-US" dirty="0" smtClean="0"/>
              <a:t>3 </a:t>
            </a:r>
            <a:r>
              <a:rPr lang="en-US" dirty="0"/>
              <a:t>with official leave (</a:t>
            </a:r>
            <a:r>
              <a:rPr lang="en-US" dirty="0" smtClean="0"/>
              <a:t>MCs)</a:t>
            </a:r>
            <a:endParaRPr lang="en-US" dirty="0"/>
          </a:p>
          <a:p>
            <a:pPr lvl="1"/>
            <a:r>
              <a:rPr lang="en-US" dirty="0"/>
              <a:t>Harder than </a:t>
            </a:r>
            <a:r>
              <a:rPr lang="en-US" dirty="0" smtClean="0"/>
              <a:t>/</a:t>
            </a:r>
            <a:r>
              <a:rPr lang="en-US" dirty="0" err="1" smtClean="0"/>
              <a:t>universityzoning</a:t>
            </a:r>
            <a:r>
              <a:rPr lang="en-US" dirty="0" smtClean="0"/>
              <a:t> </a:t>
            </a:r>
            <a:r>
              <a:rPr lang="en-US" dirty="0"/>
              <a:t>+ </a:t>
            </a:r>
            <a:r>
              <a:rPr lang="en-US" dirty="0" smtClean="0"/>
              <a:t>/</a:t>
            </a:r>
            <a:r>
              <a:rPr lang="en-US" dirty="0" err="1" smtClean="0"/>
              <a:t>widgettree</a:t>
            </a:r>
            <a:r>
              <a:rPr lang="en-US" dirty="0" smtClean="0"/>
              <a:t>…, so will </a:t>
            </a:r>
            <a:r>
              <a:rPr lang="en-US" dirty="0"/>
              <a:t>be even more bloody </a:t>
            </a:r>
            <a:r>
              <a:rPr lang="en-US" dirty="0">
                <a:sym typeface="Wingdings" panose="05000000000000000000" pitchFamily="2" charset="2"/>
              </a:rPr>
              <a:t></a:t>
            </a:r>
            <a:r>
              <a:rPr lang="en-US" dirty="0" smtClean="0">
                <a:sym typeface="Wingdings" panose="05000000000000000000" pitchFamily="2" charset="2"/>
              </a:rPr>
              <a:t>,</a:t>
            </a:r>
            <a:br>
              <a:rPr lang="en-US" dirty="0" smtClean="0">
                <a:sym typeface="Wingdings" panose="05000000000000000000" pitchFamily="2" charset="2"/>
              </a:rPr>
            </a:br>
            <a:r>
              <a:rPr lang="en-US" dirty="0" smtClean="0">
                <a:sym typeface="Wingdings" panose="05000000000000000000" pitchFamily="2" charset="2"/>
              </a:rPr>
              <a:t>but again we </a:t>
            </a:r>
            <a:r>
              <a:rPr lang="en-US" dirty="0">
                <a:sym typeface="Wingdings" panose="05000000000000000000" pitchFamily="2" charset="2"/>
              </a:rPr>
              <a:t>prepare </a:t>
            </a:r>
            <a:r>
              <a:rPr lang="en-US" dirty="0" smtClean="0">
                <a:sym typeface="Wingdings" panose="05000000000000000000" pitchFamily="2" charset="2"/>
              </a:rPr>
              <a:t>subtasks and you probably aware we give &gt;0 for sample!</a:t>
            </a:r>
            <a:endParaRPr lang="en-US" dirty="0"/>
          </a:p>
          <a:p>
            <a:r>
              <a:rPr lang="en-US" dirty="0"/>
              <a:t>Schedule: Wednesday, </a:t>
            </a:r>
            <a:r>
              <a:rPr lang="en-US" dirty="0" smtClean="0"/>
              <a:t>18 </a:t>
            </a:r>
            <a:r>
              <a:rPr lang="en-US" dirty="0"/>
              <a:t>November </a:t>
            </a:r>
            <a:r>
              <a:rPr lang="en-US" dirty="0" smtClean="0"/>
              <a:t>2020 </a:t>
            </a:r>
            <a:r>
              <a:rPr lang="en-US" dirty="0"/>
              <a:t>(study week), </a:t>
            </a:r>
            <a:r>
              <a:rPr lang="en-US" dirty="0" smtClean="0"/>
              <a:t>10am-12pm</a:t>
            </a:r>
          </a:p>
          <a:p>
            <a:pPr lvl="1"/>
            <a:r>
              <a:rPr lang="en-US" dirty="0" smtClean="0"/>
              <a:t>e-proctoring, 2 proctors only, myself + Ivan (TA)</a:t>
            </a:r>
            <a:endParaRPr lang="en-US" dirty="0"/>
          </a:p>
          <a:p>
            <a:r>
              <a:rPr lang="en-US" dirty="0"/>
              <a:t>My </a:t>
            </a:r>
            <a:r>
              <a:rPr lang="en-US" u="sng" dirty="0"/>
              <a:t>current plan</a:t>
            </a:r>
            <a:r>
              <a:rPr lang="en-US" dirty="0"/>
              <a:t> is to invite </a:t>
            </a:r>
            <a:r>
              <a:rPr lang="en-US" u="sng" dirty="0"/>
              <a:t>up to</a:t>
            </a:r>
            <a:r>
              <a:rPr lang="en-US" dirty="0"/>
              <a:t> </a:t>
            </a:r>
            <a:r>
              <a:rPr lang="en-US" dirty="0" smtClean="0"/>
              <a:t>2x25 – 6 = 44 students </a:t>
            </a:r>
            <a:r>
              <a:rPr lang="en-US" dirty="0"/>
              <a:t>who:</a:t>
            </a:r>
          </a:p>
          <a:p>
            <a:pPr lvl="1"/>
            <a:r>
              <a:rPr lang="en-US" dirty="0"/>
              <a:t>Feel that they could have done better than </a:t>
            </a:r>
            <a:r>
              <a:rPr lang="en-US" dirty="0" smtClean="0"/>
              <a:t>yesterday and want to close the gap to B</a:t>
            </a:r>
            <a:endParaRPr lang="en-US" dirty="0"/>
          </a:p>
          <a:p>
            <a:pPr lvl="1"/>
            <a:r>
              <a:rPr lang="en-US" dirty="0"/>
              <a:t>Willing to sacrifice another 2 hours during study week to do this </a:t>
            </a:r>
            <a:r>
              <a:rPr lang="en-US" dirty="0" smtClean="0"/>
              <a:t>(not 2.5h)</a:t>
            </a:r>
          </a:p>
          <a:p>
            <a:pPr lvl="1"/>
            <a:r>
              <a:rPr lang="en-US" dirty="0" smtClean="0"/>
              <a:t>Top 44 at </a:t>
            </a:r>
            <a:r>
              <a:rPr lang="en-US" dirty="0" smtClean="0">
                <a:hlinkClick r:id="rId3"/>
              </a:rPr>
              <a:t>https</a:t>
            </a:r>
            <a:r>
              <a:rPr lang="en-US" dirty="0">
                <a:hlinkClick r:id="rId3"/>
              </a:rPr>
              <a:t>://</a:t>
            </a:r>
            <a:r>
              <a:rPr lang="en-US" dirty="0" smtClean="0">
                <a:hlinkClick r:id="rId3"/>
              </a:rPr>
              <a:t>nus.kattis.com/sessions/gvbdni</a:t>
            </a:r>
            <a:r>
              <a:rPr lang="en-US" dirty="0" smtClean="0"/>
              <a:t>, at least &gt;= 138 points (100+38), (TAs have/will </a:t>
            </a:r>
            <a:r>
              <a:rPr lang="en-US" dirty="0" err="1" smtClean="0"/>
              <a:t>upsolve</a:t>
            </a:r>
            <a:r>
              <a:rPr lang="en-US" dirty="0" smtClean="0"/>
              <a:t>, don’t </a:t>
            </a:r>
            <a:r>
              <a:rPr lang="en-US" dirty="0" err="1" smtClean="0"/>
              <a:t>plagiarise</a:t>
            </a:r>
            <a:r>
              <a:rPr lang="en-US" dirty="0" smtClean="0"/>
              <a:t>!), and then email me to OPT-IN</a:t>
            </a:r>
          </a:p>
          <a:p>
            <a:pPr lvl="1"/>
            <a:r>
              <a:rPr lang="en-US" b="1" dirty="0" smtClean="0"/>
              <a:t>PE score for this group: max(your moderated PE score, min(PE moderated average, re PE score – may or may not be moderated))</a:t>
            </a:r>
            <a:endParaRPr lang="en-US" b="1" dirty="0"/>
          </a:p>
        </p:txBody>
      </p:sp>
    </p:spTree>
    <p:extLst>
      <p:ext uri="{BB962C8B-B14F-4D97-AF65-F5344CB8AC3E}">
        <p14:creationId xmlns:p14="http://schemas.microsoft.com/office/powerpoint/2010/main" val="61447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SSSP Problem (1)</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https://visualgo.net/en/sssp?slide=1</a:t>
            </a:r>
            <a:r>
              <a:rPr lang="en-SG" dirty="0"/>
              <a:t> to 4</a:t>
            </a:r>
            <a:r>
              <a:rPr lang="en-US" dirty="0"/>
              <a:t>-9</a:t>
            </a:r>
            <a:endParaRPr lang="en-SG" dirty="0"/>
          </a:p>
          <a:p>
            <a:r>
              <a:rPr lang="en-US" dirty="0"/>
              <a:t>Q&amp;A on SSSP part 1:</a:t>
            </a:r>
          </a:p>
          <a:p>
            <a:pPr marL="914400" lvl="1" indent="-457200">
              <a:buFont typeface="+mj-lt"/>
              <a:buAutoNum type="arabicPeriod"/>
            </a:pPr>
            <a:r>
              <a:rPr lang="en-US" dirty="0">
                <a:hlinkClick r:id="rId3"/>
              </a:rPr>
              <a:t>SSSP problem</a:t>
            </a:r>
            <a:r>
              <a:rPr lang="en-US" dirty="0"/>
              <a:t>, review of various SSSP concepts using random graphs</a:t>
            </a:r>
          </a:p>
          <a:p>
            <a:pPr marL="914400" lvl="1" indent="-457200">
              <a:buFont typeface="+mj-lt"/>
              <a:buAutoNum type="arabicPeriod"/>
            </a:pPr>
            <a:r>
              <a:rPr lang="en-US" dirty="0" smtClean="0">
                <a:hlinkClick r:id="rId4"/>
              </a:rPr>
              <a:t>Bellman-Ford </a:t>
            </a:r>
            <a:r>
              <a:rPr lang="en-US" dirty="0">
                <a:hlinkClick r:id="rId4"/>
              </a:rPr>
              <a:t>algorithm</a:t>
            </a:r>
            <a:r>
              <a:rPr lang="en-US" dirty="0"/>
              <a:t>, its O(</a:t>
            </a:r>
            <a:r>
              <a:rPr lang="en-US" dirty="0" err="1"/>
              <a:t>kE</a:t>
            </a:r>
            <a:r>
              <a:rPr lang="en-US" dirty="0"/>
              <a:t>) speedup, </a:t>
            </a:r>
            <a:r>
              <a:rPr lang="en-US" dirty="0">
                <a:hlinkClick r:id="rId5"/>
              </a:rPr>
              <a:t>worst case input</a:t>
            </a:r>
            <a:r>
              <a:rPr lang="en-US" dirty="0" smtClean="0"/>
              <a:t>,</a:t>
            </a:r>
            <a:br>
              <a:rPr lang="en-US" dirty="0" smtClean="0"/>
            </a:br>
            <a:r>
              <a:rPr lang="en-US" dirty="0" smtClean="0"/>
              <a:t>quick </a:t>
            </a:r>
            <a:r>
              <a:rPr lang="en-US" dirty="0"/>
              <a:t>proof of correctness and negative cycle detection bonus</a:t>
            </a:r>
          </a:p>
          <a:p>
            <a:r>
              <a:rPr lang="en-US" dirty="0"/>
              <a:t>Not asked:</a:t>
            </a:r>
          </a:p>
          <a:p>
            <a:pPr marL="914400" lvl="1" indent="-457200">
              <a:buFont typeface="+mj-lt"/>
              <a:buAutoNum type="arabicPeriod"/>
            </a:pPr>
            <a:r>
              <a:rPr lang="en-US" dirty="0" smtClean="0"/>
              <a:t>The </a:t>
            </a:r>
            <a:r>
              <a:rPr lang="en-US" dirty="0" smtClean="0">
                <a:hlinkClick r:id="rId6"/>
              </a:rPr>
              <a:t>notations</a:t>
            </a:r>
            <a:endParaRPr lang="en-US" dirty="0" smtClean="0"/>
          </a:p>
          <a:p>
            <a:pPr marL="914400" lvl="1" indent="-457200">
              <a:buFont typeface="+mj-lt"/>
              <a:buAutoNum type="arabicPeriod"/>
            </a:pPr>
            <a:r>
              <a:rPr lang="en-US" dirty="0"/>
              <a:t>Find </a:t>
            </a:r>
            <a:r>
              <a:rPr lang="en-US" dirty="0">
                <a:hlinkClick r:id="rId7"/>
              </a:rPr>
              <a:t>real life SSSP </a:t>
            </a:r>
            <a:r>
              <a:rPr lang="en-US" dirty="0" smtClean="0">
                <a:hlinkClick r:id="rId7"/>
              </a:rPr>
              <a:t>scenarios</a:t>
            </a:r>
            <a:endParaRPr lang="en-US" dirty="0"/>
          </a:p>
        </p:txBody>
      </p:sp>
    </p:spTree>
    <p:extLst>
      <p:ext uri="{BB962C8B-B14F-4D97-AF65-F5344CB8AC3E}">
        <p14:creationId xmlns:p14="http://schemas.microsoft.com/office/powerpoint/2010/main" val="88434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(Not-)Live Demo (1)</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https://nus.kattis.com/problems/shortestpath1</a:t>
            </a:r>
            <a:endParaRPr lang="id-ID" dirty="0"/>
          </a:p>
          <a:p>
            <a:r>
              <a:rPr lang="en-US" dirty="0"/>
              <a:t>Let me show a raw O(nm) Bellman Ford’s on this :O…</a:t>
            </a:r>
          </a:p>
          <a:p>
            <a:pPr lvl="1"/>
            <a:r>
              <a:rPr lang="en-US" dirty="0"/>
              <a:t>It should TLE</a:t>
            </a:r>
          </a:p>
          <a:p>
            <a:pPr lvl="1"/>
            <a:r>
              <a:rPr lang="en-US" dirty="0">
                <a:hlinkClick r:id="rId4"/>
              </a:rPr>
              <a:t>https://nus.kattis.com/submissions/4053497</a:t>
            </a:r>
            <a:r>
              <a:rPr lang="en-US" dirty="0"/>
              <a:t> (Steven’s view, see zipped code)</a:t>
            </a:r>
          </a:p>
          <a:p>
            <a:r>
              <a:rPr lang="en-US" dirty="0"/>
              <a:t>Let me show the optimization to O(km) version that terminates early if there is no more relaxation</a:t>
            </a:r>
          </a:p>
          <a:p>
            <a:pPr lvl="1"/>
            <a:r>
              <a:rPr lang="en-US" dirty="0"/>
              <a:t>It “pass” with “high” runtime, but technically we can make this still TLE</a:t>
            </a:r>
            <a:br>
              <a:rPr lang="en-US" dirty="0"/>
            </a:br>
            <a:r>
              <a:rPr lang="en-US" dirty="0"/>
              <a:t>(this problem does not have “Bellman Ford’s killer test case”)</a:t>
            </a:r>
          </a:p>
          <a:p>
            <a:pPr lvl="1"/>
            <a:r>
              <a:rPr lang="en-US" dirty="0">
                <a:hlinkClick r:id="rId5"/>
              </a:rPr>
              <a:t>https://nus.kattis.com/submissions/4053520</a:t>
            </a:r>
            <a:r>
              <a:rPr lang="en-US" dirty="0"/>
              <a:t> (Steven’s view, see zipped code)</a:t>
            </a:r>
          </a:p>
          <a:p>
            <a:r>
              <a:rPr lang="en-US" dirty="0"/>
              <a:t>We will make it better with proper Dijkstra’s algorithm soon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89023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SSSP Problem (2)</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https://visualgo.net/en/sssp?slide=5</a:t>
            </a:r>
            <a:r>
              <a:rPr lang="en-SG" dirty="0"/>
              <a:t> to 6</a:t>
            </a:r>
            <a:r>
              <a:rPr lang="en-US" dirty="0"/>
              <a:t>-3</a:t>
            </a:r>
            <a:endParaRPr lang="en-SG" dirty="0"/>
          </a:p>
          <a:p>
            <a:r>
              <a:rPr lang="en-US" dirty="0"/>
              <a:t>Q&amp;A on SSSP part 2:</a:t>
            </a:r>
          </a:p>
          <a:p>
            <a:pPr marL="914400" lvl="1" indent="-457200" algn="just">
              <a:buFont typeface="+mj-lt"/>
              <a:buAutoNum type="arabicPeriod"/>
            </a:pPr>
            <a:r>
              <a:rPr lang="en-US" dirty="0">
                <a:hlinkClick r:id="rId4"/>
              </a:rPr>
              <a:t>BFS for unweighted graph</a:t>
            </a:r>
            <a:r>
              <a:rPr lang="en-US" dirty="0"/>
              <a:t>, the </a:t>
            </a:r>
            <a:r>
              <a:rPr lang="en-US" dirty="0">
                <a:hlinkClick r:id="rId4"/>
              </a:rPr>
              <a:t>minor changes</a:t>
            </a:r>
            <a:r>
              <a:rPr lang="en-US" dirty="0"/>
              <a:t>, WA on general </a:t>
            </a:r>
            <a:r>
              <a:rPr lang="en-US" dirty="0" smtClean="0"/>
              <a:t>graph</a:t>
            </a:r>
          </a:p>
          <a:p>
            <a:pPr marL="914400" lvl="1" indent="-457200" algn="just">
              <a:buFont typeface="+mj-lt"/>
              <a:buAutoNum type="arabicPeriod"/>
            </a:pPr>
            <a:r>
              <a:rPr lang="en-US" dirty="0" smtClean="0"/>
              <a:t>That SSSP on 2D grid with only N/E/S/W moves can be easily computed with </a:t>
            </a:r>
            <a:r>
              <a:rPr lang="en-US" dirty="0" smtClean="0">
                <a:hlinkClick r:id="rId5"/>
              </a:rPr>
              <a:t>Manhattan distance</a:t>
            </a:r>
            <a:r>
              <a:rPr lang="en-US" dirty="0" smtClean="0"/>
              <a:t> and BFS is totally unnecessary</a:t>
            </a:r>
            <a:r>
              <a:rPr lang="en-US" dirty="0" smtClean="0"/>
              <a:t>…</a:t>
            </a:r>
          </a:p>
          <a:p>
            <a:pPr lvl="2" algn="just"/>
            <a:r>
              <a:rPr lang="en-US" dirty="0" smtClean="0"/>
              <a:t>Read </a:t>
            </a:r>
            <a:r>
              <a:rPr lang="en-US" sz="1400" dirty="0" smtClean="0">
                <a:hlinkClick r:id="rId6"/>
              </a:rPr>
              <a:t>https</a:t>
            </a:r>
            <a:r>
              <a:rPr lang="en-US" sz="1400" dirty="0">
                <a:hlinkClick r:id="rId6"/>
              </a:rPr>
              <a:t>://</a:t>
            </a:r>
            <a:r>
              <a:rPr lang="en-US" sz="1400" dirty="0" smtClean="0">
                <a:hlinkClick r:id="rId6"/>
              </a:rPr>
              <a:t>stackoverflow.com/questions/15179481/how-to-calculate-distance-between-2-points-in-a-2d-matrix</a:t>
            </a:r>
            <a:r>
              <a:rPr lang="en-US" sz="1400" dirty="0" smtClean="0"/>
              <a:t> </a:t>
            </a:r>
          </a:p>
          <a:p>
            <a:pPr lvl="2" algn="just"/>
            <a:r>
              <a:rPr lang="en-US" dirty="0" smtClean="0"/>
              <a:t>Hindsight </a:t>
            </a:r>
            <a:r>
              <a:rPr lang="en-US" dirty="0" smtClean="0"/>
              <a:t>is always 20/20… we didn’t expect ¾ of the class do BFS for /</a:t>
            </a:r>
            <a:r>
              <a:rPr lang="en-US" dirty="0" err="1" smtClean="0"/>
              <a:t>universityzoning</a:t>
            </a:r>
            <a:endParaRPr lang="en-US" dirty="0" smtClean="0"/>
          </a:p>
          <a:p>
            <a:pPr lvl="2"/>
            <a:r>
              <a:rPr lang="en-US" dirty="0" smtClean="0"/>
              <a:t>In hindsight, we should have added smaller test case where doing BFS will not cause RTE for most of you</a:t>
            </a:r>
          </a:p>
          <a:p>
            <a:pPr lvl="2"/>
            <a:r>
              <a:rPr lang="en-US" dirty="0" smtClean="0"/>
              <a:t>And probably we shouldn’t permute the faculty cells and student IDs for lower subtasks…</a:t>
            </a:r>
          </a:p>
          <a:p>
            <a:pPr lvl="2"/>
            <a:r>
              <a:rPr lang="en-US" dirty="0" smtClean="0"/>
              <a:t>Anyways…</a:t>
            </a:r>
            <a:endParaRPr lang="en-US" dirty="0"/>
          </a:p>
        </p:txBody>
      </p:sp>
    </p:spTree>
    <p:extLst>
      <p:ext uri="{BB962C8B-B14F-4D97-AF65-F5344CB8AC3E}">
        <p14:creationId xmlns:p14="http://schemas.microsoft.com/office/powerpoint/2010/main" val="405316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e-Lecture for our Flipped Classroom</a:t>
            </a:r>
          </a:p>
        </p:txBody>
      </p:sp>
      <p:sp>
        <p:nvSpPr>
          <p:cNvPr id="3" name="Content Placeholder 2"/>
          <p:cNvSpPr>
            <a:spLocks noGrp="1"/>
          </p:cNvSpPr>
          <p:nvPr>
            <p:ph idx="1"/>
          </p:nvPr>
        </p:nvSpPr>
        <p:spPr/>
        <p:txBody>
          <a:bodyPr>
            <a:normAutofit/>
          </a:bodyPr>
          <a:lstStyle/>
          <a:p>
            <a:r>
              <a:rPr lang="en-US" dirty="0"/>
              <a:t>By Wed, </a:t>
            </a:r>
            <a:r>
              <a:rPr lang="en-US" dirty="0" smtClean="0"/>
              <a:t>04 </a:t>
            </a:r>
            <a:r>
              <a:rPr lang="en-US" dirty="0"/>
              <a:t>Nov </a:t>
            </a:r>
            <a:r>
              <a:rPr lang="en-US" dirty="0" smtClean="0"/>
              <a:t>2020, </a:t>
            </a:r>
            <a:r>
              <a:rPr lang="en-US" dirty="0"/>
              <a:t>please re-read </a:t>
            </a:r>
            <a:r>
              <a:rPr lang="en-US" dirty="0">
                <a:hlinkClick r:id="rId2"/>
              </a:rPr>
              <a:t>https://visualgo.net/en/sssp?slide=7</a:t>
            </a:r>
            <a:r>
              <a:rPr lang="en-US" dirty="0"/>
              <a:t> until end</a:t>
            </a:r>
          </a:p>
          <a:p>
            <a:pPr lvl="1"/>
            <a:r>
              <a:rPr lang="en-US" dirty="0"/>
              <a:t>We will start studying Dijkstra’s algorithm</a:t>
            </a:r>
          </a:p>
          <a:p>
            <a:pPr lvl="1"/>
            <a:r>
              <a:rPr lang="en-US" dirty="0"/>
              <a:t>You will need it for </a:t>
            </a:r>
            <a:r>
              <a:rPr lang="en-US"/>
              <a:t>PS5 </a:t>
            </a:r>
            <a:r>
              <a:rPr lang="en-US" smtClean="0"/>
              <a:t>anyway (both tasks)</a:t>
            </a:r>
            <a:endParaRPr lang="en-US" dirty="0"/>
          </a:p>
        </p:txBody>
      </p:sp>
      <p:pic>
        <p:nvPicPr>
          <p:cNvPr id="2050" name="Picture 2" descr="https://ivle.nus.edu.sg/images/flipp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3511" y="144606"/>
            <a:ext cx="1979076" cy="65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93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4352</TotalTime>
  <Words>1225</Words>
  <Application>Microsoft Office PowerPoint</Application>
  <PresentationFormat>Widescreen</PresentationFormat>
  <Paragraphs>77</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CS2040/C</vt:lpstr>
      <vt:lpstr>Plagiarism Report Updates (Week 11) </vt:lpstr>
      <vt:lpstr>Admins – Bloody PE (grading) :O</vt:lpstr>
      <vt:lpstr>Admins – Make-up/Remedial PE (draft)</vt:lpstr>
      <vt:lpstr>Review of SSSP Problem (1)</vt:lpstr>
      <vt:lpstr>(Not-)Live Demo (1)</vt:lpstr>
      <vt:lpstr>Review of SSSP Problem (2)</vt:lpstr>
      <vt:lpstr>Next e-Lecture for our Flipped Classroom</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Halim</dc:creator>
  <cp:lastModifiedBy>Steven Halim</cp:lastModifiedBy>
  <cp:revision>316</cp:revision>
  <dcterms:created xsi:type="dcterms:W3CDTF">2017-08-18T07:05:45Z</dcterms:created>
  <dcterms:modified xsi:type="dcterms:W3CDTF">2020-10-29T10:38:46Z</dcterms:modified>
</cp:coreProperties>
</file>