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28" r:id="rId3"/>
    <p:sldId id="308" r:id="rId4"/>
    <p:sldId id="325" r:id="rId5"/>
    <p:sldId id="320" r:id="rId6"/>
    <p:sldId id="326" r:id="rId7"/>
    <p:sldId id="329" r:id="rId8"/>
    <p:sldId id="319" r:id="rId9"/>
    <p:sldId id="330" r:id="rId10"/>
    <p:sldId id="3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60" autoAdjust="0"/>
  </p:normalViewPr>
  <p:slideViewPr>
    <p:cSldViewPr snapToGrid="0">
      <p:cViewPr varScale="1">
        <p:scale>
          <a:sx n="88" d="100"/>
          <a:sy n="88" d="100"/>
        </p:scale>
        <p:origin x="141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5/11/2020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221123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Review, for CS2040/C level, the illustration shown in that Quora answer is one</a:t>
            </a:r>
            <a:r>
              <a:rPr lang="en-US" baseline="0" dirty="0"/>
              <a:t> of the best to explain how (original version of) Dijkstra’s works (not really a proof but it is sufficient), we will also do</a:t>
            </a:r>
            <a:r>
              <a:rPr lang="en-US" dirty="0"/>
              <a:t> proof by “AC-</a:t>
            </a:r>
            <a:r>
              <a:rPr lang="en-US" dirty="0" err="1"/>
              <a:t>ing</a:t>
            </a:r>
            <a:r>
              <a:rPr lang="en-US" dirty="0"/>
              <a:t>” on an Online Judge :O </a:t>
            </a:r>
            <a:r>
              <a:rPr lang="en-US" dirty="0">
                <a:sym typeface="Wingdings" panose="05000000000000000000" pitchFamily="2" charset="2"/>
              </a:rPr>
              <a:t> next slide</a:t>
            </a: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lazy PQ update idea, on what happen when negative weight edge is present</a:t>
            </a:r>
            <a:r>
              <a:rPr lang="en-US" baseline="0" dirty="0"/>
              <a:t> but </a:t>
            </a:r>
            <a:r>
              <a:rPr lang="en-US" dirty="0"/>
              <a:t>no cycle (AC, just slightly slower on normal graph) and when negative weight cycle is present (actually infinite loop), and one of the worst case behavior for this modified Dijkstra’s algorithm (can</a:t>
            </a:r>
            <a:r>
              <a:rPr lang="en-US" baseline="0" dirty="0"/>
              <a:t> be forced to be very slow on that interesting triangle-based corner case DAG/modified Dijkstra’s killer)</a:t>
            </a:r>
            <a:r>
              <a:rPr lang="en-US" dirty="0"/>
              <a:t>, with live demo code using </a:t>
            </a:r>
            <a:r>
              <a:rPr lang="en-US" dirty="0" err="1"/>
              <a:t>Kattis</a:t>
            </a:r>
            <a:r>
              <a:rPr lang="en-US" dirty="0"/>
              <a:t> – shortestpath1 </a:t>
            </a:r>
            <a:r>
              <a:rPr lang="en-US" dirty="0" smtClean="0"/>
              <a:t>again; Note that this lazy deletion technique was one of possible solution for PS3 - </a:t>
            </a:r>
            <a:r>
              <a:rPr lang="en-US" dirty="0" err="1" smtClean="0"/>
              <a:t>doctorkattis</a:t>
            </a:r>
            <a:r>
              <a:rPr lang="en-US" baseline="0" dirty="0" smtClean="0"/>
              <a:t> this semester</a:t>
            </a:r>
            <a:endParaRPr lang="en-US"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212202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147027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204048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3768396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On Tree: DFS/BFS both work, the only unique path between vertex u to v is shortest path between u to v. On DAG, the topological sorting that we learned earlier will turn out </a:t>
            </a:r>
            <a:r>
              <a:rPr lang="en-US" baseline="0" dirty="0" smtClean="0"/>
              <a:t>Bellman-Ford </a:t>
            </a:r>
            <a:r>
              <a:rPr lang="en-US" baseline="0" dirty="0"/>
              <a:t>from O(VE) to just one pass, so O(V+E) :O. This is a precursor of something more advanced called Dynamic Programming (DP) technique (CS3230/CS3233/CS4234</a:t>
            </a:r>
            <a:r>
              <a:rPr lang="en-US" baseline="0" dirty="0" smtClean="0"/>
              <a:t>); PS: PS5 is somewhat about a ‘virtual DAG’</a:t>
            </a: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Review the live webcast on what has been asked in the past involving this topic </a:t>
            </a:r>
            <a:r>
              <a:rPr lang="en-US" baseline="0" dirty="0" smtClean="0">
                <a:sym typeface="Wingdings" panose="05000000000000000000" pitchFamily="2" charset="2"/>
              </a:rPr>
              <a:t>, </a:t>
            </a:r>
            <a:r>
              <a:rPr lang="en-US" baseline="0" dirty="0" err="1" smtClean="0">
                <a:sym typeface="Wingdings" panose="05000000000000000000" pitchFamily="2" charset="2"/>
              </a:rPr>
              <a:t>Kattis</a:t>
            </a:r>
            <a:r>
              <a:rPr lang="en-US" baseline="0" dirty="0" smtClean="0">
                <a:sym typeface="Wingdings" panose="05000000000000000000" pitchFamily="2" charset="2"/>
              </a:rPr>
              <a:t> - detour (one of past paper problem); others: </a:t>
            </a:r>
            <a:r>
              <a:rPr lang="en-US" dirty="0" smtClean="0">
                <a:sym typeface="Wingdings" panose="05000000000000000000" pitchFamily="2" charset="2"/>
              </a:rPr>
              <a:t>Multi-Sources</a:t>
            </a:r>
            <a:r>
              <a:rPr lang="en-US" baseline="0" dirty="0" smtClean="0">
                <a:sym typeface="Wingdings" panose="05000000000000000000" pitchFamily="2" charset="2"/>
              </a:rPr>
              <a:t> Shortest Paths (MSSP), printing/using paths (</a:t>
            </a:r>
            <a:r>
              <a:rPr lang="en-US" baseline="0" dirty="0" err="1" smtClean="0">
                <a:sym typeface="Wingdings" panose="05000000000000000000" pitchFamily="2" charset="2"/>
              </a:rPr>
              <a:t>flowerytrails</a:t>
            </a:r>
            <a:r>
              <a:rPr lang="en-US" baseline="0" dirty="0" smtClean="0">
                <a:sym typeface="Wingdings" panose="05000000000000000000" pitchFamily="2" charset="2"/>
              </a:rPr>
              <a:t>), </a:t>
            </a:r>
            <a:r>
              <a:rPr lang="en-US" baseline="0" dirty="0" err="1" smtClean="0">
                <a:sym typeface="Wingdings" panose="05000000000000000000" pitchFamily="2" charset="2"/>
              </a:rPr>
              <a:t>etc</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94512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5/11/2020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5/11/2020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5/11/2020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5/11/2020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5/11/2020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5/11/2020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5/11/2020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5/11/2020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5/11/2020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5/11/2020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5/11/2020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5/11/2020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mst?slid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us.kattis.com/sessions/gvbdni%20tracker%20(4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nus.kattis.com/sessions/wnc9t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visualgo.net/en/sssp?slide=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visualgo.net/en/sssp?slide=8" TargetMode="External"/><Relationship Id="rId4" Type="http://schemas.openxmlformats.org/officeDocument/2006/relationships/hyperlink" Target="https://www.quora.com/What-is-the-simplest-intuitive-proof-of-Dijkstra%E2%80%99s-shortest-path-algorith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pen.kattis.com/problems/shortestpath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us.kattis.com/problems/flowerytrai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sssp?slide=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us.kattis.com/sessions/gvbdn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us.kattis.com/sessions/wnc9t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sssp?slide=7-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visualgo.net/en/sssp?slide=11-2" TargetMode="External"/><Relationship Id="rId5" Type="http://schemas.openxmlformats.org/officeDocument/2006/relationships/hyperlink" Target="https://visualgo.net/en/sssp?slide=10" TargetMode="External"/><Relationship Id="rId4" Type="http://schemas.openxmlformats.org/officeDocument/2006/relationships/hyperlink" Target="https://visualgo.net/en/sssp?slide=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us.kattis.com/problems/detou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a:t>
            </a:r>
            <a:r>
              <a:rPr lang="en-US" dirty="0" smtClean="0"/>
              <a:t>12ab</a:t>
            </a:r>
            <a:r>
              <a:rPr lang="en-US" dirty="0"/>
              <a:t>, 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normAutofit/>
          </a:bodyPr>
          <a:lstStyle/>
          <a:p>
            <a:r>
              <a:rPr lang="en-US" dirty="0"/>
              <a:t>For our short Lecture 13a optional lecture, read </a:t>
            </a:r>
            <a:r>
              <a:rPr lang="en-US" dirty="0">
                <a:hlinkClick r:id="rId2"/>
              </a:rPr>
              <a:t>https://visualgo.net/en/mst?slide=1</a:t>
            </a:r>
            <a:r>
              <a:rPr lang="en-US" dirty="0"/>
              <a:t> until end</a:t>
            </a:r>
          </a:p>
          <a:p>
            <a:pPr lvl="1"/>
            <a:r>
              <a:rPr lang="en-US" dirty="0"/>
              <a:t>It was previously part of CS2010 but excluded in CS2040 variant</a:t>
            </a:r>
          </a:p>
          <a:p>
            <a:pPr lvl="1"/>
            <a:r>
              <a:rPr lang="en-US" dirty="0"/>
              <a:t>Part of CS1231/S and later in </a:t>
            </a:r>
            <a:r>
              <a:rPr lang="en-US" dirty="0" smtClean="0"/>
              <a:t>CS3230/beyond</a:t>
            </a:r>
          </a:p>
          <a:p>
            <a:pPr lvl="1"/>
            <a:r>
              <a:rPr lang="en-US" dirty="0" smtClean="0"/>
              <a:t>Not </a:t>
            </a:r>
            <a:r>
              <a:rPr lang="en-US" i="1" dirty="0" smtClean="0"/>
              <a:t>really</a:t>
            </a:r>
            <a:r>
              <a:rPr lang="en-US" dirty="0" smtClean="0"/>
              <a:t> examinable (but I may discuss general techniques that may be useful to solve other related and </a:t>
            </a:r>
            <a:r>
              <a:rPr lang="en-US" smtClean="0"/>
              <a:t>in-syllabus problems)</a:t>
            </a:r>
            <a:endParaRPr lang="en-US"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7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(Wednesday)</a:t>
            </a:r>
            <a:endParaRPr lang="en-SG" dirty="0"/>
          </a:p>
        </p:txBody>
      </p:sp>
      <p:sp>
        <p:nvSpPr>
          <p:cNvPr id="3" name="Content Placeholder 2"/>
          <p:cNvSpPr>
            <a:spLocks noGrp="1"/>
          </p:cNvSpPr>
          <p:nvPr>
            <p:ph idx="1"/>
          </p:nvPr>
        </p:nvSpPr>
        <p:spPr>
          <a:xfrm>
            <a:off x="838199" y="1825624"/>
            <a:ext cx="11005457" cy="5032375"/>
          </a:xfrm>
        </p:spPr>
        <p:txBody>
          <a:bodyPr>
            <a:normAutofit/>
          </a:bodyPr>
          <a:lstStyle/>
          <a:p>
            <a:r>
              <a:rPr lang="en-US" dirty="0" smtClean="0"/>
              <a:t>PE grading done</a:t>
            </a:r>
          </a:p>
          <a:p>
            <a:pPr lvl="1"/>
            <a:r>
              <a:rPr lang="en-US" dirty="0" smtClean="0"/>
              <a:t>See </a:t>
            </a:r>
            <a:r>
              <a:rPr lang="en-US" dirty="0" err="1" smtClean="0"/>
              <a:t>LumiNUS</a:t>
            </a:r>
            <a:r>
              <a:rPr lang="en-US" dirty="0" smtClean="0"/>
              <a:t> gradebook for your moderated marks (≥ raw marks for most of you)</a:t>
            </a:r>
          </a:p>
          <a:p>
            <a:pPr lvl="1"/>
            <a:r>
              <a:rPr lang="en-US" dirty="0" smtClean="0"/>
              <a:t>Common issues: A: BFS &gt;.&lt;, </a:t>
            </a:r>
            <a:r>
              <a:rPr lang="en-US" dirty="0" err="1" smtClean="0"/>
              <a:t>int</a:t>
            </a:r>
            <a:r>
              <a:rPr lang="en-US" dirty="0" smtClean="0"/>
              <a:t> vs </a:t>
            </a:r>
            <a:r>
              <a:rPr lang="en-US" dirty="0" err="1" smtClean="0"/>
              <a:t>ll</a:t>
            </a:r>
            <a:r>
              <a:rPr lang="en-US" dirty="0" smtClean="0"/>
              <a:t>, not sorting faculty cells and/or student IDs;</a:t>
            </a:r>
            <a:br>
              <a:rPr lang="en-US" dirty="0" smtClean="0"/>
            </a:br>
            <a:r>
              <a:rPr lang="en-US" dirty="0" smtClean="0"/>
              <a:t>B: mostly sample, betting on Valid/Invalid for Subtask 1, </a:t>
            </a:r>
            <a:r>
              <a:rPr lang="en-US" dirty="0" err="1" smtClean="0"/>
              <a:t>acylic</a:t>
            </a:r>
            <a:r>
              <a:rPr lang="en-US" dirty="0" smtClean="0"/>
              <a:t> test, initial build</a:t>
            </a:r>
          </a:p>
          <a:p>
            <a:pPr lvl="1"/>
            <a:r>
              <a:rPr lang="en-US" dirty="0" smtClean="0"/>
              <a:t>Upon /110, average at 34.3/110, and there are 45 </a:t>
            </a:r>
            <a:r>
              <a:rPr lang="en-US" dirty="0"/>
              <a:t>students at </a:t>
            </a:r>
            <a:r>
              <a:rPr lang="en-US" dirty="0" smtClean="0"/>
              <a:t>≥ 35/110</a:t>
            </a:r>
          </a:p>
          <a:p>
            <a:r>
              <a:rPr lang="en-US" dirty="0" smtClean="0"/>
              <a:t>Those who are &lt; 35 even after moderation </a:t>
            </a:r>
            <a:r>
              <a:rPr lang="en-US" dirty="0"/>
              <a:t>are </a:t>
            </a:r>
            <a:r>
              <a:rPr lang="en-US" dirty="0" smtClean="0"/>
              <a:t>still tracked with</a:t>
            </a:r>
            <a:r>
              <a:rPr lang="en-US" dirty="0"/>
              <a:t/>
            </a:r>
            <a:br>
              <a:rPr lang="en-US" dirty="0"/>
            </a:br>
            <a:r>
              <a:rPr lang="en-US" dirty="0" smtClean="0">
                <a:hlinkClick r:id="rId3"/>
              </a:rPr>
              <a:t>https</a:t>
            </a:r>
            <a:r>
              <a:rPr lang="en-US" dirty="0">
                <a:hlinkClick r:id="rId3"/>
              </a:rPr>
              <a:t>://</a:t>
            </a:r>
            <a:r>
              <a:rPr lang="en-US" dirty="0" smtClean="0">
                <a:hlinkClick r:id="rId3"/>
              </a:rPr>
              <a:t>nus.kattis.com/sessions/gvbdni</a:t>
            </a:r>
            <a:r>
              <a:rPr lang="en-US" dirty="0" smtClean="0"/>
              <a:t> (43 available rows out of 70)</a:t>
            </a:r>
          </a:p>
          <a:p>
            <a:pPr lvl="1"/>
            <a:r>
              <a:rPr lang="en-US" dirty="0" smtClean="0"/>
              <a:t>Still an OPT-IN mode, email me before I </a:t>
            </a:r>
            <a:r>
              <a:rPr lang="en-US" dirty="0"/>
              <a:t>add you to </a:t>
            </a:r>
            <a:r>
              <a:rPr lang="en-US" dirty="0">
                <a:hlinkClick r:id="rId4"/>
              </a:rPr>
              <a:t>https://</a:t>
            </a:r>
            <a:r>
              <a:rPr lang="en-US" dirty="0" smtClean="0">
                <a:hlinkClick r:id="rId4"/>
              </a:rPr>
              <a:t>nus.kattis.com/sessions/wnc9tm</a:t>
            </a:r>
            <a:r>
              <a:rPr lang="en-US" dirty="0" smtClean="0"/>
              <a:t> (to aim for ≥ 35/110 * 200 = 64 points)</a:t>
            </a:r>
          </a:p>
          <a:p>
            <a:r>
              <a:rPr lang="en-US" dirty="0" smtClean="0"/>
              <a:t>Lecture 12a+b today and tomorrow surely in final assessment</a:t>
            </a:r>
          </a:p>
          <a:p>
            <a:pPr lvl="1"/>
            <a:r>
              <a:rPr lang="en-US" dirty="0" smtClean="0"/>
              <a:t>For a very obvious reason</a:t>
            </a:r>
          </a:p>
          <a:p>
            <a:pPr lvl="1"/>
            <a:r>
              <a:rPr lang="en-US" dirty="0" smtClean="0"/>
              <a:t>As important as the </a:t>
            </a:r>
            <a:r>
              <a:rPr lang="en-US" dirty="0" err="1" smtClean="0"/>
              <a:t>bBST</a:t>
            </a:r>
            <a:r>
              <a:rPr lang="en-US" dirty="0" smtClean="0"/>
              <a:t> lecture on Week 08</a:t>
            </a:r>
            <a:endParaRPr lang="en-US" dirty="0"/>
          </a:p>
        </p:txBody>
      </p:sp>
    </p:spTree>
    <p:extLst>
      <p:ext uri="{BB962C8B-B14F-4D97-AF65-F5344CB8AC3E}">
        <p14:creationId xmlns:p14="http://schemas.microsoft.com/office/powerpoint/2010/main" val="261063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https://visualgo.net/en/sssp?slide=7</a:t>
            </a:r>
            <a:r>
              <a:rPr lang="en-SG" dirty="0"/>
              <a:t> to </a:t>
            </a:r>
            <a:r>
              <a:rPr lang="en-US" dirty="0"/>
              <a:t>7-5</a:t>
            </a:r>
            <a:endParaRPr lang="en-SG" dirty="0"/>
          </a:p>
          <a:p>
            <a:r>
              <a:rPr lang="en-US" dirty="0"/>
              <a:t>Q&amp;A on SSSP part 3:</a:t>
            </a:r>
          </a:p>
          <a:p>
            <a:pPr marL="914400" lvl="1" indent="-457200">
              <a:buFont typeface="+mj-lt"/>
              <a:buAutoNum type="arabicPeriod"/>
            </a:pPr>
            <a:r>
              <a:rPr lang="en-US" dirty="0">
                <a:hlinkClick r:id="rId3"/>
              </a:rPr>
              <a:t>Dijkstra’s algorithm</a:t>
            </a:r>
            <a:r>
              <a:rPr lang="en-US" dirty="0"/>
              <a:t>, focus on the original version and its time complexity O((V+E) log V) analysis, quick </a:t>
            </a:r>
            <a:r>
              <a:rPr lang="en-US" dirty="0" smtClean="0">
                <a:hlinkClick r:id="rId4"/>
              </a:rPr>
              <a:t>intuitive </a:t>
            </a:r>
            <a:r>
              <a:rPr lang="en-US" dirty="0">
                <a:hlinkClick r:id="rId4"/>
              </a:rPr>
              <a:t>“proof”</a:t>
            </a:r>
            <a:r>
              <a:rPr lang="en-US" dirty="0"/>
              <a:t> of (original) Dijkstra’s correctness (FYI only, proof is not tested in CS2040/C final)</a:t>
            </a:r>
          </a:p>
          <a:p>
            <a:pPr marL="914400" lvl="1" indent="-457200">
              <a:buFont typeface="+mj-lt"/>
              <a:buAutoNum type="arabicPeriod"/>
            </a:pPr>
            <a:r>
              <a:rPr lang="en-US" dirty="0"/>
              <a:t>The </a:t>
            </a:r>
            <a:r>
              <a:rPr lang="en-US" dirty="0">
                <a:hlinkClick r:id="rId5"/>
              </a:rPr>
              <a:t>modification of Dijkstra’s algorithm</a:t>
            </a:r>
            <a:r>
              <a:rPr lang="en-US" dirty="0"/>
              <a:t> </a:t>
            </a:r>
            <a:r>
              <a:rPr lang="en-US" dirty="0" smtClean="0"/>
              <a:t>(the </a:t>
            </a:r>
            <a:r>
              <a:rPr lang="en-US" dirty="0"/>
              <a:t>lazy deletion technique, what it can now solve and what it still cannot solve</a:t>
            </a:r>
            <a:r>
              <a:rPr lang="en-US" dirty="0" smtClean="0"/>
              <a:t>…; PS: you </a:t>
            </a:r>
            <a:r>
              <a:rPr lang="en-US" dirty="0"/>
              <a:t>can always use (original) Dijkstra’s if no –</a:t>
            </a:r>
            <a:r>
              <a:rPr lang="en-US" dirty="0" err="1"/>
              <a:t>ve</a:t>
            </a:r>
            <a:r>
              <a:rPr lang="en-US" dirty="0"/>
              <a:t> weight at all</a:t>
            </a:r>
            <a:r>
              <a:rPr lang="en-US" dirty="0" smtClean="0"/>
              <a:t>)</a:t>
            </a:r>
          </a:p>
        </p:txBody>
      </p:sp>
    </p:spTree>
    <p:extLst>
      <p:ext uri="{BB962C8B-B14F-4D97-AF65-F5344CB8AC3E}">
        <p14:creationId xmlns:p14="http://schemas.microsoft.com/office/powerpoint/2010/main" val="3915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https://nus.kattis.com/problems/shortestpath1</a:t>
            </a:r>
            <a:endParaRPr lang="en-SG" dirty="0"/>
          </a:p>
          <a:p>
            <a:pPr lvl="1"/>
            <a:r>
              <a:rPr lang="en-US" dirty="0"/>
              <a:t>A preview of how easy it is to write a working </a:t>
            </a:r>
            <a:r>
              <a:rPr lang="en-US" dirty="0" err="1"/>
              <a:t>Dijkstra’s</a:t>
            </a:r>
            <a:r>
              <a:rPr lang="en-US" dirty="0"/>
              <a:t> implementation</a:t>
            </a:r>
          </a:p>
          <a:p>
            <a:pPr lvl="1"/>
            <a:r>
              <a:rPr lang="en-US" dirty="0"/>
              <a:t>The Original </a:t>
            </a:r>
            <a:r>
              <a:rPr lang="en-US" dirty="0" err="1"/>
              <a:t>Dijkstra’s</a:t>
            </a:r>
            <a:r>
              <a:rPr lang="en-US" dirty="0"/>
              <a:t> first</a:t>
            </a:r>
          </a:p>
          <a:p>
            <a:pPr lvl="1"/>
            <a:r>
              <a:rPr lang="en-US" dirty="0"/>
              <a:t>Using C++ STL set as the underlying Priority Queue </a:t>
            </a:r>
            <a:r>
              <a:rPr lang="en-US" dirty="0">
                <a:sym typeface="Wingdings" panose="05000000000000000000" pitchFamily="2" charset="2"/>
              </a:rPr>
              <a:t></a:t>
            </a:r>
          </a:p>
          <a:p>
            <a:pPr lvl="1"/>
            <a:r>
              <a:rPr lang="en-US" dirty="0"/>
              <a:t>Then the modification of Dijkstra’s algorithm</a:t>
            </a:r>
          </a:p>
          <a:p>
            <a:pPr lvl="1"/>
            <a:r>
              <a:rPr lang="en-US" dirty="0"/>
              <a:t>Using C++ STL </a:t>
            </a:r>
            <a:r>
              <a:rPr lang="en-US" dirty="0" err="1"/>
              <a:t>priority_queue</a:t>
            </a:r>
            <a:r>
              <a:rPr lang="en-US" dirty="0"/>
              <a:t> as the underlying PQ + Lazy Deletion</a:t>
            </a:r>
          </a:p>
          <a:p>
            <a:r>
              <a:rPr lang="en-US" dirty="0"/>
              <a:t>Solution:</a:t>
            </a:r>
          </a:p>
          <a:p>
            <a:pPr lvl="1"/>
            <a:r>
              <a:rPr lang="en-US" dirty="0"/>
              <a:t>See the attached code and the underlying comments</a:t>
            </a:r>
          </a:p>
          <a:p>
            <a:pPr lvl="2"/>
            <a:r>
              <a:rPr lang="en-US" dirty="0"/>
              <a:t>If you are surprised with the implementation technique</a:t>
            </a:r>
            <a:br>
              <a:rPr lang="en-US" dirty="0"/>
            </a:br>
            <a:r>
              <a:rPr lang="en-US" dirty="0"/>
              <a:t>(which I believe can be new for most of you), ask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70214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hlinkClick r:id="rId3"/>
              </a:rPr>
              <a:t>https://nus.kattis.com/problems/flowerytrails</a:t>
            </a:r>
            <a:endParaRPr lang="en-US" dirty="0"/>
          </a:p>
          <a:p>
            <a:pPr lvl="1"/>
            <a:r>
              <a:rPr lang="en-US" dirty="0"/>
              <a:t>A sample of a slightly harder SSSP problem</a:t>
            </a:r>
          </a:p>
          <a:p>
            <a:pPr lvl="1"/>
            <a:r>
              <a:rPr lang="en-US" dirty="0"/>
              <a:t>Actually NOT on simple graph (it potentially has multiple edges between the same pair of vertices, maybe with different weights :O)</a:t>
            </a:r>
          </a:p>
          <a:p>
            <a:pPr lvl="1"/>
            <a:r>
              <a:rPr lang="en-US" dirty="0"/>
              <a:t>Showing the need to store </a:t>
            </a:r>
            <a:r>
              <a:rPr lang="en-US" dirty="0" smtClean="0"/>
              <a:t>the reverse </a:t>
            </a:r>
            <a:r>
              <a:rPr lang="en-US" dirty="0"/>
              <a:t>edges (the actual </a:t>
            </a:r>
            <a:r>
              <a:rPr lang="en-US" dirty="0" smtClean="0"/>
              <a:t>SSSP DAG)</a:t>
            </a:r>
            <a:endParaRPr lang="en-US" dirty="0"/>
          </a:p>
          <a:p>
            <a:pPr lvl="1"/>
            <a:r>
              <a:rPr lang="en-US" dirty="0"/>
              <a:t>Combination of Dijkstra’s and Graph Traversal (DFS/BFS) on reversed graph</a:t>
            </a:r>
          </a:p>
        </p:txBody>
      </p:sp>
    </p:spTree>
    <p:extLst>
      <p:ext uri="{BB962C8B-B14F-4D97-AF65-F5344CB8AC3E}">
        <p14:creationId xmlns:p14="http://schemas.microsoft.com/office/powerpoint/2010/main" val="39892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normAutofit/>
          </a:bodyPr>
          <a:lstStyle/>
          <a:p>
            <a:r>
              <a:rPr lang="en-US" dirty="0"/>
              <a:t>By Thu, </a:t>
            </a:r>
            <a:r>
              <a:rPr lang="en-US" dirty="0" smtClean="0"/>
              <a:t>05 </a:t>
            </a:r>
            <a:r>
              <a:rPr lang="en-US" dirty="0"/>
              <a:t>Nov </a:t>
            </a:r>
            <a:r>
              <a:rPr lang="en-US" dirty="0" smtClean="0"/>
              <a:t>2020, </a:t>
            </a:r>
            <a:r>
              <a:rPr lang="en-US" dirty="0"/>
              <a:t>please ensure that you have (re-)read all slides in </a:t>
            </a:r>
            <a:r>
              <a:rPr lang="en-US" dirty="0">
                <a:hlinkClick r:id="rId2"/>
              </a:rPr>
              <a:t>https://visualgo.net/en/sssp?slide=1</a:t>
            </a:r>
            <a:r>
              <a:rPr lang="en-US" dirty="0"/>
              <a:t> until end</a:t>
            </a:r>
          </a:p>
          <a:p>
            <a:pPr lvl="1"/>
            <a:r>
              <a:rPr lang="en-US" dirty="0"/>
              <a:t>We will mix and match various SSSP stuffs</a:t>
            </a:r>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12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(Thursday)</a:t>
            </a:r>
            <a:endParaRPr lang="en-SG" dirty="0"/>
          </a:p>
        </p:txBody>
      </p:sp>
      <p:sp>
        <p:nvSpPr>
          <p:cNvPr id="3" name="Content Placeholder 2"/>
          <p:cNvSpPr>
            <a:spLocks noGrp="1"/>
          </p:cNvSpPr>
          <p:nvPr>
            <p:ph idx="1"/>
          </p:nvPr>
        </p:nvSpPr>
        <p:spPr>
          <a:xfrm>
            <a:off x="838199" y="1825624"/>
            <a:ext cx="10711544" cy="5032375"/>
          </a:xfrm>
        </p:spPr>
        <p:txBody>
          <a:bodyPr>
            <a:normAutofit/>
          </a:bodyPr>
          <a:lstStyle/>
          <a:p>
            <a:r>
              <a:rPr lang="en-US" dirty="0" smtClean="0"/>
              <a:t>PS5 is extended by 48 hours to Monday, 09 November 2020, 07:59</a:t>
            </a:r>
          </a:p>
          <a:p>
            <a:pPr lvl="1"/>
            <a:r>
              <a:rPr lang="en-US" dirty="0" smtClean="0"/>
              <a:t>Still too many </a:t>
            </a:r>
            <a:r>
              <a:rPr lang="en-US" dirty="0" smtClean="0"/>
              <a:t>‘no-attempt’ </a:t>
            </a:r>
            <a:r>
              <a:rPr lang="en-US" dirty="0" smtClean="0"/>
              <a:t>so far and/or </a:t>
            </a:r>
            <a:r>
              <a:rPr lang="en-US" dirty="0" smtClean="0"/>
              <a:t>TLEs/WAs</a:t>
            </a:r>
            <a:endParaRPr lang="en-US" dirty="0" smtClean="0"/>
          </a:p>
          <a:p>
            <a:pPr lvl="1"/>
            <a:r>
              <a:rPr lang="en-US" dirty="0" smtClean="0"/>
              <a:t>Clarify ideas with Lab TA (this morning) or tomorrow</a:t>
            </a:r>
          </a:p>
          <a:p>
            <a:pPr lvl="1"/>
            <a:r>
              <a:rPr lang="en-US" dirty="0" smtClean="0"/>
              <a:t>Do NOT take shortcuts!, We continue monitoring submissions</a:t>
            </a:r>
          </a:p>
          <a:p>
            <a:r>
              <a:rPr lang="en-US" dirty="0">
                <a:hlinkClick r:id="rId3"/>
              </a:rPr>
              <a:t>https://</a:t>
            </a:r>
            <a:r>
              <a:rPr lang="en-US" dirty="0" smtClean="0">
                <a:hlinkClick r:id="rId3"/>
              </a:rPr>
              <a:t>nus.kattis.com/sessions/gvbdni</a:t>
            </a:r>
            <a:r>
              <a:rPr lang="en-US" dirty="0" smtClean="0"/>
              <a:t> tracker still live and open goal</a:t>
            </a:r>
          </a:p>
          <a:p>
            <a:pPr lvl="1"/>
            <a:r>
              <a:rPr lang="en-US" dirty="0" smtClean="0"/>
              <a:t>Many of you are still busy with other stuffs</a:t>
            </a:r>
          </a:p>
          <a:p>
            <a:r>
              <a:rPr lang="en-US" dirty="0">
                <a:hlinkClick r:id="rId4"/>
              </a:rPr>
              <a:t>https://</a:t>
            </a:r>
            <a:r>
              <a:rPr lang="en-US" dirty="0" smtClean="0">
                <a:hlinkClick r:id="rId4"/>
              </a:rPr>
              <a:t>nus.kattis.com/sessions/wnc9tm</a:t>
            </a:r>
            <a:r>
              <a:rPr lang="en-US" dirty="0" smtClean="0"/>
              <a:t> currently only 9 out of max 50</a:t>
            </a:r>
          </a:p>
          <a:p>
            <a:pPr lvl="1"/>
            <a:r>
              <a:rPr lang="en-US" dirty="0" smtClean="0"/>
              <a:t>Already including official 7 absentees</a:t>
            </a:r>
          </a:p>
          <a:p>
            <a:r>
              <a:rPr lang="en-US" dirty="0" err="1" smtClean="0"/>
              <a:t>VisuAlgo</a:t>
            </a:r>
            <a:r>
              <a:rPr lang="en-US" dirty="0" smtClean="0"/>
              <a:t> Online Quiz details deferred to email announcement sometime early next week/latest by Wednesday 13a Lecture</a:t>
            </a:r>
          </a:p>
          <a:p>
            <a:pPr lvl="1"/>
            <a:r>
              <a:rPr lang="en-US" dirty="0" smtClean="0"/>
              <a:t>I am tweaking something :O…</a:t>
            </a:r>
            <a:endParaRPr lang="en-US" dirty="0"/>
          </a:p>
        </p:txBody>
      </p:sp>
    </p:spTree>
    <p:extLst>
      <p:ext uri="{BB962C8B-B14F-4D97-AF65-F5344CB8AC3E}">
        <p14:creationId xmlns:p14="http://schemas.microsoft.com/office/powerpoint/2010/main" val="2651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(4)</a:t>
            </a:r>
            <a:endParaRPr lang="en-SG" dirty="0"/>
          </a:p>
        </p:txBody>
      </p:sp>
      <p:sp>
        <p:nvSpPr>
          <p:cNvPr id="3" name="Content Placeholder 2"/>
          <p:cNvSpPr>
            <a:spLocks noGrp="1"/>
          </p:cNvSpPr>
          <p:nvPr>
            <p:ph idx="1"/>
          </p:nvPr>
        </p:nvSpPr>
        <p:spPr>
          <a:xfrm>
            <a:off x="838199" y="1825624"/>
            <a:ext cx="10695039" cy="5032375"/>
          </a:xfrm>
        </p:spPr>
        <p:txBody>
          <a:bodyPr>
            <a:normAutofit/>
          </a:bodyPr>
          <a:lstStyle/>
          <a:p>
            <a:r>
              <a:rPr lang="en-SG" dirty="0">
                <a:hlinkClick r:id="rId3"/>
              </a:rPr>
              <a:t>https://visualgo.net/en/sssp?slide=7-4</a:t>
            </a:r>
            <a:r>
              <a:rPr lang="en-SG" dirty="0"/>
              <a:t> to </a:t>
            </a:r>
            <a:r>
              <a:rPr lang="en-US" dirty="0"/>
              <a:t>end</a:t>
            </a:r>
            <a:endParaRPr lang="en-SG" dirty="0"/>
          </a:p>
          <a:p>
            <a:r>
              <a:rPr lang="en-US" dirty="0"/>
              <a:t>Q&amp;A on SSSP part 4:</a:t>
            </a:r>
          </a:p>
          <a:p>
            <a:pPr marL="914400" lvl="1" indent="-457200">
              <a:buFont typeface="+mj-lt"/>
              <a:buAutoNum type="arabicPeriod"/>
            </a:pPr>
            <a:r>
              <a:rPr lang="en-US" dirty="0"/>
              <a:t>Special cases: SSSP on </a:t>
            </a:r>
            <a:r>
              <a:rPr lang="en-US" dirty="0">
                <a:hlinkClick r:id="rId4"/>
              </a:rPr>
              <a:t>Tree</a:t>
            </a:r>
            <a:r>
              <a:rPr lang="en-US" dirty="0"/>
              <a:t> and on </a:t>
            </a:r>
            <a:r>
              <a:rPr lang="en-US" dirty="0">
                <a:hlinkClick r:id="rId5"/>
              </a:rPr>
              <a:t>DAG</a:t>
            </a:r>
            <a:r>
              <a:rPr lang="en-US" dirty="0"/>
              <a:t>, special/simpler algorithms </a:t>
            </a:r>
            <a:r>
              <a:rPr lang="en-US" dirty="0" smtClean="0"/>
              <a:t>exist</a:t>
            </a:r>
            <a:br>
              <a:rPr lang="en-US" dirty="0" smtClean="0"/>
            </a:br>
            <a:r>
              <a:rPr lang="en-US" dirty="0" smtClean="0"/>
              <a:t>(</a:t>
            </a:r>
            <a:r>
              <a:rPr lang="en-US" dirty="0"/>
              <a:t>PS: you can solve these special cases using (original) Dijkstra’s too</a:t>
            </a:r>
            <a:r>
              <a:rPr lang="en-US" dirty="0" smtClean="0"/>
              <a:t>,</a:t>
            </a:r>
            <a:br>
              <a:rPr lang="en-US" dirty="0" smtClean="0"/>
            </a:br>
            <a:r>
              <a:rPr lang="en-US" dirty="0" smtClean="0"/>
              <a:t>but </a:t>
            </a:r>
            <a:r>
              <a:rPr lang="en-US" dirty="0"/>
              <a:t>not in the fastest possible way)</a:t>
            </a:r>
          </a:p>
          <a:p>
            <a:pPr marL="914400" lvl="1" indent="-457200">
              <a:buFont typeface="+mj-lt"/>
              <a:buAutoNum type="arabicPeriod"/>
            </a:pPr>
            <a:r>
              <a:rPr lang="en-US" dirty="0">
                <a:hlinkClick r:id="rId6"/>
              </a:rPr>
              <a:t>A few harder graph modeling involving SSSP</a:t>
            </a:r>
            <a:r>
              <a:rPr lang="en-US" dirty="0"/>
              <a:t> :O</a:t>
            </a:r>
          </a:p>
        </p:txBody>
      </p:sp>
    </p:spTree>
    <p:extLst>
      <p:ext uri="{BB962C8B-B14F-4D97-AF65-F5344CB8AC3E}">
        <p14:creationId xmlns:p14="http://schemas.microsoft.com/office/powerpoint/2010/main" val="300911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So-live </a:t>
            </a:r>
            <a:r>
              <a:rPr lang="en-US" dirty="0"/>
              <a:t>Demo </a:t>
            </a:r>
            <a:r>
              <a:rPr lang="en-US" dirty="0" smtClean="0"/>
              <a:t>(3)</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hlinkClick r:id="rId3"/>
              </a:rPr>
              <a:t>https://</a:t>
            </a:r>
            <a:r>
              <a:rPr lang="en-US" dirty="0" smtClean="0">
                <a:hlinkClick r:id="rId3"/>
              </a:rPr>
              <a:t>nus.kattis.com/problems/detour</a:t>
            </a:r>
            <a:endParaRPr lang="en-US" dirty="0"/>
          </a:p>
          <a:p>
            <a:pPr lvl="1"/>
            <a:r>
              <a:rPr lang="en-US" dirty="0" smtClean="0"/>
              <a:t>Another </a:t>
            </a:r>
            <a:r>
              <a:rPr lang="en-US" dirty="0"/>
              <a:t>sample of a slightly harder SSSP </a:t>
            </a:r>
            <a:r>
              <a:rPr lang="en-US" dirty="0" smtClean="0"/>
              <a:t>problem,</a:t>
            </a:r>
            <a:br>
              <a:rPr lang="en-US" dirty="0" smtClean="0"/>
            </a:br>
            <a:r>
              <a:rPr lang="en-US" dirty="0" smtClean="0"/>
              <a:t>has been asked in past final assessment</a:t>
            </a:r>
            <a:endParaRPr lang="en-US" dirty="0"/>
          </a:p>
          <a:p>
            <a:pPr lvl="1"/>
            <a:r>
              <a:rPr lang="en-US" dirty="0" smtClean="0"/>
              <a:t>Single</a:t>
            </a:r>
            <a:r>
              <a:rPr lang="en-US" b="1" u="sng" dirty="0" smtClean="0"/>
              <a:t>-Destination</a:t>
            </a:r>
            <a:r>
              <a:rPr lang="en-US" dirty="0" smtClean="0"/>
              <a:t> Shortest Paths (SDSP) problem :O (TLE if attacked frontally)</a:t>
            </a:r>
          </a:p>
          <a:p>
            <a:pPr lvl="1"/>
            <a:r>
              <a:rPr lang="en-US" dirty="0" smtClean="0"/>
              <a:t>Again, need to store the reverse </a:t>
            </a:r>
            <a:r>
              <a:rPr lang="en-US" dirty="0"/>
              <a:t>edges (the actual </a:t>
            </a:r>
            <a:r>
              <a:rPr lang="en-US" dirty="0" smtClean="0"/>
              <a:t>SSSP Spanning Tree)</a:t>
            </a:r>
            <a:endParaRPr lang="en-US" dirty="0"/>
          </a:p>
          <a:p>
            <a:pPr lvl="1"/>
            <a:r>
              <a:rPr lang="en-US" dirty="0" smtClean="0"/>
              <a:t>Also need Graph </a:t>
            </a:r>
            <a:r>
              <a:rPr lang="en-US" dirty="0"/>
              <a:t>Traversal (DFS/BFS</a:t>
            </a:r>
            <a:r>
              <a:rPr lang="en-US" dirty="0" smtClean="0"/>
              <a:t>)</a:t>
            </a:r>
            <a:endParaRPr lang="en-US" dirty="0"/>
          </a:p>
        </p:txBody>
      </p:sp>
    </p:spTree>
    <p:extLst>
      <p:ext uri="{BB962C8B-B14F-4D97-AF65-F5344CB8AC3E}">
        <p14:creationId xmlns:p14="http://schemas.microsoft.com/office/powerpoint/2010/main" val="231877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5197</TotalTime>
  <Words>1026</Words>
  <Application>Microsoft Office PowerPoint</Application>
  <PresentationFormat>Widescreen</PresentationFormat>
  <Paragraphs>74</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CS2040/C</vt:lpstr>
      <vt:lpstr>Admins (Wednesday)</vt:lpstr>
      <vt:lpstr>Review of SSSP Problem</vt:lpstr>
      <vt:lpstr>Live Demo (1)</vt:lpstr>
      <vt:lpstr>Live Demo (2)</vt:lpstr>
      <vt:lpstr>Next e-Lecture for our Flipped Classroom</vt:lpstr>
      <vt:lpstr>Admins (Thursday)</vt:lpstr>
      <vt:lpstr>Review of SSSP Problem (4)</vt:lpstr>
      <vt:lpstr>Not So-live Demo (3)</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336</cp:revision>
  <dcterms:created xsi:type="dcterms:W3CDTF">2017-08-18T07:05:45Z</dcterms:created>
  <dcterms:modified xsi:type="dcterms:W3CDTF">2020-11-05T10:09:07Z</dcterms:modified>
</cp:coreProperties>
</file>