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9" r:id="rId3"/>
    <p:sldId id="324" r:id="rId4"/>
    <p:sldId id="326" r:id="rId5"/>
    <p:sldId id="328" r:id="rId6"/>
    <p:sldId id="329" r:id="rId7"/>
    <p:sldId id="327" r:id="rId8"/>
    <p:sldId id="330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31" autoAdjust="0"/>
  </p:normalViewPr>
  <p:slideViewPr>
    <p:cSldViewPr snapToGrid="0">
      <p:cViewPr>
        <p:scale>
          <a:sx n="50" d="100"/>
          <a:sy n="50" d="100"/>
        </p:scale>
        <p:origin x="2040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ropbox\CS2040C\Admin%20Specific\2018-19-S2\classros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classroster!$Z$2:$Z$270</cx:f>
        <cx:lvl ptCount="269" formatCode="0">
          <cx:pt idx="0">20</cx:pt>
          <cx:pt idx="1">20</cx:pt>
          <cx:pt idx="2">19</cx:pt>
          <cx:pt idx="3">19</cx:pt>
          <cx:pt idx="4">18</cx:pt>
          <cx:pt idx="5">18</cx:pt>
          <cx:pt idx="6">20</cx:pt>
          <cx:pt idx="7">20</cx:pt>
          <cx:pt idx="8">19</cx:pt>
          <cx:pt idx="9">19</cx:pt>
          <cx:pt idx="10">20</cx:pt>
          <cx:pt idx="11">19</cx:pt>
          <cx:pt idx="12">19</cx:pt>
          <cx:pt idx="13">20</cx:pt>
          <cx:pt idx="14">19</cx:pt>
          <cx:pt idx="15">16</cx:pt>
          <cx:pt idx="16">19</cx:pt>
          <cx:pt idx="17">19</cx:pt>
          <cx:pt idx="18">19</cx:pt>
          <cx:pt idx="19">19</cx:pt>
          <cx:pt idx="20">20</cx:pt>
          <cx:pt idx="21">20</cx:pt>
          <cx:pt idx="22">20</cx:pt>
          <cx:pt idx="23">19</cx:pt>
          <cx:pt idx="24">19</cx:pt>
          <cx:pt idx="25">19</cx:pt>
          <cx:pt idx="26">19</cx:pt>
          <cx:pt idx="27">20</cx:pt>
          <cx:pt idx="28">18</cx:pt>
          <cx:pt idx="29">20</cx:pt>
          <cx:pt idx="30">19</cx:pt>
          <cx:pt idx="31">18</cx:pt>
          <cx:pt idx="32">20</cx:pt>
          <cx:pt idx="33">20</cx:pt>
          <cx:pt idx="34">19</cx:pt>
          <cx:pt idx="35">19</cx:pt>
          <cx:pt idx="36">19</cx:pt>
          <cx:pt idx="37">19</cx:pt>
          <cx:pt idx="38">19</cx:pt>
          <cx:pt idx="39">19</cx:pt>
          <cx:pt idx="40">19</cx:pt>
          <cx:pt idx="41">20</cx:pt>
          <cx:pt idx="42">19</cx:pt>
          <cx:pt idx="43">20</cx:pt>
          <cx:pt idx="44">19</cx:pt>
          <cx:pt idx="45">18</cx:pt>
          <cx:pt idx="46">18</cx:pt>
          <cx:pt idx="47">19</cx:pt>
          <cx:pt idx="48">19</cx:pt>
          <cx:pt idx="49">20</cx:pt>
          <cx:pt idx="50">19</cx:pt>
          <cx:pt idx="51">20</cx:pt>
          <cx:pt idx="52">19</cx:pt>
          <cx:pt idx="53">18</cx:pt>
          <cx:pt idx="54">20</cx:pt>
          <cx:pt idx="55">20</cx:pt>
          <cx:pt idx="56">19</cx:pt>
          <cx:pt idx="57">20</cx:pt>
          <cx:pt idx="58">20</cx:pt>
          <cx:pt idx="59">20</cx:pt>
          <cx:pt idx="60">19</cx:pt>
          <cx:pt idx="61">20</cx:pt>
          <cx:pt idx="62">19</cx:pt>
          <cx:pt idx="63">20</cx:pt>
          <cx:pt idx="64">19</cx:pt>
          <cx:pt idx="65">19</cx:pt>
          <cx:pt idx="66">20</cx:pt>
          <cx:pt idx="67">19</cx:pt>
          <cx:pt idx="68">20</cx:pt>
          <cx:pt idx="69">19</cx:pt>
          <cx:pt idx="70">19</cx:pt>
          <cx:pt idx="71">19</cx:pt>
          <cx:pt idx="72">20</cx:pt>
          <cx:pt idx="73">20</cx:pt>
          <cx:pt idx="74">18</cx:pt>
          <cx:pt idx="75">19</cx:pt>
          <cx:pt idx="76">18</cx:pt>
          <cx:pt idx="77">18</cx:pt>
          <cx:pt idx="78">19</cx:pt>
          <cx:pt idx="79">19</cx:pt>
          <cx:pt idx="80">19</cx:pt>
          <cx:pt idx="81">19</cx:pt>
          <cx:pt idx="82">17</cx:pt>
          <cx:pt idx="83">20</cx:pt>
          <cx:pt idx="84">19</cx:pt>
          <cx:pt idx="85">16</cx:pt>
          <cx:pt idx="86">20</cx:pt>
          <cx:pt idx="87">19</cx:pt>
          <cx:pt idx="88">19</cx:pt>
          <cx:pt idx="89">18</cx:pt>
          <cx:pt idx="90">19</cx:pt>
          <cx:pt idx="91">18</cx:pt>
          <cx:pt idx="92">19</cx:pt>
          <cx:pt idx="93">19</cx:pt>
          <cx:pt idx="94">18</cx:pt>
          <cx:pt idx="95">19</cx:pt>
          <cx:pt idx="96">18</cx:pt>
          <cx:pt idx="97">17</cx:pt>
          <cx:pt idx="98">16</cx:pt>
          <cx:pt idx="99">19</cx:pt>
          <cx:pt idx="100">20</cx:pt>
          <cx:pt idx="101">20</cx:pt>
          <cx:pt idx="102">20</cx:pt>
          <cx:pt idx="103">20</cx:pt>
          <cx:pt idx="104">17</cx:pt>
          <cx:pt idx="105">19</cx:pt>
          <cx:pt idx="106">18</cx:pt>
          <cx:pt idx="107">19</cx:pt>
          <cx:pt idx="108">16</cx:pt>
          <cx:pt idx="109">20</cx:pt>
          <cx:pt idx="110">19</cx:pt>
          <cx:pt idx="111">19</cx:pt>
          <cx:pt idx="112">19</cx:pt>
          <cx:pt idx="113">19</cx:pt>
          <cx:pt idx="114">19</cx:pt>
          <cx:pt idx="115">18</cx:pt>
          <cx:pt idx="116">19</cx:pt>
          <cx:pt idx="117">18</cx:pt>
          <cx:pt idx="118">20</cx:pt>
          <cx:pt idx="119">19</cx:pt>
          <cx:pt idx="120">19</cx:pt>
          <cx:pt idx="121">19</cx:pt>
          <cx:pt idx="122">20</cx:pt>
          <cx:pt idx="123">20</cx:pt>
          <cx:pt idx="124">20</cx:pt>
          <cx:pt idx="125">16</cx:pt>
          <cx:pt idx="126">20</cx:pt>
          <cx:pt idx="127">19</cx:pt>
          <cx:pt idx="128">18</cx:pt>
          <cx:pt idx="129">17</cx:pt>
          <cx:pt idx="130">20</cx:pt>
          <cx:pt idx="131">18</cx:pt>
          <cx:pt idx="132">19</cx:pt>
          <cx:pt idx="133">19</cx:pt>
          <cx:pt idx="134">20</cx:pt>
          <cx:pt idx="135">19</cx:pt>
          <cx:pt idx="136">20</cx:pt>
          <cx:pt idx="137">19</cx:pt>
          <cx:pt idx="138">19</cx:pt>
          <cx:pt idx="139">19</cx:pt>
          <cx:pt idx="140">19</cx:pt>
          <cx:pt idx="141">18</cx:pt>
          <cx:pt idx="142">19</cx:pt>
          <cx:pt idx="143">17</cx:pt>
          <cx:pt idx="144">17</cx:pt>
          <cx:pt idx="145">19</cx:pt>
          <cx:pt idx="146">19</cx:pt>
          <cx:pt idx="147">17</cx:pt>
          <cx:pt idx="148">18</cx:pt>
          <cx:pt idx="149">19</cx:pt>
          <cx:pt idx="150">18</cx:pt>
          <cx:pt idx="151">20</cx:pt>
          <cx:pt idx="152">16</cx:pt>
          <cx:pt idx="153">19</cx:pt>
          <cx:pt idx="154">19</cx:pt>
          <cx:pt idx="155">19</cx:pt>
          <cx:pt idx="156">18</cx:pt>
          <cx:pt idx="157">16</cx:pt>
          <cx:pt idx="158">19</cx:pt>
          <cx:pt idx="159">19</cx:pt>
          <cx:pt idx="160">19</cx:pt>
          <cx:pt idx="161">19</cx:pt>
          <cx:pt idx="162">14</cx:pt>
          <cx:pt idx="163">19</cx:pt>
          <cx:pt idx="164">18</cx:pt>
          <cx:pt idx="165">19</cx:pt>
          <cx:pt idx="166">17</cx:pt>
          <cx:pt idx="167">15</cx:pt>
          <cx:pt idx="168">18</cx:pt>
          <cx:pt idx="169">14</cx:pt>
          <cx:pt idx="170">16</cx:pt>
          <cx:pt idx="171">20</cx:pt>
          <cx:pt idx="172">19</cx:pt>
          <cx:pt idx="173">18</cx:pt>
          <cx:pt idx="174">18</cx:pt>
          <cx:pt idx="175">19</cx:pt>
          <cx:pt idx="176">17</cx:pt>
          <cx:pt idx="177">19</cx:pt>
          <cx:pt idx="178">19</cx:pt>
          <cx:pt idx="179">18</cx:pt>
          <cx:pt idx="180">15</cx:pt>
          <cx:pt idx="181">19</cx:pt>
          <cx:pt idx="182">18</cx:pt>
          <cx:pt idx="183">18</cx:pt>
          <cx:pt idx="184">18</cx:pt>
          <cx:pt idx="185">20</cx:pt>
          <cx:pt idx="186">17</cx:pt>
          <cx:pt idx="187">19</cx:pt>
          <cx:pt idx="188">20</cx:pt>
          <cx:pt idx="189">16</cx:pt>
          <cx:pt idx="190">20</cx:pt>
          <cx:pt idx="191">17</cx:pt>
          <cx:pt idx="192">19</cx:pt>
          <cx:pt idx="193">15</cx:pt>
          <cx:pt idx="194">18</cx:pt>
          <cx:pt idx="195">17</cx:pt>
          <cx:pt idx="196">18</cx:pt>
          <cx:pt idx="197">20</cx:pt>
          <cx:pt idx="198">17</cx:pt>
          <cx:pt idx="199">20</cx:pt>
          <cx:pt idx="200">20</cx:pt>
          <cx:pt idx="201">17</cx:pt>
          <cx:pt idx="202">20</cx:pt>
          <cx:pt idx="203">18</cx:pt>
          <cx:pt idx="204">14</cx:pt>
          <cx:pt idx="205">18</cx:pt>
          <cx:pt idx="206">20</cx:pt>
          <cx:pt idx="207">19</cx:pt>
          <cx:pt idx="208">18</cx:pt>
          <cx:pt idx="209">18</cx:pt>
          <cx:pt idx="210">18</cx:pt>
          <cx:pt idx="211">19</cx:pt>
          <cx:pt idx="212">19</cx:pt>
          <cx:pt idx="213">15</cx:pt>
          <cx:pt idx="214">16</cx:pt>
          <cx:pt idx="215">19</cx:pt>
          <cx:pt idx="216">19</cx:pt>
          <cx:pt idx="217">19</cx:pt>
          <cx:pt idx="218">16</cx:pt>
          <cx:pt idx="219">16</cx:pt>
          <cx:pt idx="220">17</cx:pt>
          <cx:pt idx="221">19</cx:pt>
          <cx:pt idx="222">16</cx:pt>
          <cx:pt idx="223">18</cx:pt>
          <cx:pt idx="224">19</cx:pt>
          <cx:pt idx="225">18</cx:pt>
          <cx:pt idx="226">17</cx:pt>
          <cx:pt idx="227">16</cx:pt>
          <cx:pt idx="228">14</cx:pt>
          <cx:pt idx="229">20</cx:pt>
          <cx:pt idx="230">13</cx:pt>
          <cx:pt idx="231">12</cx:pt>
          <cx:pt idx="232">19</cx:pt>
          <cx:pt idx="233">19</cx:pt>
          <cx:pt idx="234">19</cx:pt>
          <cx:pt idx="235">18</cx:pt>
          <cx:pt idx="236">19</cx:pt>
          <cx:pt idx="237">16</cx:pt>
          <cx:pt idx="238">15</cx:pt>
          <cx:pt idx="239">9</cx:pt>
          <cx:pt idx="240">19</cx:pt>
          <cx:pt idx="241">15</cx:pt>
          <cx:pt idx="242">12</cx:pt>
          <cx:pt idx="243">15</cx:pt>
          <cx:pt idx="244">18</cx:pt>
          <cx:pt idx="245">8</cx:pt>
          <cx:pt idx="246">18</cx:pt>
          <cx:pt idx="247">16</cx:pt>
          <cx:pt idx="248">17</cx:pt>
          <cx:pt idx="249">11</cx:pt>
          <cx:pt idx="250">14</cx:pt>
          <cx:pt idx="251">18</cx:pt>
          <cx:pt idx="252">15</cx:pt>
          <cx:pt idx="253">18</cx:pt>
          <cx:pt idx="254">17</cx:pt>
          <cx:pt idx="255">9</cx:pt>
          <cx:pt idx="256">10</cx:pt>
          <cx:pt idx="257">8</cx:pt>
          <cx:pt idx="258">11</cx:pt>
          <cx:pt idx="259">16</cx:pt>
          <cx:pt idx="260">13</cx:pt>
          <cx:pt idx="261">9</cx:pt>
          <cx:pt idx="262">12</cx:pt>
          <cx:pt idx="263">0</cx:pt>
          <cx:pt idx="264">0</cx:pt>
          <cx:pt idx="265">11</cx:pt>
          <cx:pt idx="266">0</cx:pt>
          <cx:pt idx="267">0</cx:pt>
          <cx:pt idx="268">0</cx:pt>
        </cx:lvl>
      </cx:numDim>
    </cx:data>
  </cx:chartData>
  <cx:chart>
    <cx:title pos="t" align="ctr" overlay="0">
      <cx:tx>
        <cx:txData>
          <cx:v>VA OQ, 15 Apr 2019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VA OQ, 15 Apr 2019</a:t>
          </a:r>
        </a:p>
      </cx:txPr>
    </cx:title>
    <cx:plotArea>
      <cx:plotAreaRegion>
        <cx:series layoutId="clusteredColumn" uniqueId="{4E71FEDB-B261-4F43-97B8-47B6A8A66519}"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Grand tour: C++ (live code MST), Algorithm Analysis (Analyze Prim’s and </a:t>
            </a:r>
            <a:r>
              <a:rPr lang="en-US" baseline="0" dirty="0" err="1" smtClean="0"/>
              <a:t>Kruskal’s</a:t>
            </a:r>
            <a:r>
              <a:rPr lang="en-US" baseline="0" dirty="0" smtClean="0"/>
              <a:t> eventually O(E log V)), link sorting for edge list sorting of </a:t>
            </a:r>
            <a:r>
              <a:rPr lang="en-US" baseline="0" dirty="0" err="1" smtClean="0"/>
              <a:t>Kruskal’s</a:t>
            </a:r>
            <a:r>
              <a:rPr lang="en-US" baseline="0" dirty="0" smtClean="0"/>
              <a:t>, link Prim’s Priority Queue to Binary Heap and/or Balanced BST, link Graph DS (Edge List for </a:t>
            </a:r>
            <a:r>
              <a:rPr lang="en-US" baseline="0" dirty="0" err="1" smtClean="0"/>
              <a:t>Kruskal’s</a:t>
            </a:r>
            <a:r>
              <a:rPr lang="en-US" baseline="0" dirty="0" smtClean="0"/>
              <a:t> or Adjacency List for Prim’s,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List ADT but not a standard list), link DFS/BFS/</a:t>
            </a:r>
            <a:r>
              <a:rPr lang="en-US" baseline="0" dirty="0" err="1" smtClean="0"/>
              <a:t>Dijkstra’s</a:t>
            </a:r>
            <a:r>
              <a:rPr lang="en-US" baseline="0" dirty="0" smtClean="0"/>
              <a:t> (SSSP) Spanning Trees of various input connected weighted graphs.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Cannot be forced-linked: Stack/Queue/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 (probably irrelevant for MST), Hash Table (probably also irrelevant for MST).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207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8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9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65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0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s.kattis.com/problems/ca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trai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otal-number-of-possible-binary-search-trees-with-n-key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CS2040/C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13a, MST + VA OQ Details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Lecture: MST + Prim’s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95039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visualgo.net/en/mst?slide=1</a:t>
            </a:r>
            <a:r>
              <a:rPr lang="en-SG" dirty="0" smtClean="0"/>
              <a:t> </a:t>
            </a:r>
            <a:r>
              <a:rPr lang="en-SG" dirty="0"/>
              <a:t>to </a:t>
            </a:r>
            <a:r>
              <a:rPr lang="en-US" dirty="0" smtClean="0"/>
              <a:t>end, skipping </a:t>
            </a:r>
            <a:r>
              <a:rPr lang="en-US" dirty="0" err="1" smtClean="0"/>
              <a:t>Kruskal’s</a:t>
            </a:r>
            <a:endParaRPr lang="en-US" dirty="0" smtClean="0"/>
          </a:p>
          <a:p>
            <a:pPr lvl="1"/>
            <a:r>
              <a:rPr lang="en-US" dirty="0" smtClean="0"/>
              <a:t>Grand tour of the entire CS2040C module (details in Slide Notes)</a:t>
            </a:r>
            <a:endParaRPr lang="en-US" dirty="0" smtClean="0"/>
          </a:p>
          <a:p>
            <a:r>
              <a:rPr lang="en-SG" dirty="0" smtClean="0"/>
              <a:t>We just use the e-slides, not really a flipped class for today</a:t>
            </a:r>
          </a:p>
          <a:p>
            <a:pPr lvl="1"/>
            <a:r>
              <a:rPr lang="en-SG" dirty="0" smtClean="0"/>
              <a:t>See live code on </a:t>
            </a:r>
            <a:r>
              <a:rPr lang="en-SG" dirty="0" err="1" smtClean="0">
                <a:hlinkClick r:id="rId4"/>
              </a:rPr>
              <a:t>Kattis</a:t>
            </a:r>
            <a:r>
              <a:rPr lang="en-SG" dirty="0" smtClean="0">
                <a:hlinkClick r:id="rId4"/>
              </a:rPr>
              <a:t> – cats</a:t>
            </a:r>
            <a:r>
              <a:rPr lang="en-SG" dirty="0" smtClean="0"/>
              <a:t> and the comments there</a:t>
            </a:r>
          </a:p>
          <a:p>
            <a:r>
              <a:rPr lang="en-SG" dirty="0" smtClean="0"/>
              <a:t>Notice the similarities of Prim’s and what you have learned before:</a:t>
            </a:r>
          </a:p>
          <a:p>
            <a:pPr lvl="1"/>
            <a:r>
              <a:rPr lang="en-SG" dirty="0" smtClean="0"/>
              <a:t>The usage of 3 </a:t>
            </a:r>
            <a:r>
              <a:rPr lang="en-SG" dirty="0" err="1" smtClean="0"/>
              <a:t>DSes</a:t>
            </a:r>
            <a:r>
              <a:rPr lang="en-SG" dirty="0" smtClean="0"/>
              <a:t>: Priority Queue ADT, Adjacency List graph DS, visited array</a:t>
            </a:r>
          </a:p>
          <a:p>
            <a:pPr lvl="1"/>
            <a:r>
              <a:rPr lang="en-SG" dirty="0" smtClean="0"/>
              <a:t>The fact that Prim’s grows a spanning tree from a selected source vertex s, similar to DFS, BFS, and SSSP (</a:t>
            </a:r>
            <a:r>
              <a:rPr lang="en-SG" dirty="0" err="1" smtClean="0"/>
              <a:t>Dijkstra’s</a:t>
            </a:r>
            <a:r>
              <a:rPr lang="en-SG" dirty="0" smtClean="0"/>
              <a:t>, either version)</a:t>
            </a:r>
          </a:p>
          <a:p>
            <a:pPr lvl="1"/>
            <a:r>
              <a:rPr lang="en-SG" dirty="0" smtClean="0"/>
              <a:t>The fact that Prim’s is as greedy as </a:t>
            </a:r>
            <a:r>
              <a:rPr lang="en-SG" dirty="0" err="1" smtClean="0"/>
              <a:t>Dijkstra’s</a:t>
            </a:r>
            <a:endParaRPr lang="en-SG" dirty="0" smtClean="0"/>
          </a:p>
          <a:p>
            <a:pPr lvl="1"/>
            <a:r>
              <a:rPr lang="en-SG" dirty="0" smtClean="0"/>
              <a:t>The differences: </a:t>
            </a:r>
            <a:r>
              <a:rPr lang="en-SG" dirty="0" err="1" smtClean="0"/>
              <a:t>Dijkstra’s</a:t>
            </a:r>
            <a:r>
              <a:rPr lang="en-SG" dirty="0" smtClean="0"/>
              <a:t> greedily select next vertex with smallest distance estimation from </a:t>
            </a:r>
            <a:r>
              <a:rPr lang="en-SG" dirty="0" smtClean="0"/>
              <a:t>source, </a:t>
            </a:r>
            <a:r>
              <a:rPr lang="en-SG" dirty="0" smtClean="0"/>
              <a:t>Prim’s greedily select next edge with smallest weight that is not going to cause a cycle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911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Admins</a:t>
            </a:r>
            <a:r>
              <a:rPr lang="en-US" dirty="0"/>
              <a:t> – </a:t>
            </a:r>
            <a:r>
              <a:rPr lang="en-US" dirty="0" err="1" smtClean="0"/>
              <a:t>VisuAlgo</a:t>
            </a:r>
            <a:r>
              <a:rPr lang="en-US" dirty="0" smtClean="0"/>
              <a:t> Online Quiz (VA OQ)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9504" cy="50323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is </a:t>
            </a:r>
            <a:r>
              <a:rPr lang="en-US" sz="2400" dirty="0" smtClean="0"/>
              <a:t>tomorrow/this Friday </a:t>
            </a:r>
            <a:r>
              <a:rPr lang="en-US" sz="2400" dirty="0"/>
              <a:t>(of week 13), during your </a:t>
            </a:r>
            <a:r>
              <a:rPr lang="en-US" sz="2400" dirty="0" smtClean="0"/>
              <a:t>last lab </a:t>
            </a:r>
            <a:r>
              <a:rPr lang="en-US" sz="2400" dirty="0"/>
              <a:t>session</a:t>
            </a:r>
          </a:p>
          <a:p>
            <a:r>
              <a:rPr lang="en-US" sz="2400" dirty="0" smtClean="0"/>
              <a:t>My last </a:t>
            </a:r>
            <a:r>
              <a:rPr lang="en-US" sz="2400" dirty="0" err="1" smtClean="0"/>
              <a:t>speedrun</a:t>
            </a:r>
            <a:r>
              <a:rPr lang="en-US" sz="2400" dirty="0" smtClean="0"/>
              <a:t>, </a:t>
            </a:r>
            <a:r>
              <a:rPr lang="en-US" sz="2400" dirty="0"/>
              <a:t>I can consistently get </a:t>
            </a:r>
            <a:r>
              <a:rPr lang="en-US" sz="2400" dirty="0" smtClean="0"/>
              <a:t>~[16-19]/19 </a:t>
            </a:r>
            <a:r>
              <a:rPr lang="en-US" sz="2400" dirty="0"/>
              <a:t>in about 10m :O</a:t>
            </a:r>
          </a:p>
          <a:p>
            <a:pPr lvl="1"/>
            <a:r>
              <a:rPr lang="en-US" sz="2000" b="1" u="sng" dirty="0"/>
              <a:t>Warning: the /</a:t>
            </a:r>
            <a:r>
              <a:rPr lang="en-US" sz="2000" b="1" u="sng" dirty="0" err="1"/>
              <a:t>sssp</a:t>
            </a:r>
            <a:r>
              <a:rPr lang="en-US" sz="2000" b="1" u="sng" dirty="0"/>
              <a:t> module contains some stuffs </a:t>
            </a:r>
            <a:r>
              <a:rPr lang="en-US" sz="2000" b="1" u="sng" dirty="0" smtClean="0"/>
              <a:t>that were only discussed recently</a:t>
            </a:r>
            <a:endParaRPr lang="en-US" sz="2000" b="1" u="sng" dirty="0"/>
          </a:p>
          <a:p>
            <a:r>
              <a:rPr lang="en-US" sz="2400" dirty="0"/>
              <a:t>You have </a:t>
            </a:r>
            <a:r>
              <a:rPr lang="en-US" sz="2400" dirty="0" smtClean="0"/>
              <a:t>25m </a:t>
            </a:r>
            <a:r>
              <a:rPr lang="en-US" sz="2400" dirty="0"/>
              <a:t>and </a:t>
            </a:r>
            <a:r>
              <a:rPr lang="en-US" sz="2400" b="1" u="sng" dirty="0" smtClean="0"/>
              <a:t>just </a:t>
            </a:r>
            <a:r>
              <a:rPr lang="en-US" sz="2400" b="1" u="sng" dirty="0" smtClean="0"/>
              <a:t>1 </a:t>
            </a:r>
            <a:r>
              <a:rPr lang="en-US" sz="2400" b="1" u="sng" dirty="0" smtClean="0"/>
              <a:t>try</a:t>
            </a:r>
            <a:r>
              <a:rPr lang="en-US" sz="2400" b="1" dirty="0" smtClean="0"/>
              <a:t> </a:t>
            </a:r>
            <a:r>
              <a:rPr lang="en-US" sz="2400" dirty="0"/>
              <a:t>for this e-learning </a:t>
            </a:r>
            <a:r>
              <a:rPr lang="en-US" sz="2400" dirty="0" smtClean="0"/>
              <a:t>semester</a:t>
            </a:r>
            <a:endParaRPr lang="en-US" sz="2400" b="1" u="sng" dirty="0"/>
          </a:p>
          <a:p>
            <a:pPr lvl="1"/>
            <a:r>
              <a:rPr lang="en-US" sz="2000" dirty="0" smtClean="0"/>
              <a:t>Anyone with technical glitch on D-day, have other module presentation clashing with your usual lab slot :O (</a:t>
            </a:r>
            <a:r>
              <a:rPr lang="en-US" sz="2000" dirty="0" smtClean="0"/>
              <a:t>ME3103, EE2026 </a:t>
            </a:r>
            <a:r>
              <a:rPr lang="en-US" sz="2000" dirty="0" smtClean="0"/>
              <a:t>:O), official MC/bereavement, </a:t>
            </a:r>
            <a:r>
              <a:rPr lang="en-US" sz="2000" dirty="0" err="1" smtClean="0"/>
              <a:t>etc</a:t>
            </a:r>
            <a:r>
              <a:rPr lang="en-US" sz="2000" dirty="0" smtClean="0"/>
              <a:t>, or bottom X after tomorrow/this Friday, will be re-invited to do the same setup with Steven on Wed, 18 Nov 2020, 1-1.25pm</a:t>
            </a:r>
            <a:br>
              <a:rPr lang="en-US" sz="2000" dirty="0" smtClean="0"/>
            </a:br>
            <a:r>
              <a:rPr lang="en-US" sz="2000" dirty="0" smtClean="0"/>
              <a:t>(1h after re-PE), max involving 25 students only</a:t>
            </a:r>
          </a:p>
          <a:p>
            <a:pPr lvl="1"/>
            <a:r>
              <a:rPr lang="en-US" sz="2000" dirty="0" smtClean="0"/>
              <a:t>Max score for such remedial e-VA OQ is up to official class average (B) – see next few slides</a:t>
            </a:r>
          </a:p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visualgo.net/training</a:t>
            </a:r>
            <a:r>
              <a:rPr lang="en-US" sz="2400" dirty="0" smtClean="0"/>
              <a:t> click CS2040/C Quiz at the top, enter your name with e-proctoring specific PREFIX substring (thus you need to be present at your last e-Lab session</a:t>
            </a:r>
            <a:r>
              <a:rPr lang="en-US" sz="2400" dirty="0" smtClean="0"/>
              <a:t>), Lab TAs will start 4 students at a time with about ~1+m interval (so not ALL ends at exactly the same time even if everyone maximizes 25m)</a:t>
            </a:r>
            <a:endParaRPr lang="en-US" sz="2400" dirty="0"/>
          </a:p>
          <a:p>
            <a:r>
              <a:rPr lang="en-US" sz="2400" dirty="0" smtClean="0"/>
              <a:t>There is NO manually </a:t>
            </a:r>
            <a:r>
              <a:rPr lang="en-US" sz="2400" dirty="0"/>
              <a:t>graded </a:t>
            </a:r>
            <a:r>
              <a:rPr lang="en-US" sz="2400" dirty="0" smtClean="0"/>
              <a:t>questions</a:t>
            </a:r>
          </a:p>
          <a:p>
            <a:pPr lvl="1"/>
            <a:r>
              <a:rPr lang="en-US" sz="2000" dirty="0" smtClean="0"/>
              <a:t>Your Lab TA will focus on e-proctoring you rather than doing this extra challenge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82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Admins</a:t>
            </a:r>
            <a:r>
              <a:rPr lang="en-US" dirty="0"/>
              <a:t> – </a:t>
            </a:r>
            <a:r>
              <a:rPr lang="en-US" dirty="0" err="1"/>
              <a:t>VisuAlgo</a:t>
            </a:r>
            <a:r>
              <a:rPr lang="en-US" dirty="0"/>
              <a:t> Online Quiz (VA OQ) </a:t>
            </a:r>
            <a:r>
              <a:rPr lang="en-US" dirty="0" smtClean="0"/>
              <a:t>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9504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E-environment setup:</a:t>
            </a:r>
          </a:p>
          <a:p>
            <a:pPr lvl="1"/>
            <a:r>
              <a:rPr lang="en-US" sz="2000" dirty="0" smtClean="0"/>
              <a:t>Maximize (but not full screen) mode (show your task bar especially SYSTEM DATE+CLOCK),</a:t>
            </a:r>
          </a:p>
          <a:p>
            <a:pPr lvl="1"/>
            <a:r>
              <a:rPr lang="en-US" sz="2000" dirty="0" smtClean="0"/>
              <a:t>No other browser tab,</a:t>
            </a:r>
          </a:p>
          <a:p>
            <a:pPr lvl="1"/>
            <a:r>
              <a:rPr lang="en-US" sz="2000" dirty="0" smtClean="0"/>
              <a:t>Cannot switch window,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discussion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Lab </a:t>
            </a:r>
            <a:r>
              <a:rPr lang="en-US" sz="2000" dirty="0"/>
              <a:t>TA will </a:t>
            </a:r>
            <a:r>
              <a:rPr lang="en-US" sz="2000" dirty="0" smtClean="0"/>
              <a:t>invigilate (e-Proctor via </a:t>
            </a:r>
            <a:r>
              <a:rPr lang="en-US" sz="2000" dirty="0" smtClean="0"/>
              <a:t>Zoom – showing you doing VA OQ on screen – that is recorded),</a:t>
            </a:r>
            <a:endParaRPr lang="en-US" sz="2000" dirty="0" smtClean="0"/>
          </a:p>
          <a:p>
            <a:pPr lvl="1"/>
            <a:r>
              <a:rPr lang="en-US" sz="2000" dirty="0" smtClean="0"/>
              <a:t>Do self recording for insurance again (will be randomly required for at least X out of Y students per lab – Steven will email those students to upload their ~25+buffer minutes *.mp4 recording to </a:t>
            </a:r>
            <a:r>
              <a:rPr lang="en-US" sz="2000" dirty="0" err="1" smtClean="0"/>
              <a:t>LumiNUS</a:t>
            </a:r>
            <a:r>
              <a:rPr lang="en-US" sz="2000" dirty="0" smtClean="0"/>
              <a:t> files)</a:t>
            </a:r>
            <a:endParaRPr lang="en-US" sz="2000" dirty="0"/>
          </a:p>
          <a:p>
            <a:r>
              <a:rPr lang="en-US" sz="2400" dirty="0"/>
              <a:t>Open </a:t>
            </a:r>
            <a:r>
              <a:rPr lang="en-US" sz="2400" dirty="0" smtClean="0"/>
              <a:t>book, but </a:t>
            </a:r>
            <a:r>
              <a:rPr lang="en-US" sz="2400" b="1" u="sng" dirty="0" smtClean="0"/>
              <a:t>NOT OPEN INTERNET (especially cannot open other </a:t>
            </a:r>
            <a:r>
              <a:rPr lang="en-US" sz="2400" b="1" u="sng" dirty="0" err="1" smtClean="0"/>
              <a:t>VisuAlgo</a:t>
            </a:r>
            <a:r>
              <a:rPr lang="en-US" sz="2400" b="1" u="sng" dirty="0" smtClean="0"/>
              <a:t> tabs)</a:t>
            </a:r>
            <a:endParaRPr lang="en-US" sz="2400" b="1" u="sng" dirty="0"/>
          </a:p>
          <a:p>
            <a:pPr lvl="1"/>
            <a:r>
              <a:rPr lang="en-US" sz="2000" dirty="0"/>
              <a:t>Suggested material to </a:t>
            </a:r>
            <a:r>
              <a:rPr lang="en-US" sz="2000" dirty="0" smtClean="0"/>
              <a:t>use: Transparent </a:t>
            </a:r>
            <a:r>
              <a:rPr lang="en-US" sz="2000" dirty="0"/>
              <a:t>plastic + marker </a:t>
            </a:r>
            <a:r>
              <a:rPr lang="en-US" sz="2000" dirty="0" smtClean="0"/>
              <a:t>over your own screen :O</a:t>
            </a:r>
            <a:r>
              <a:rPr lang="en-US" sz="2000" dirty="0"/>
              <a:t>, various compiled tips and tricks for Online Quiz </a:t>
            </a:r>
            <a:r>
              <a:rPr lang="en-US" sz="2000" dirty="0" smtClean="0"/>
              <a:t>(list </a:t>
            </a:r>
            <a:r>
              <a:rPr lang="en-US" sz="2000" dirty="0"/>
              <a:t>of </a:t>
            </a:r>
            <a:r>
              <a:rPr lang="en-US" sz="2000" dirty="0" err="1"/>
              <a:t>modulos</a:t>
            </a:r>
            <a:r>
              <a:rPr lang="en-US" sz="2000" dirty="0"/>
              <a:t>, list of </a:t>
            </a:r>
            <a:r>
              <a:rPr lang="en-US" sz="2000" dirty="0">
                <a:hlinkClick r:id="rId3"/>
              </a:rPr>
              <a:t>Catalan numbers</a:t>
            </a:r>
            <a:r>
              <a:rPr lang="en-US" sz="2000" dirty="0"/>
              <a:t> :O,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 smtClean="0"/>
              <a:t>I </a:t>
            </a:r>
            <a:r>
              <a:rPr lang="en-US" sz="2000" dirty="0"/>
              <a:t>allow physical calculator </a:t>
            </a:r>
            <a:r>
              <a:rPr lang="en-US" sz="2000" dirty="0" smtClean="0"/>
              <a:t>(don’t use JavaScript console or any calculator app on screen)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67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Recording + 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Lab TA will release about ~4 students (2x2 Zoom screen) in a go</a:t>
            </a:r>
          </a:p>
          <a:p>
            <a:r>
              <a:rPr lang="en-US" dirty="0" smtClean="0"/>
              <a:t>This part must be visible in your recording, especially the name prefix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852888"/>
            <a:ext cx="7005637" cy="39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5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Recording + The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countdown timer (must go down) and system time (must go up) must all tally in your recording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745138"/>
            <a:ext cx="7005637" cy="3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Recording + Final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(about to) done, ask your TA to see this final screen and record the result</a:t>
            </a:r>
          </a:p>
          <a:p>
            <a:r>
              <a:rPr lang="en-US" dirty="0" smtClean="0"/>
              <a:t>Transition from clicking “Submit Training” (or when time is up) to this screen MUST BE in your recording and all system time matches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19" y="3630883"/>
            <a:ext cx="5717381" cy="32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the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special email from Steven on Wed, 11 Nov, around</a:t>
            </a:r>
            <a:br>
              <a:rPr lang="en-US" dirty="0" smtClean="0"/>
            </a:br>
            <a:r>
              <a:rPr lang="en-US" dirty="0" smtClean="0"/>
              <a:t>4-5pm </a:t>
            </a:r>
            <a:r>
              <a:rPr lang="en-US" dirty="0" err="1" smtClean="0"/>
              <a:t>ish</a:t>
            </a:r>
            <a:r>
              <a:rPr lang="en-US" dirty="0" smtClean="0"/>
              <a:t>, it means that Steven is *interested* to see your recordings in much more detail because of *certain stuffs*</a:t>
            </a:r>
          </a:p>
          <a:p>
            <a:r>
              <a:rPr lang="en-US" dirty="0" smtClean="0"/>
              <a:t>These students should upload their ~25m+buffer mp4 recording to </a:t>
            </a:r>
            <a:r>
              <a:rPr lang="en-US" dirty="0" err="1" smtClean="0"/>
              <a:t>LumiNUS</a:t>
            </a:r>
            <a:r>
              <a:rPr lang="en-US" dirty="0" smtClean="0"/>
              <a:t> Files no later than 4 hours from their Lab session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9" y="4186778"/>
            <a:ext cx="10384631" cy="24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1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Stats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Typical VA OQ statistics was like this, and this should be your aim too tomorrow/by Friday, this is indeed the easiest 15% of this module,</a:t>
            </a:r>
            <a:br>
              <a:rPr lang="en-US" sz="2400" dirty="0" smtClean="0"/>
            </a:br>
            <a:r>
              <a:rPr lang="en-US" sz="2400" dirty="0" smtClean="0"/>
              <a:t>failing which is almost guarantee failing the entire module :O</a:t>
            </a:r>
          </a:p>
          <a:p>
            <a:pPr lvl="1"/>
            <a:r>
              <a:rPr lang="en-US" sz="2000" dirty="0" smtClean="0"/>
              <a:t>B for this screenshot is floor (18+) = </a:t>
            </a:r>
            <a:r>
              <a:rPr lang="en-US" sz="2000" dirty="0" smtClean="0"/>
              <a:t>18/20</a:t>
            </a:r>
          </a:p>
          <a:p>
            <a:pPr lvl="1"/>
            <a:r>
              <a:rPr lang="en-US" sz="2000" dirty="0" smtClean="0"/>
              <a:t>Expected B for single run out of 19 VA OQ questions only is floor (17+) = 17/19</a:t>
            </a:r>
            <a:endParaRPr lang="en-US" sz="20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CE139E1-AAAA-4D51-847D-E28A216917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67445497"/>
                  </p:ext>
                </p:extLst>
              </p:nvPr>
            </p:nvGraphicFramePr>
            <p:xfrm>
              <a:off x="2720222" y="3524250"/>
              <a:ext cx="6151635" cy="31183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CE139E1-AAAA-4D51-847D-E28A216917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222" y="3524250"/>
                <a:ext cx="6151635" cy="31183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70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929</Words>
  <Application>Microsoft Office PowerPoint</Application>
  <PresentationFormat>Widescreen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CS2040/C</vt:lpstr>
      <vt:lpstr>Optional Lecture: MST + Prim’s algorithm</vt:lpstr>
      <vt:lpstr>Admins – VisuAlgo Online Quiz (VA OQ) (1)</vt:lpstr>
      <vt:lpstr>Admins – VisuAlgo Online Quiz (VA OQ) (2)</vt:lpstr>
      <vt:lpstr>Example Recording + Initial Setup</vt:lpstr>
      <vt:lpstr>Example Recording + The Execution</vt:lpstr>
      <vt:lpstr>Example Recording + Final Screenshot</vt:lpstr>
      <vt:lpstr>Uploading the Recording</vt:lpstr>
      <vt:lpstr>Previous Stats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351</cp:revision>
  <dcterms:created xsi:type="dcterms:W3CDTF">2017-08-18T07:05:45Z</dcterms:created>
  <dcterms:modified xsi:type="dcterms:W3CDTF">2020-11-11T07:53:03Z</dcterms:modified>
</cp:coreProperties>
</file>