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26" r:id="rId3"/>
    <p:sldId id="310" r:id="rId4"/>
    <p:sldId id="309" r:id="rId5"/>
    <p:sldId id="323" r:id="rId6"/>
    <p:sldId id="312" r:id="rId7"/>
    <p:sldId id="313" r:id="rId8"/>
    <p:sldId id="314" r:id="rId9"/>
    <p:sldId id="304" r:id="rId10"/>
    <p:sldId id="316" r:id="rId11"/>
    <p:sldId id="325" r:id="rId12"/>
    <p:sldId id="31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531" autoAdjust="0"/>
  </p:normalViewPr>
  <p:slideViewPr>
    <p:cSldViewPr snapToGrid="0">
      <p:cViewPr>
        <p:scale>
          <a:sx n="66" d="100"/>
          <a:sy n="66" d="100"/>
        </p:scale>
        <p:origin x="1440" y="5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DBE73-DAFA-4D74-8E31-88D09317E734}" type="datetimeFigureOut">
              <a:rPr lang="en-SG" smtClean="0"/>
              <a:t>12/11/2020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056FA-2F90-4489-A2BA-D7850EF842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453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0487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0487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 smtClean="0"/>
              <a:t>About ~36+ in lecture, about 8+ in Lab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0487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3646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0487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0487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0487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2907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0487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3382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12/11/2020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634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12/11/2020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076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12/11/2020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993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12/11/2020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842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12/11/2020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698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12/11/2020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794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12/11/2020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242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12/11/2020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80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12/11/2020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306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12/11/2020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463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12/11/2020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849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94BFE-4BED-4D86-9ABF-B8DB0D37D722}" type="datetimeFigureOut">
              <a:rPr lang="en-SG" smtClean="0"/>
              <a:t>12/11/2020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728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us.kattis.com/sessions/wnc9t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us.kattis.com/sessions/gvbdni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.nus.edu.sg/~stevenha/cs3233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raitstimes.com/singapore/who-are-the-candidates-in-the-covid-19-vaccine-race" TargetMode="External"/><Relationship Id="rId5" Type="http://schemas.openxmlformats.org/officeDocument/2006/relationships/hyperlink" Target="https://www.straitstimes.com/singapore/health/singapore-could-have-a-covid-19-vaccine-by-early-2021-close-to-300m-commitment-from" TargetMode="External"/><Relationship Id="rId4" Type="http://schemas.openxmlformats.org/officeDocument/2006/relationships/hyperlink" Target="https://ioi2021.sg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us.katti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s.nus.edu.sg/Blu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CS2040/C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</a:t>
            </a:r>
            <a:r>
              <a:rPr lang="en-US" dirty="0" smtClean="0"/>
              <a:t>13b, Finale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40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Week Plan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664952" cy="50323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ym typeface="Wingdings" panose="05000000000000000000" pitchFamily="2" charset="2"/>
              </a:rPr>
              <a:t>Consultation in reading week is based on individual requests!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But preferably based on “group” requests (come in group!)</a:t>
            </a:r>
          </a:p>
          <a:p>
            <a:r>
              <a:rPr lang="en-US" dirty="0">
                <a:sym typeface="Wingdings" panose="05000000000000000000" pitchFamily="2" charset="2"/>
              </a:rPr>
              <a:t>Make up/remedial </a:t>
            </a:r>
            <a:r>
              <a:rPr lang="en-US" dirty="0" smtClean="0">
                <a:sym typeface="Wingdings" panose="05000000000000000000" pitchFamily="2" charset="2"/>
              </a:rPr>
              <a:t>PE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nus.kattis.com/sessions/wnc9tm</a:t>
            </a:r>
            <a:endParaRPr lang="en-SG" dirty="0"/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Not many passed </a:t>
            </a:r>
            <a:r>
              <a:rPr lang="en-US" dirty="0">
                <a:sym typeface="Wingdings" panose="05000000000000000000" pitchFamily="2" charset="2"/>
              </a:rPr>
              <a:t>138 threshold at </a:t>
            </a:r>
            <a:r>
              <a:rPr lang="en-US" dirty="0">
                <a:sym typeface="Wingdings" panose="05000000000000000000" pitchFamily="2" charset="2"/>
                <a:hlinkClick r:id="rId4"/>
              </a:rPr>
              <a:t>https://</a:t>
            </a:r>
            <a:r>
              <a:rPr lang="en-US" dirty="0" smtClean="0">
                <a:sym typeface="Wingdings" panose="05000000000000000000" pitchFamily="2" charset="2"/>
                <a:hlinkClick r:id="rId4"/>
              </a:rPr>
              <a:t>nus.kattis.com/sessions/gvbdni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Wed, 18 </a:t>
            </a:r>
            <a:r>
              <a:rPr lang="en-US" dirty="0">
                <a:sym typeface="Wingdings" panose="05000000000000000000" pitchFamily="2" charset="2"/>
              </a:rPr>
              <a:t>Nov </a:t>
            </a:r>
            <a:r>
              <a:rPr lang="en-US" dirty="0" smtClean="0">
                <a:sym typeface="Wingdings" panose="05000000000000000000" pitchFamily="2" charset="2"/>
              </a:rPr>
              <a:t>2020, 10am-12pm, e-Proctoring…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With </a:t>
            </a:r>
            <a:r>
              <a:rPr lang="en-US" dirty="0">
                <a:sym typeface="Wingdings" panose="05000000000000000000" pitchFamily="2" charset="2"/>
              </a:rPr>
              <a:t>auto partial grading </a:t>
            </a:r>
            <a:r>
              <a:rPr lang="en-US" dirty="0" smtClean="0">
                <a:sym typeface="Wingdings" panose="05000000000000000000" pitchFamily="2" charset="2"/>
              </a:rPr>
              <a:t>system, with some easier subtasks…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May or may not be moderated… (will be if very few joined, less likely if 2x25 students eventually joined)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No need to hide, one of the two re-PE tasks will be an SSSP(-related) task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So review all those shortest paths stuffs (treat this as final preparation too)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All the best for the </a:t>
            </a:r>
            <a:r>
              <a:rPr lang="en-US" dirty="0" smtClean="0">
                <a:sym typeface="Wingdings" panose="05000000000000000000" pitchFamily="2" charset="2"/>
              </a:rPr>
              <a:t>final assessment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All the best for your life in general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8865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want to be </a:t>
            </a:r>
            <a:r>
              <a:rPr lang="en-US" strike="sngStrike" dirty="0" smtClean="0"/>
              <a:t>tortured</a:t>
            </a:r>
            <a:r>
              <a:rPr lang="en-US" dirty="0" smtClean="0"/>
              <a:t> taught by me?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664952" cy="5032375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If </a:t>
            </a:r>
            <a:r>
              <a:rPr lang="en-US" dirty="0">
                <a:sym typeface="Wingdings" panose="05000000000000000000" pitchFamily="2" charset="2"/>
              </a:rPr>
              <a:t>you </a:t>
            </a:r>
            <a:r>
              <a:rPr lang="en-US" i="1" dirty="0">
                <a:sym typeface="Wingdings" panose="05000000000000000000" pitchFamily="2" charset="2"/>
              </a:rPr>
              <a:t>think</a:t>
            </a:r>
            <a:r>
              <a:rPr lang="en-US" dirty="0">
                <a:sym typeface="Wingdings" panose="05000000000000000000" pitchFamily="2" charset="2"/>
              </a:rPr>
              <a:t> your brain can take it, apply for CS3233 Jan-Apr </a:t>
            </a:r>
            <a:r>
              <a:rPr lang="en-US" dirty="0" smtClean="0">
                <a:sym typeface="Wingdings" panose="05000000000000000000" pitchFamily="2" charset="2"/>
              </a:rPr>
              <a:t>2021 or 2022 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Preview  see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https://www.comp.nus.edu.sg/~</a:t>
            </a:r>
            <a:r>
              <a:rPr lang="en-US" dirty="0" smtClean="0">
                <a:sym typeface="Wingdings" panose="05000000000000000000" pitchFamily="2" charset="2"/>
                <a:hlinkClick r:id="rId3"/>
              </a:rPr>
              <a:t>stevenha/cs3233.html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For my other module CS4234 in S1 Aug-Nov </a:t>
            </a:r>
            <a:r>
              <a:rPr lang="en-US" dirty="0" smtClean="0">
                <a:sym typeface="Wingdings" panose="05000000000000000000" pitchFamily="2" charset="2"/>
              </a:rPr>
              <a:t>2021, </a:t>
            </a:r>
            <a:r>
              <a:rPr lang="en-US" dirty="0">
                <a:sym typeface="Wingdings" panose="05000000000000000000" pitchFamily="2" charset="2"/>
              </a:rPr>
              <a:t>you need to clear CS3230 first, so </a:t>
            </a:r>
            <a:r>
              <a:rPr lang="en-US" dirty="0" smtClean="0">
                <a:sym typeface="Wingdings" panose="05000000000000000000" pitchFamily="2" charset="2"/>
              </a:rPr>
              <a:t>take CS3230 in S2 Jan-Apr 2021 if you are interested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Those </a:t>
            </a:r>
            <a:r>
              <a:rPr lang="en-US" dirty="0">
                <a:sym typeface="Wingdings" panose="05000000000000000000" pitchFamily="2" charset="2"/>
              </a:rPr>
              <a:t>who get A- or above, apply for CS2040C </a:t>
            </a:r>
            <a:r>
              <a:rPr lang="en-US" dirty="0" smtClean="0">
                <a:sym typeface="Wingdings" panose="05000000000000000000" pitchFamily="2" charset="2"/>
              </a:rPr>
              <a:t>S2 Jan-Apr 2021 TA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 lecturer will be </a:t>
            </a:r>
            <a:r>
              <a:rPr lang="en-US" dirty="0" err="1" smtClean="0">
                <a:sym typeface="Wingdings" panose="05000000000000000000" pitchFamily="2" charset="2"/>
              </a:rPr>
              <a:t>Dr</a:t>
            </a:r>
            <a:r>
              <a:rPr lang="en-US" dirty="0" smtClean="0">
                <a:sym typeface="Wingdings" panose="05000000000000000000" pitchFamily="2" charset="2"/>
              </a:rPr>
              <a:t> Alan Cheng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 will be his (head) TA :O…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 will come back to full time CS2040C (or other module) only on AY 2021/22 after the big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ioi2021.sg/</a:t>
            </a:r>
            <a:r>
              <a:rPr lang="en-US" dirty="0" smtClean="0"/>
              <a:t> is over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Some COVID-19 vaccines have recent good news, e.g., </a:t>
            </a:r>
            <a:r>
              <a:rPr lang="en-US" dirty="0" smtClean="0">
                <a:sym typeface="Wingdings" panose="05000000000000000000" pitchFamily="2" charset="2"/>
                <a:hlinkClick r:id="rId5"/>
              </a:rPr>
              <a:t>this</a:t>
            </a:r>
            <a:r>
              <a:rPr lang="en-US" dirty="0" smtClean="0">
                <a:sym typeface="Wingdings" panose="05000000000000000000" pitchFamily="2" charset="2"/>
              </a:rPr>
              <a:t> or </a:t>
            </a:r>
            <a:r>
              <a:rPr lang="en-US" dirty="0" smtClean="0">
                <a:sym typeface="Wingdings" panose="05000000000000000000" pitchFamily="2" charset="2"/>
                <a:hlinkClick r:id="rId6"/>
              </a:rPr>
              <a:t>this</a:t>
            </a:r>
            <a:r>
              <a:rPr lang="en-US" dirty="0" smtClean="0">
                <a:sym typeface="Wingdings" panose="05000000000000000000" pitchFamily="2" charset="2"/>
              </a:rPr>
              <a:t> news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433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9900" dirty="0">
                <a:solidFill>
                  <a:schemeClr val="bg1"/>
                </a:solidFill>
                <a:sym typeface="Wingdings" panose="05000000000000000000" pitchFamily="2" charset="2"/>
              </a:rPr>
              <a:t>THE 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52618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for now…</a:t>
            </a:r>
            <a:endParaRPr lang="en-SG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05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4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few Parting Words (1)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842523" cy="5032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e-Lecture (flipped classroom) strategy </a:t>
            </a:r>
            <a:r>
              <a:rPr lang="en-US" sz="2400" dirty="0" smtClean="0"/>
              <a:t>+ 100% online class is a mixed result…</a:t>
            </a:r>
          </a:p>
          <a:p>
            <a:pPr lvl="1"/>
            <a:r>
              <a:rPr lang="en-US" sz="2000" dirty="0" smtClean="0"/>
              <a:t>Flipped classroom + live classes </a:t>
            </a:r>
            <a:r>
              <a:rPr lang="en-US" sz="2000" dirty="0"/>
              <a:t>worked very well with 37 CS2040C S1 students, 173 CS2040C S2 students, </a:t>
            </a:r>
            <a:r>
              <a:rPr lang="en-US" sz="2000" dirty="0" smtClean="0"/>
              <a:t>38 </a:t>
            </a:r>
            <a:r>
              <a:rPr lang="en-US" sz="2000" dirty="0"/>
              <a:t>CS2040 S4 students two AYs ago, </a:t>
            </a:r>
            <a:r>
              <a:rPr lang="en-US" sz="2000" dirty="0" smtClean="0"/>
              <a:t>and also 96 CS2040C S1 students last AY, a </a:t>
            </a:r>
            <a:r>
              <a:rPr lang="en-US" sz="2000" b="1" dirty="0" smtClean="0"/>
              <a:t>total 344 students</a:t>
            </a:r>
          </a:p>
          <a:p>
            <a:pPr lvl="1"/>
            <a:r>
              <a:rPr lang="en-US" sz="2000" dirty="0"/>
              <a:t>It worked somewhat just </a:t>
            </a:r>
            <a:r>
              <a:rPr lang="en-US" sz="2000" dirty="0" err="1"/>
              <a:t>okayish</a:t>
            </a:r>
            <a:r>
              <a:rPr lang="en-US" sz="2000" dirty="0"/>
              <a:t> with a much bigger class last S2 of </a:t>
            </a:r>
            <a:r>
              <a:rPr lang="en-US" sz="2000" dirty="0" smtClean="0"/>
              <a:t>two AYs ago</a:t>
            </a:r>
            <a:br>
              <a:rPr lang="en-US" sz="2000" dirty="0" smtClean="0"/>
            </a:br>
            <a:r>
              <a:rPr lang="en-US" sz="2000" dirty="0" smtClean="0"/>
              <a:t>(</a:t>
            </a:r>
            <a:r>
              <a:rPr lang="en-US" sz="2000" b="1" dirty="0"/>
              <a:t>269 students</a:t>
            </a:r>
            <a:r>
              <a:rPr lang="en-US" sz="2000" dirty="0"/>
              <a:t>), harder to satisfy </a:t>
            </a:r>
            <a:r>
              <a:rPr lang="en-US" sz="2000" dirty="0" smtClean="0"/>
              <a:t>everyone</a:t>
            </a:r>
          </a:p>
          <a:p>
            <a:r>
              <a:rPr lang="en-US" sz="2400" dirty="0" smtClean="0"/>
              <a:t>This </a:t>
            </a:r>
            <a:r>
              <a:rPr lang="en-US" sz="2400" dirty="0" err="1" smtClean="0"/>
              <a:t>sem</a:t>
            </a:r>
            <a:r>
              <a:rPr lang="en-US" sz="2400" dirty="0" smtClean="0"/>
              <a:t>, e-Lecture (flipped classroom) attendance is hovering around 80-90 before midterm, 60-70 before PE (week 11), to around 45-50 on week 12-13 :O…</a:t>
            </a:r>
          </a:p>
          <a:p>
            <a:pPr lvl="1"/>
            <a:r>
              <a:rPr lang="en-US" sz="2000" dirty="0" smtClean="0"/>
              <a:t>Many have given up</a:t>
            </a:r>
            <a:r>
              <a:rPr lang="en-US" sz="2000" dirty="0" smtClean="0"/>
              <a:t>? Too busy with other modules? </a:t>
            </a:r>
            <a:r>
              <a:rPr lang="en-US" sz="2000" dirty="0" err="1" smtClean="0"/>
              <a:t>Etc</a:t>
            </a:r>
            <a:r>
              <a:rPr lang="en-US" sz="2000" dirty="0" smtClean="0"/>
              <a:t>?</a:t>
            </a:r>
            <a:endParaRPr lang="en-US" sz="2000" dirty="0" smtClean="0"/>
          </a:p>
          <a:p>
            <a:r>
              <a:rPr lang="en-US" sz="2400" dirty="0" smtClean="0"/>
              <a:t>I dropped </a:t>
            </a:r>
            <a:r>
              <a:rPr lang="en-US" sz="2400" dirty="0" err="1" smtClean="0"/>
              <a:t>polleverywhere</a:t>
            </a:r>
            <a:r>
              <a:rPr lang="en-US" sz="2400" dirty="0" smtClean="0"/>
              <a:t> in favor of Zoom participation survey/direct annotation/live chat</a:t>
            </a:r>
          </a:p>
          <a:p>
            <a:pPr lvl="1"/>
            <a:r>
              <a:rPr lang="en-US" sz="2000" dirty="0" smtClean="0"/>
              <a:t>As usual, from the type of questions asked, these questions are dominated by some students most of the time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156371" y="4191000"/>
            <a:ext cx="1687286" cy="7946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39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Parting Words (2)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With flipped classroom, I can do live problem solving in class</a:t>
            </a:r>
          </a:p>
          <a:p>
            <a:pPr lvl="1"/>
            <a:r>
              <a:rPr lang="en-US" dirty="0"/>
              <a:t>I think our rate is about ~1 </a:t>
            </a:r>
            <a:r>
              <a:rPr lang="en-US" dirty="0" err="1"/>
              <a:t>Kattis</a:t>
            </a:r>
            <a:r>
              <a:rPr lang="en-US" dirty="0"/>
              <a:t> problem per lecture and 1 during Lab</a:t>
            </a:r>
          </a:p>
          <a:p>
            <a:pPr lvl="1"/>
            <a:r>
              <a:rPr lang="en-US" dirty="0">
                <a:hlinkClick r:id="rId3"/>
              </a:rPr>
              <a:t>https://nus.kattis.com</a:t>
            </a:r>
            <a:r>
              <a:rPr lang="en-US" dirty="0"/>
              <a:t> team is very supportive </a:t>
            </a:r>
            <a:r>
              <a:rPr lang="en-US" dirty="0" smtClean="0"/>
              <a:t>for this course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2"/>
            <a:r>
              <a:rPr lang="en-US" dirty="0"/>
              <a:t>NUS </a:t>
            </a:r>
            <a:r>
              <a:rPr lang="en-US" dirty="0" err="1"/>
              <a:t>SoC</a:t>
            </a:r>
            <a:r>
              <a:rPr lang="en-US" dirty="0"/>
              <a:t> </a:t>
            </a:r>
            <a:r>
              <a:rPr lang="en-US" dirty="0" smtClean="0"/>
              <a:t>is a </a:t>
            </a:r>
            <a:r>
              <a:rPr lang="en-US" dirty="0"/>
              <a:t>paying </a:t>
            </a:r>
            <a:r>
              <a:rPr lang="en-US" dirty="0" smtClean="0"/>
              <a:t>customer</a:t>
            </a:r>
            <a:endParaRPr lang="en-US" dirty="0"/>
          </a:p>
          <a:p>
            <a:pPr lvl="1"/>
            <a:r>
              <a:rPr lang="en-US" dirty="0"/>
              <a:t>So there are </a:t>
            </a:r>
            <a:r>
              <a:rPr lang="en-US" dirty="0" smtClean="0"/>
              <a:t>~30</a:t>
            </a:r>
            <a:r>
              <a:rPr lang="en-US" dirty="0"/>
              <a:t>+ </a:t>
            </a:r>
            <a:r>
              <a:rPr lang="en-US" dirty="0" err="1"/>
              <a:t>Kattis</a:t>
            </a:r>
            <a:r>
              <a:rPr lang="en-US" dirty="0"/>
              <a:t> problems that we </a:t>
            </a:r>
            <a:r>
              <a:rPr lang="en-US" dirty="0" smtClean="0"/>
              <a:t>(I) have </a:t>
            </a:r>
            <a:r>
              <a:rPr lang="en-US" dirty="0"/>
              <a:t>solved live in class this </a:t>
            </a:r>
            <a:r>
              <a:rPr lang="en-US" dirty="0" err="1"/>
              <a:t>sem</a:t>
            </a:r>
            <a:endParaRPr lang="en-US" dirty="0"/>
          </a:p>
          <a:p>
            <a:pPr lvl="2"/>
            <a:r>
              <a:rPr lang="en-US" dirty="0"/>
              <a:t>If you </a:t>
            </a:r>
            <a:r>
              <a:rPr lang="en-US" dirty="0" smtClean="0"/>
              <a:t>(re-)AC </a:t>
            </a:r>
            <a:r>
              <a:rPr lang="en-US" dirty="0"/>
              <a:t>them all, you should get near </a:t>
            </a:r>
            <a:r>
              <a:rPr lang="en-US" dirty="0" smtClean="0"/>
              <a:t>~75 </a:t>
            </a:r>
            <a:r>
              <a:rPr lang="en-US" dirty="0" err="1"/>
              <a:t>Kattis</a:t>
            </a:r>
            <a:r>
              <a:rPr lang="en-US" dirty="0"/>
              <a:t> points by </a:t>
            </a:r>
            <a:r>
              <a:rPr lang="en-US" dirty="0" smtClean="0"/>
              <a:t>now (30*~2.5 points)</a:t>
            </a:r>
            <a:endParaRPr lang="en-US" dirty="0"/>
          </a:p>
          <a:p>
            <a:pPr lvl="3"/>
            <a:r>
              <a:rPr lang="en-US" dirty="0"/>
              <a:t>Preferably NOT BY COPYING MY CODE :S:S:S</a:t>
            </a:r>
          </a:p>
          <a:p>
            <a:pPr lvl="2"/>
            <a:r>
              <a:rPr lang="en-US" dirty="0"/>
              <a:t>You should have seen various algorithmic ideas and implementation strategies </a:t>
            </a:r>
            <a:r>
              <a:rPr lang="en-US" i="1" u="sng" dirty="0"/>
              <a:t>live</a:t>
            </a:r>
          </a:p>
          <a:p>
            <a:pPr lvl="1"/>
            <a:r>
              <a:rPr lang="en-US" dirty="0"/>
              <a:t>You have seen </a:t>
            </a:r>
            <a:r>
              <a:rPr lang="en-US" dirty="0" smtClean="0"/>
              <a:t>~30</a:t>
            </a:r>
            <a:r>
              <a:rPr lang="en-US" dirty="0"/>
              <a:t>+ examples on how “trivial/easy (Steven’s rating) algorithmic problems are solved using C++ (</a:t>
            </a:r>
            <a:r>
              <a:rPr lang="en-US" i="1" dirty="0"/>
              <a:t>not just in vague pseudocode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in incredibly short amount of time :O, I think I only made </a:t>
            </a:r>
            <a:r>
              <a:rPr lang="en-US" dirty="0" smtClean="0"/>
              <a:t>very few live bugs </a:t>
            </a:r>
            <a:r>
              <a:rPr lang="en-US" dirty="0"/>
              <a:t>throughout this semester</a:t>
            </a:r>
          </a:p>
          <a:p>
            <a:pPr lvl="2"/>
            <a:r>
              <a:rPr lang="en-US" dirty="0"/>
              <a:t>Aim to have skill like this </a:t>
            </a:r>
            <a:r>
              <a:rPr lang="en-US" i="1" dirty="0"/>
              <a:t>in a few years time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, see your seniors: Matthew, Marc :O…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5494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Parting Words (3)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Feedback on TAs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For me, </a:t>
            </a:r>
            <a:r>
              <a:rPr lang="en-US" dirty="0">
                <a:sym typeface="Wingdings" panose="05000000000000000000" pitchFamily="2" charset="2"/>
              </a:rPr>
              <a:t>all </a:t>
            </a:r>
            <a:r>
              <a:rPr lang="en-US" dirty="0" smtClean="0">
                <a:sym typeface="Wingdings" panose="05000000000000000000" pitchFamily="2" charset="2"/>
              </a:rPr>
              <a:t>5+1 </a:t>
            </a:r>
            <a:r>
              <a:rPr lang="en-US" dirty="0" err="1" smtClean="0">
                <a:sym typeface="Wingdings" panose="05000000000000000000" pitchFamily="2" charset="2"/>
              </a:rPr>
              <a:t>Lab+Tut</a:t>
            </a:r>
            <a:r>
              <a:rPr lang="en-US" dirty="0" smtClean="0">
                <a:sym typeface="Wingdings" panose="05000000000000000000" pitchFamily="2" charset="2"/>
              </a:rPr>
              <a:t> TAs (</a:t>
            </a:r>
            <a:r>
              <a:rPr lang="en-US" dirty="0" err="1" smtClean="0">
                <a:sym typeface="Wingdings" panose="05000000000000000000" pitchFamily="2" charset="2"/>
              </a:rPr>
              <a:t>Wira</a:t>
            </a:r>
            <a:r>
              <a:rPr lang="en-US" dirty="0" smtClean="0">
                <a:sym typeface="Wingdings" panose="05000000000000000000" pitchFamily="2" charset="2"/>
              </a:rPr>
              <a:t>, Yu Xiang, Walter, </a:t>
            </a:r>
            <a:r>
              <a:rPr lang="en-US" dirty="0" err="1" smtClean="0">
                <a:sym typeface="Wingdings" panose="05000000000000000000" pitchFamily="2" charset="2"/>
              </a:rPr>
              <a:t>Arjo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Ivan+Nigel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are </a:t>
            </a:r>
            <a:r>
              <a:rPr lang="en-US" dirty="0">
                <a:sym typeface="Wingdings" panose="05000000000000000000" pitchFamily="2" charset="2"/>
              </a:rPr>
              <a:t>very helpful for the execution of this </a:t>
            </a:r>
            <a:r>
              <a:rPr lang="en-US" dirty="0" smtClean="0">
                <a:sym typeface="Wingdings" panose="05000000000000000000" pitchFamily="2" charset="2"/>
              </a:rPr>
              <a:t>module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Special mention to ex-TA Matthew/</a:t>
            </a:r>
            <a:r>
              <a:rPr lang="en-US" dirty="0" err="1" smtClean="0">
                <a:sym typeface="Wingdings" panose="05000000000000000000" pitchFamily="2" charset="2"/>
              </a:rPr>
              <a:t>rawr</a:t>
            </a:r>
            <a:r>
              <a:rPr lang="en-US" dirty="0" smtClean="0">
                <a:sym typeface="Wingdings" panose="05000000000000000000" pitchFamily="2" charset="2"/>
              </a:rPr>
              <a:t> (graduated already but still helping a lot in Discord/various random consultations that he crashed in)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Give </a:t>
            </a:r>
            <a:r>
              <a:rPr lang="en-US" dirty="0">
                <a:sym typeface="Wingdings" panose="05000000000000000000" pitchFamily="2" charset="2"/>
              </a:rPr>
              <a:t>them your honest/individual feedback on what their classes 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4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done better (1)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8886" cy="50323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ym typeface="Wingdings" panose="05000000000000000000" pitchFamily="2" charset="2"/>
              </a:rPr>
              <a:t>Continuous e-Lecture </a:t>
            </a:r>
            <a:r>
              <a:rPr lang="en-US" dirty="0" smtClean="0">
                <a:sym typeface="Wingdings" panose="05000000000000000000" pitchFamily="2" charset="2"/>
              </a:rPr>
              <a:t>slides gradual local </a:t>
            </a:r>
            <a:r>
              <a:rPr lang="en-US" dirty="0">
                <a:sym typeface="Wingdings" panose="05000000000000000000" pitchFamily="2" charset="2"/>
              </a:rPr>
              <a:t>refinements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Slightly more complete </a:t>
            </a:r>
            <a:r>
              <a:rPr lang="en-US" dirty="0" err="1">
                <a:sym typeface="Wingdings" panose="05000000000000000000" pitchFamily="2" charset="2"/>
              </a:rPr>
              <a:t>VisuAlgo</a:t>
            </a:r>
            <a:r>
              <a:rPr lang="en-US" dirty="0">
                <a:sym typeface="Wingdings" panose="05000000000000000000" pitchFamily="2" charset="2"/>
              </a:rPr>
              <a:t> e-Lecture material </a:t>
            </a:r>
            <a:r>
              <a:rPr lang="en-US" dirty="0" smtClean="0">
                <a:sym typeface="Wingdings" panose="05000000000000000000" pitchFamily="2" charset="2"/>
              </a:rPr>
              <a:t>(most are </a:t>
            </a:r>
            <a:r>
              <a:rPr lang="en-US" dirty="0">
                <a:sym typeface="Wingdings" panose="05000000000000000000" pitchFamily="2" charset="2"/>
              </a:rPr>
              <a:t>quite good now)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Even more animated examples and in e-Lecture mini quizzes for self checks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I have taken note on slides that were proven still 'hard' for this </a:t>
            </a:r>
            <a:r>
              <a:rPr lang="en-US" dirty="0" smtClean="0">
                <a:sym typeface="Wingdings" panose="05000000000000000000" pitchFamily="2" charset="2"/>
              </a:rPr>
              <a:t>batch, e.g.,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I immediately notice weak slides on /</a:t>
            </a:r>
            <a:r>
              <a:rPr lang="en-US" dirty="0" err="1" smtClean="0">
                <a:sym typeface="Wingdings" panose="05000000000000000000" pitchFamily="2" charset="2"/>
              </a:rPr>
              <a:t>mst</a:t>
            </a:r>
            <a:r>
              <a:rPr lang="en-US" dirty="0" smtClean="0">
                <a:sym typeface="Wingdings" panose="05000000000000000000" pitchFamily="2" charset="2"/>
              </a:rPr>
              <a:t> that I have not used for a few years yesterday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Future ultimate aim to have near 0 question about the basic material in future iterations of CS2040/C i.e. every e-Lecture slides are very self-explanatory :O… thereby putting my own lecturer job at risk :O</a:t>
            </a:r>
          </a:p>
          <a:p>
            <a:r>
              <a:rPr lang="en-US" dirty="0">
                <a:sym typeface="Wingdings" panose="05000000000000000000" pitchFamily="2" charset="2"/>
              </a:rPr>
              <a:t>Continuous </a:t>
            </a:r>
            <a:r>
              <a:rPr lang="en-US" dirty="0" err="1">
                <a:sym typeface="Wingdings" panose="05000000000000000000" pitchFamily="2" charset="2"/>
              </a:rPr>
              <a:t>VisuAlgo</a:t>
            </a:r>
            <a:r>
              <a:rPr lang="en-US" dirty="0">
                <a:sym typeface="Wingdings" panose="05000000000000000000" pitchFamily="2" charset="2"/>
              </a:rPr>
              <a:t> OQ system refinements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Always add new questions/semester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Add a few that only appear in TEST </a:t>
            </a:r>
            <a:r>
              <a:rPr lang="en-US" dirty="0" smtClean="0">
                <a:sym typeface="Wingdings" panose="05000000000000000000" pitchFamily="2" charset="2"/>
              </a:rPr>
              <a:t>mode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Close some aging technology loopholes (last major update Apr 2015 :O</a:t>
            </a:r>
            <a:r>
              <a:rPr lang="en-US" dirty="0" smtClean="0">
                <a:sym typeface="Wingdings" panose="05000000000000000000" pitchFamily="2" charset="2"/>
              </a:rPr>
              <a:t>) especially to save session data (in case of failed submission/disruption midway)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 really need to overcome my web-development inertia &gt;&lt;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9792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done better (2)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Continuous </a:t>
            </a:r>
            <a:r>
              <a:rPr lang="en-US" dirty="0" err="1">
                <a:sym typeface="Wingdings" panose="05000000000000000000" pitchFamily="2" charset="2"/>
              </a:rPr>
              <a:t>VisuAlgo</a:t>
            </a:r>
            <a:r>
              <a:rPr lang="en-US" dirty="0">
                <a:sym typeface="Wingdings" panose="05000000000000000000" pitchFamily="2" charset="2"/>
              </a:rPr>
              <a:t> system (overall) refinements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Improve/fix the print e-Lecture slides ability (for hard copy only tests) :</a:t>
            </a:r>
            <a:r>
              <a:rPr lang="en-US" dirty="0" smtClean="0">
                <a:sym typeface="Wingdings" panose="05000000000000000000" pitchFamily="2" charset="2"/>
              </a:rPr>
              <a:t>O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Or actually create another short book on polished </a:t>
            </a:r>
            <a:r>
              <a:rPr lang="en-US" dirty="0" err="1" smtClean="0">
                <a:sym typeface="Wingdings" panose="05000000000000000000" pitchFamily="2" charset="2"/>
              </a:rPr>
              <a:t>VisuAlgo</a:t>
            </a:r>
            <a:r>
              <a:rPr lang="en-US" dirty="0" smtClean="0">
                <a:sym typeface="Wingdings" panose="05000000000000000000" pitchFamily="2" charset="2"/>
              </a:rPr>
              <a:t> slides 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Better user account features so that I can track students e-Lecture progresses in a much more fine grained mode (per slides?) :O,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Training mode status (the gamification feature), make it more engaging…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Less priority now: More complete translation to other languages (id/</a:t>
            </a:r>
            <a:r>
              <a:rPr lang="en-US" dirty="0" err="1">
                <a:sym typeface="Wingdings" panose="05000000000000000000" pitchFamily="2" charset="2"/>
              </a:rPr>
              <a:t>zh</a:t>
            </a:r>
            <a:r>
              <a:rPr lang="en-US" dirty="0">
                <a:sym typeface="Wingdings" panose="05000000000000000000" pitchFamily="2" charset="2"/>
              </a:rPr>
              <a:t> are at the highest translation state; the rest not so much), etc…</a:t>
            </a:r>
          </a:p>
        </p:txBody>
      </p:sp>
    </p:spTree>
    <p:extLst>
      <p:ext uri="{BB962C8B-B14F-4D97-AF65-F5344CB8AC3E}">
        <p14:creationId xmlns:p14="http://schemas.microsoft.com/office/powerpoint/2010/main" val="163755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(this batch) is the judge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NUS Teaching Feedback system </a:t>
            </a:r>
            <a:r>
              <a:rPr lang="en-US" dirty="0" smtClean="0">
                <a:sym typeface="Wingdings" panose="05000000000000000000" pitchFamily="2" charset="2"/>
              </a:rPr>
              <a:t>has been opened since last Friday, 6 November 2020 until about Friday of reading week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Let’s see the live statistics as of now, it was just </a:t>
            </a:r>
            <a:r>
              <a:rPr lang="en-US" dirty="0" smtClean="0">
                <a:sym typeface="Wingdings" panose="05000000000000000000" pitchFamily="2" charset="2"/>
              </a:rPr>
              <a:t>20</a:t>
            </a:r>
            <a:r>
              <a:rPr lang="en-US" dirty="0" smtClean="0">
                <a:sym typeface="Wingdings" panose="05000000000000000000" pitchFamily="2" charset="2"/>
              </a:rPr>
              <a:t>/115 (17.39%)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on 12 </a:t>
            </a:r>
            <a:r>
              <a:rPr lang="en-US" dirty="0" smtClean="0">
                <a:sym typeface="Wingdings" panose="05000000000000000000" pitchFamily="2" charset="2"/>
              </a:rPr>
              <a:t>Nov PM, </a:t>
            </a:r>
            <a:r>
              <a:rPr lang="en-US" dirty="0" smtClean="0">
                <a:sym typeface="Wingdings" panose="05000000000000000000" pitchFamily="2" charset="2"/>
              </a:rPr>
              <a:t>we need </a:t>
            </a:r>
            <a:r>
              <a:rPr lang="en-US" dirty="0" smtClean="0">
                <a:sym typeface="Wingdings" panose="05000000000000000000" pitchFamily="2" charset="2"/>
              </a:rPr>
              <a:t>at least ≥ 50% </a:t>
            </a:r>
            <a:r>
              <a:rPr lang="en-US" dirty="0" smtClean="0">
                <a:sym typeface="Wingdings" panose="05000000000000000000" pitchFamily="2" charset="2"/>
              </a:rPr>
              <a:t>for the student feedback data to </a:t>
            </a:r>
            <a:r>
              <a:rPr lang="en-US" dirty="0" smtClean="0">
                <a:sym typeface="Wingdings" panose="05000000000000000000" pitchFamily="2" charset="2"/>
              </a:rPr>
              <a:t>be representative enough</a:t>
            </a:r>
          </a:p>
          <a:p>
            <a:endParaRPr lang="en-US" sz="11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https://es.nus.edu.sg/Blue/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314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Assessment – Some Details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813473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Of </a:t>
            </a:r>
            <a:r>
              <a:rPr lang="en-US" dirty="0"/>
              <a:t>what I can </a:t>
            </a:r>
            <a:r>
              <a:rPr lang="en-US" dirty="0" smtClean="0"/>
              <a:t>reveal…</a:t>
            </a:r>
            <a:endParaRPr lang="en-US" dirty="0"/>
          </a:p>
          <a:p>
            <a:pPr lvl="1"/>
            <a:r>
              <a:rPr lang="en-US" dirty="0"/>
              <a:t>Assessed material: Everything :O, don’t forget the first half stuffs</a:t>
            </a:r>
          </a:p>
          <a:p>
            <a:pPr lvl="1"/>
            <a:r>
              <a:rPr lang="en-US" dirty="0"/>
              <a:t>Graph DS, Graph Traversal, and </a:t>
            </a:r>
            <a:r>
              <a:rPr lang="en-US" dirty="0" smtClean="0"/>
              <a:t>(especially) SSSP </a:t>
            </a:r>
            <a:r>
              <a:rPr lang="en-US" dirty="0"/>
              <a:t>problems </a:t>
            </a:r>
            <a:r>
              <a:rPr lang="en-US" i="1" u="sng" dirty="0"/>
              <a:t>confirm </a:t>
            </a:r>
            <a:r>
              <a:rPr lang="en-US" i="1" u="sng" dirty="0" smtClean="0"/>
              <a:t>appear</a:t>
            </a:r>
          </a:p>
          <a:p>
            <a:pPr lvl="1"/>
            <a:r>
              <a:rPr lang="en-US" dirty="0" smtClean="0"/>
              <a:t>Using the same midterm-quiz format (that is easily parse-able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Using e-Proctoring setup that you should be familiar with</a:t>
            </a:r>
          </a:p>
          <a:p>
            <a:pPr lvl="2"/>
            <a:r>
              <a:rPr lang="en-US" dirty="0" smtClean="0"/>
              <a:t>But with a few staff proctors that probably new for you (not our mostly UG TAs)</a:t>
            </a:r>
            <a:endParaRPr lang="en-US" dirty="0"/>
          </a:p>
          <a:p>
            <a:pPr lvl="1"/>
            <a:r>
              <a:rPr lang="en-US" dirty="0" smtClean="0"/>
              <a:t>No MCQ (too easy to leak out), but there will be short answers</a:t>
            </a:r>
          </a:p>
          <a:p>
            <a:pPr lvl="1"/>
            <a:r>
              <a:rPr lang="en-US" dirty="0" smtClean="0"/>
              <a:t>Some questions are designed with stricter marking scheme (lesser partials) for quicker grading</a:t>
            </a:r>
            <a:endParaRPr lang="en-US" dirty="0"/>
          </a:p>
          <a:p>
            <a:pPr lvl="1"/>
            <a:r>
              <a:rPr lang="en-US" dirty="0" smtClean="0"/>
              <a:t>My wife told me to design questions that are </a:t>
            </a:r>
            <a:r>
              <a:rPr lang="en-US" u="sng" dirty="0" smtClean="0"/>
              <a:t>very trivial</a:t>
            </a:r>
            <a:r>
              <a:rPr lang="en-US" dirty="0" smtClean="0"/>
              <a:t> to answer (for me) after listening to my “feedback” about midterm and PE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1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5534</TotalTime>
  <Words>1206</Words>
  <Application>Microsoft Office PowerPoint</Application>
  <PresentationFormat>Widescreen</PresentationFormat>
  <Paragraphs>93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CS2040/C</vt:lpstr>
      <vt:lpstr>PowerPoint Presentation</vt:lpstr>
      <vt:lpstr>A few Parting Words (1)</vt:lpstr>
      <vt:lpstr>A few Parting Words (2)</vt:lpstr>
      <vt:lpstr>A few Parting Words (3)</vt:lpstr>
      <vt:lpstr>To be done better (1)</vt:lpstr>
      <vt:lpstr>To be done better (2)</vt:lpstr>
      <vt:lpstr>You (this batch) is the judge</vt:lpstr>
      <vt:lpstr>Final Assessment – Some Details</vt:lpstr>
      <vt:lpstr>Reading Week Plan</vt:lpstr>
      <vt:lpstr>Still want to be tortured taught by me?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Halim</dc:creator>
  <cp:lastModifiedBy>Steven Halim</cp:lastModifiedBy>
  <cp:revision>364</cp:revision>
  <dcterms:created xsi:type="dcterms:W3CDTF">2017-08-18T07:05:45Z</dcterms:created>
  <dcterms:modified xsi:type="dcterms:W3CDTF">2020-11-12T10:16:32Z</dcterms:modified>
</cp:coreProperties>
</file>