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9" r:id="rId2"/>
    <p:sldId id="256" r:id="rId3"/>
    <p:sldId id="296" r:id="rId4"/>
    <p:sldId id="307" r:id="rId5"/>
    <p:sldId id="303" r:id="rId6"/>
    <p:sldId id="290" r:id="rId7"/>
    <p:sldId id="291" r:id="rId8"/>
    <p:sldId id="304" r:id="rId9"/>
    <p:sldId id="299" r:id="rId10"/>
    <p:sldId id="300" r:id="rId11"/>
    <p:sldId id="298" r:id="rId12"/>
    <p:sldId id="301" r:id="rId13"/>
    <p:sldId id="308"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84" autoAdjust="0"/>
  </p:normalViewPr>
  <p:slideViewPr>
    <p:cSldViewPr snapToGrid="0">
      <p:cViewPr varScale="1">
        <p:scale>
          <a:sx n="99" d="100"/>
          <a:sy n="99" d="100"/>
        </p:scale>
        <p:origin x="97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G:\My%20Drive\CS2040C+IT5003%20S1%20AY21-22\CS2040C-student-69-28-sep.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Results!$M$2:$M$70</cx:f>
        <cx:lvl ptCount="69" formatCode="General">
          <cx:pt idx="0">98.650000000000006</cx:pt>
          <cx:pt idx="1">90.700000000000003</cx:pt>
          <cx:pt idx="2">87.900000000000006</cx:pt>
          <cx:pt idx="3">86.849999999999994</cx:pt>
          <cx:pt idx="4">86.700000000000003</cx:pt>
          <cx:pt idx="5">85.799999999999997</cx:pt>
          <cx:pt idx="6">85.700000000000003</cx:pt>
          <cx:pt idx="7">84.650000000000006</cx:pt>
          <cx:pt idx="8">84.099999999999994</cx:pt>
          <cx:pt idx="9">81.799999999999997</cx:pt>
          <cx:pt idx="10">80.900000000000006</cx:pt>
          <cx:pt idx="11">80.849999999999994</cx:pt>
          <cx:pt idx="12">79.599999999999994</cx:pt>
          <cx:pt idx="13">79.299999999999997</cx:pt>
          <cx:pt idx="14">78.299999999999997</cx:pt>
          <cx:pt idx="15">77.700000000000003</cx:pt>
          <cx:pt idx="16">77.25</cx:pt>
          <cx:pt idx="17">76.650000000000006</cx:pt>
          <cx:pt idx="18">76.450000000000003</cx:pt>
          <cx:pt idx="19">75.799999999999997</cx:pt>
          <cx:pt idx="20">74.900000000000006</cx:pt>
          <cx:pt idx="21">74.25</cx:pt>
          <cx:pt idx="22">72.900000000000006</cx:pt>
          <cx:pt idx="23">72.700000000000003</cx:pt>
          <cx:pt idx="24">72.200000000000003</cx:pt>
          <cx:pt idx="25">70.849999999999994</cx:pt>
          <cx:pt idx="26">70.5</cx:pt>
          <cx:pt idx="27">70.400000000000006</cx:pt>
          <cx:pt idx="28">70.099999999999994</cx:pt>
          <cx:pt idx="29">70.099999999999994</cx:pt>
          <cx:pt idx="30">69.200000000000003</cx:pt>
          <cx:pt idx="31">68.900000000000006</cx:pt>
          <cx:pt idx="32">68.799999999999997</cx:pt>
          <cx:pt idx="33">68.25</cx:pt>
          <cx:pt idx="34">67.650000000000006</cx:pt>
          <cx:pt idx="35">67.599999999999994</cx:pt>
          <cx:pt idx="36">67.299999999999997</cx:pt>
          <cx:pt idx="37">66.200000000000003</cx:pt>
          <cx:pt idx="38">64.25</cx:pt>
          <cx:pt idx="39">64.049999999999997</cx:pt>
          <cx:pt idx="40">63.899999999999999</cx:pt>
          <cx:pt idx="41">63.5</cx:pt>
          <cx:pt idx="42">63.399999999999999</cx:pt>
          <cx:pt idx="43">62.700000000000003</cx:pt>
          <cx:pt idx="44">58.899999999999999</cx:pt>
          <cx:pt idx="45">58.799999999999997</cx:pt>
          <cx:pt idx="46">57.399999999999999</cx:pt>
          <cx:pt idx="47">55.450000000000003</cx:pt>
          <cx:pt idx="48">55.200000000000003</cx:pt>
          <cx:pt idx="49">54.799999999999997</cx:pt>
          <cx:pt idx="50">54</cx:pt>
          <cx:pt idx="51">52.100000000000001</cx:pt>
          <cx:pt idx="52">51.649999999999999</cx:pt>
          <cx:pt idx="53">50.600000000000001</cx:pt>
          <cx:pt idx="54">49.649999999999999</cx:pt>
          <cx:pt idx="55">48.299999999999997</cx:pt>
          <cx:pt idx="56">48</cx:pt>
          <cx:pt idx="57">44.200000000000003</cx:pt>
          <cx:pt idx="58">43.600000000000001</cx:pt>
          <cx:pt idx="59">42.799999999999997</cx:pt>
          <cx:pt idx="60">42.25</cx:pt>
          <cx:pt idx="61">39</cx:pt>
          <cx:pt idx="62">37.600000000000001</cx:pt>
          <cx:pt idx="63">37.25</cx:pt>
          <cx:pt idx="64">32.799999999999997</cx:pt>
          <cx:pt idx="65">32.700000000000003</cx:pt>
          <cx:pt idx="66">29.199999999999999</cx:pt>
          <cx:pt idx="67">27.199999999999999</cx:pt>
          <cx:pt idx="68">20</cx:pt>
        </cx:lvl>
      </cx:numDim>
    </cx:data>
  </cx:chartData>
  <cx:chart>
    <cx:title pos="t" align="ctr" overlay="0">
      <cx:tx>
        <cx:txData>
          <cx:v>The Distribution</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Calibri"/>
              <a:cs typeface="Calibri"/>
            </a:rPr>
            <a:t>The Distribution</a:t>
          </a:r>
        </a:p>
      </cx:txPr>
    </cx:title>
    <cx:plotArea>
      <cx:plotAreaRegion>
        <cx:series layoutId="clusteredColumn" uniqueId="{528E4073-C1A1-495F-B630-AE021C1D78DC}">
          <cx:dataLabels pos="inEnd">
            <cx:visibility seriesName="0" categoryName="0" value="1"/>
          </cx:dataLabels>
          <cx:dataId val="0"/>
          <cx:layoutPr>
            <cx:binning intervalClosed="r">
              <cx:binSize val="10"/>
            </cx:binning>
          </cx:layoutPr>
        </cx:series>
      </cx:plotAreaRegion>
      <cx:axis id="0">
        <cx:catScaling gapWidth="0"/>
        <cx:tickLabels/>
      </cx:axis>
      <cx:axis id="1" hidden="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30/9/2021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2308650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Yes, at most in O(n), LP will find either an empty spot or a </a:t>
            </a:r>
            <a:r>
              <a:rPr lang="en-US" baseline="0" dirty="0" err="1"/>
              <a:t>DELeted</a:t>
            </a:r>
            <a:r>
              <a:rPr lang="en-US" baseline="0" dirty="0"/>
              <a:t> marker.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It degenerates hash table performance (that uses LP collision resolution technique)</a:t>
            </a:r>
            <a:endParaRPr lang="en-SG"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We have to use </a:t>
            </a:r>
            <a:r>
              <a:rPr lang="en-US" baseline="0" dirty="0" err="1"/>
              <a:t>DELeted</a:t>
            </a:r>
            <a:r>
              <a:rPr lang="en-US" baseline="0" dirty="0"/>
              <a:t> marking, leaving many ‘dead bodies’ inside our hash tables; </a:t>
            </a:r>
            <a:r>
              <a:rPr lang="id-ID" baseline="0" dirty="0"/>
              <a:t>WA if we don’t use DELeted marker</a:t>
            </a:r>
            <a:r>
              <a:rPr lang="en-US" baseline="0" dirty="0"/>
              <a:t>. This also degrades Hash Table performance over long run if it has many deletions involved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Play with </a:t>
            </a:r>
            <a:r>
              <a:rPr lang="en-US" baseline="0" dirty="0" err="1"/>
              <a:t>VisuAlgo</a:t>
            </a:r>
            <a:r>
              <a:rPr lang="en-US" baseline="0" dirty="0"/>
              <a:t> hash table exploration mode, select Linear Probing (actually one of the easiest to explain)</a:t>
            </a: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28777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Problem in finding empty slot when load factor is too high (beyond 50%)</a:t>
            </a:r>
            <a:r>
              <a:rPr lang="en-US" baseline="0" dirty="0"/>
              <a:t>, the proof that &lt; 50% is OK for this version of QP is a bit complicated</a:t>
            </a:r>
            <a:endParaRPr lang="id-ID"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It also degenerates hash table performance (that uses Quadratic Probing collision resolution technique)</a:t>
            </a:r>
            <a:r>
              <a:rPr lang="en-US" baseline="0" dirty="0"/>
              <a:t>, note that the abundance of </a:t>
            </a:r>
            <a:r>
              <a:rPr lang="en-US" baseline="0" dirty="0" err="1"/>
              <a:t>DELeted</a:t>
            </a:r>
            <a:r>
              <a:rPr lang="en-US" baseline="0" dirty="0"/>
              <a:t> markers issue if there are many deletions remain in this other Open Addressing collision resolution technique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This version of QP needs load factor &lt; 50%, so it is ‘never full’… We rehash to a bigger hash table once load factor approaches 50%.</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Secondary Clustering is less severe but still a problem, especially if the base address h(v) is the same…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Not that useful actually</a:t>
            </a:r>
            <a:r>
              <a:rPr lang="en-US" baseline="0" dirty="0"/>
              <a:t>, just FYI</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r>
              <a:rPr lang="en-US" sz="1200" b="0" i="0" kern="1200" dirty="0">
                <a:solidFill>
                  <a:schemeClr val="tx1"/>
                </a:solidFill>
                <a:effectLst/>
                <a:latin typeface="+mn-lt"/>
                <a:ea typeface="+mn-ea"/>
                <a:cs typeface="+mn-cs"/>
              </a:rPr>
              <a:t>An even better Quadratic Probing (not</a:t>
            </a:r>
            <a:r>
              <a:rPr lang="en-US" sz="1200" b="0" i="0" kern="1200" baseline="0" dirty="0">
                <a:solidFill>
                  <a:schemeClr val="tx1"/>
                </a:solidFill>
                <a:effectLst/>
                <a:latin typeface="+mn-lt"/>
                <a:ea typeface="+mn-ea"/>
                <a:cs typeface="+mn-cs"/>
              </a:rPr>
              <a:t> currently implemented in </a:t>
            </a:r>
            <a:r>
              <a:rPr lang="en-US" sz="1200" b="0" i="0" kern="1200" baseline="0" dirty="0" err="1">
                <a:solidFill>
                  <a:schemeClr val="tx1"/>
                </a:solidFill>
                <a:effectLst/>
                <a:latin typeface="+mn-lt"/>
                <a:ea typeface="+mn-ea"/>
                <a:cs typeface="+mn-cs"/>
              </a:rPr>
              <a:t>VisuAlgo</a:t>
            </a:r>
            <a:r>
              <a:rPr lang="en-US" sz="1200" b="0" i="0" kern="1200" baseline="0" dirty="0">
                <a:solidFill>
                  <a:schemeClr val="tx1"/>
                </a:solidFill>
                <a:effectLst/>
                <a:latin typeface="+mn-lt"/>
                <a:ea typeface="+mn-ea"/>
                <a:cs typeface="+mn-cs"/>
              </a:rPr>
              <a:t> animation yet) </a:t>
            </a:r>
            <a:r>
              <a:rPr lang="en-US" sz="1200" b="0" i="0" kern="1200" dirty="0">
                <a:solidFill>
                  <a:schemeClr val="tx1"/>
                </a:solidFill>
                <a:effectLst/>
                <a:latin typeface="+mn-lt"/>
                <a:ea typeface="+mn-ea"/>
                <a:cs typeface="+mn-cs"/>
              </a:rPr>
              <a:t>is to alternate the sign and having </a:t>
            </a:r>
            <a:r>
              <a:rPr lang="en-US" sz="1200" b="1" i="0" kern="1200" dirty="0">
                <a:solidFill>
                  <a:schemeClr val="tx1"/>
                </a:solidFill>
                <a:effectLst/>
                <a:latin typeface="+mn-lt"/>
                <a:ea typeface="+mn-ea"/>
                <a:cs typeface="+mn-cs"/>
              </a:rPr>
              <a:t>M</a:t>
            </a:r>
            <a:r>
              <a:rPr lang="en-US" sz="1200" b="0" i="0" kern="1200" dirty="0">
                <a:solidFill>
                  <a:schemeClr val="tx1"/>
                </a:solidFill>
                <a:effectLst/>
                <a:latin typeface="+mn-lt"/>
                <a:ea typeface="+mn-ea"/>
                <a:cs typeface="+mn-cs"/>
              </a:rPr>
              <a:t> to be a prime number congruent to 3 modulo 4 (i.e. 3, 7, 11, 19, ...):</a:t>
            </a:r>
          </a:p>
          <a:p>
            <a:r>
              <a:rPr lang="en-US" dirty="0"/>
              <a:t>h(v) // base address</a:t>
            </a:r>
            <a:br>
              <a:rPr lang="en-US" dirty="0"/>
            </a:br>
            <a:r>
              <a:rPr lang="en-US" dirty="0"/>
              <a:t>(h(v) + 1*</a:t>
            </a:r>
            <a:r>
              <a:rPr lang="en-US" sz="1200" kern="1200" dirty="0">
                <a:solidFill>
                  <a:schemeClr val="tx1"/>
                </a:solidFill>
                <a:effectLst/>
                <a:latin typeface="+mn-lt"/>
                <a:ea typeface="+mn-ea"/>
                <a:cs typeface="+mn-cs"/>
              </a:rPr>
              <a:t>1</a:t>
            </a:r>
            <a:r>
              <a:rPr lang="en-US" dirty="0"/>
              <a:t>) % M // 1st probing step if there is a collision</a:t>
            </a:r>
            <a:br>
              <a:rPr lang="en-US" dirty="0"/>
            </a:br>
            <a:r>
              <a:rPr lang="en-US" dirty="0"/>
              <a:t>(h(v) - 1*</a:t>
            </a:r>
            <a:r>
              <a:rPr lang="en-US" sz="1200" kern="1200" dirty="0">
                <a:solidFill>
                  <a:schemeClr val="tx1"/>
                </a:solidFill>
                <a:effectLst/>
                <a:latin typeface="+mn-lt"/>
                <a:ea typeface="+mn-ea"/>
                <a:cs typeface="+mn-cs"/>
              </a:rPr>
              <a:t>1</a:t>
            </a:r>
            <a:r>
              <a:rPr lang="en-US" dirty="0"/>
              <a:t>) % M // 2nd probing step if there is still a collision</a:t>
            </a:r>
            <a:br>
              <a:rPr lang="en-US" dirty="0"/>
            </a:br>
            <a:r>
              <a:rPr lang="en-US" dirty="0"/>
              <a:t>(h(v) + 2*</a:t>
            </a:r>
            <a:r>
              <a:rPr lang="en-US" sz="1200" kern="1200" dirty="0">
                <a:solidFill>
                  <a:schemeClr val="tx1"/>
                </a:solidFill>
                <a:effectLst/>
                <a:latin typeface="+mn-lt"/>
                <a:ea typeface="+mn-ea"/>
                <a:cs typeface="+mn-cs"/>
              </a:rPr>
              <a:t>2</a:t>
            </a:r>
            <a:r>
              <a:rPr lang="en-US" dirty="0"/>
              <a:t>) % M // 3rd probing step if there is still a collision</a:t>
            </a:r>
            <a:br>
              <a:rPr lang="en-US" dirty="0"/>
            </a:br>
            <a:r>
              <a:rPr lang="en-US" dirty="0"/>
              <a:t>(h(v) - 2*</a:t>
            </a:r>
            <a:r>
              <a:rPr lang="en-US" sz="1200" kern="1200" dirty="0">
                <a:solidFill>
                  <a:schemeClr val="tx1"/>
                </a:solidFill>
                <a:effectLst/>
                <a:latin typeface="+mn-lt"/>
                <a:ea typeface="+mn-ea"/>
                <a:cs typeface="+mn-cs"/>
              </a:rPr>
              <a:t>2</a:t>
            </a:r>
            <a:r>
              <a:rPr lang="en-US" dirty="0"/>
              <a:t>) % M // 4th probing step if there is still a collision</a:t>
            </a:r>
            <a:br>
              <a:rPr lang="en-US" dirty="0"/>
            </a:br>
            <a:r>
              <a:rPr lang="en-US" dirty="0"/>
              <a:t>...</a:t>
            </a:r>
            <a:br>
              <a:rPr lang="en-US" dirty="0"/>
            </a:br>
            <a:r>
              <a:rPr lang="en-US" dirty="0"/>
              <a:t>(h(v) + k*</a:t>
            </a:r>
            <a:r>
              <a:rPr lang="en-US" sz="1200" kern="1200" dirty="0">
                <a:solidFill>
                  <a:schemeClr val="tx1"/>
                </a:solidFill>
                <a:effectLst/>
                <a:latin typeface="+mn-lt"/>
                <a:ea typeface="+mn-ea"/>
                <a:cs typeface="+mn-cs"/>
              </a:rPr>
              <a:t>k</a:t>
            </a:r>
            <a:r>
              <a:rPr lang="en-US" dirty="0"/>
              <a:t>) % M // 2*k-</a:t>
            </a:r>
            <a:r>
              <a:rPr lang="en-US" dirty="0" err="1"/>
              <a:t>th</a:t>
            </a:r>
            <a:r>
              <a:rPr lang="en-US" dirty="0"/>
              <a:t> probing step</a:t>
            </a:r>
            <a:br>
              <a:rPr lang="en-US" dirty="0"/>
            </a:br>
            <a:r>
              <a:rPr lang="en-US" dirty="0"/>
              <a:t>(h(v) - k*</a:t>
            </a:r>
            <a:r>
              <a:rPr lang="en-US" sz="1200" kern="1200" dirty="0">
                <a:solidFill>
                  <a:schemeClr val="tx1"/>
                </a:solidFill>
                <a:effectLst/>
                <a:latin typeface="+mn-lt"/>
                <a:ea typeface="+mn-ea"/>
                <a:cs typeface="+mn-cs"/>
              </a:rPr>
              <a:t>k</a:t>
            </a:r>
            <a:r>
              <a:rPr lang="en-US" dirty="0"/>
              <a:t>) % M // 2*k+1-th probing step, etc...</a:t>
            </a:r>
            <a:r>
              <a:rPr lang="en-US" sz="1200" b="0" i="0" kern="1200" dirty="0">
                <a:solidFill>
                  <a:schemeClr val="tx1"/>
                </a:solidFill>
                <a:effectLst/>
                <a:latin typeface="+mn-lt"/>
                <a:ea typeface="+mn-ea"/>
                <a:cs typeface="+mn-cs"/>
              </a:rPr>
              <a:t>Proof omitted... Just FYI</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Not really, but it is the most usual choice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Read on...</a:t>
            </a:r>
            <a:r>
              <a:rPr lang="en-US" baseline="0" dirty="0"/>
              <a:t> Especially that old doc reference regarding Knuth’s suggestion; it has several disadvantages involving weakness of any Open Addressing technique (many </a:t>
            </a:r>
            <a:r>
              <a:rPr lang="en-US" baseline="0" dirty="0" err="1"/>
              <a:t>DELeted</a:t>
            </a:r>
            <a:r>
              <a:rPr lang="en-US" baseline="0" dirty="0"/>
              <a:t> markers) and also the need to supply SECOND, equally good hash function</a:t>
            </a:r>
            <a:endParaRPr lang="id-ID"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3507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Probably... This is my current answer for now (</a:t>
            </a:r>
            <a:r>
              <a:rPr lang="en-US" baseline="0" dirty="0"/>
              <a:t>since </a:t>
            </a:r>
            <a:r>
              <a:rPr lang="id-ID" baseline="0" dirty="0"/>
              <a:t>201</a:t>
            </a:r>
            <a:r>
              <a:rPr lang="en-US" baseline="0" dirty="0"/>
              <a:t>7-present</a:t>
            </a:r>
            <a:r>
              <a:rPr lang="id-ID" baseline="0" dirty="0"/>
              <a:t>)</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We may not need to rehash that often if we roughly know how much data that we will deal with and set table size accordingly, somewhat ensuring our average linked list length to be “just a few entries” per bucket </a:t>
            </a:r>
            <a:r>
              <a:rPr lang="en-US" baseline="0" dirty="0">
                <a:sym typeface="Wingdings" panose="05000000000000000000" pitchFamily="2" charset="2"/>
              </a:rPr>
              <a:t>. However when the number of keys are really dynamic, we need to probably enlarge the table size by a factor of 2 when load factor is &gt; 2 (#keys/M &gt; 2; notice that load factor can be &gt; 1 in Separate Chaining)</a:t>
            </a: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id-ID" baseline="0" dirty="0"/>
              <a:t>Combo?</a:t>
            </a:r>
            <a:r>
              <a:rPr lang="en-US" baseline="0" dirty="0"/>
              <a:t> The “arrays of linked lists” idea of Separate Chaining can be extended actually to use *other* auxiliary data structure(s)</a:t>
            </a: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6710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185072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11</a:t>
            </a:fld>
            <a:endParaRPr lang="en-SG"/>
          </a:p>
        </p:txBody>
      </p:sp>
    </p:spTree>
    <p:extLst>
      <p:ext uri="{BB962C8B-B14F-4D97-AF65-F5344CB8AC3E}">
        <p14:creationId xmlns:p14="http://schemas.microsoft.com/office/powerpoint/2010/main" val="309773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49A056FA-2F90-4489-A2BA-D7850EF8425B}" type="slidenum">
              <a:rPr lang="en-SG" smtClean="0"/>
              <a:t>13</a:t>
            </a:fld>
            <a:endParaRPr lang="en-SG"/>
          </a:p>
        </p:txBody>
      </p:sp>
    </p:spTree>
    <p:extLst>
      <p:ext uri="{BB962C8B-B14F-4D97-AF65-F5344CB8AC3E}">
        <p14:creationId xmlns:p14="http://schemas.microsoft.com/office/powerpoint/2010/main" val="270074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30/9/2021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30/9/2021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30/9/2021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30/9/2021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30/9/2021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30/9/2021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30/9/2021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30/9/2021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30/9/2021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30/9/2021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30/9/2021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30/9/2021</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us-sg.zoom.us/rec/share/g1AZDtiCRmJo-v2BQitHneL3KUm1KIdu29_poQRNB7JacYe30LOHFQMjifk69inA.RGq-EDihv-et3SsY" TargetMode="External"/><Relationship Id="rId2" Type="http://schemas.openxmlformats.org/officeDocument/2006/relationships/hyperlink" Target="https://nus-sg.zoom.us/rec/share/Pgd0nAiDyBn8JVdWQKBpK0nAWeP2ePyYLfllr9Iaz4qwDqnOg0oUmDwvBkq_oaqF._Q0vCIA2WKbtjIp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go.net/en/ufds?slide=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sualgo.net/training?diff=Medium&amp;n=3&amp;tl=0&amp;module=hashtab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go.net/en/ufds?slide=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us.kattis.com/problems/unionfin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stevenhalim/cpbook-code/blob/master/ch2/ourown/unionfind_ds.cp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visualgo.net/en/bst?slid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tevenhalim/cpbook-code" TargetMode="External"/><Relationship Id="rId2" Type="http://schemas.openxmlformats.org/officeDocument/2006/relationships/hyperlink" Target="https://cpbook.net/methodstosolve" TargetMode="External"/><Relationship Id="rId1" Type="http://schemas.openxmlformats.org/officeDocument/2006/relationships/slideLayout" Target="../slideLayouts/slideLayout2.xml"/><Relationship Id="rId4" Type="http://schemas.openxmlformats.org/officeDocument/2006/relationships/hyperlink" Target="https://nus.kattis.com/sessions/uu5bfq"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visualgo.net/en/hashtable?slide=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visualgo.net/en/hashtable?slide=7-7" TargetMode="External"/><Relationship Id="rId4" Type="http://schemas.openxmlformats.org/officeDocument/2006/relationships/hyperlink" Target="https://visualgo.net/en/hashtable?slide=7-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isualgo.net/en/hashtable?slide=8" TargetMode="External"/><Relationship Id="rId7" Type="http://schemas.openxmlformats.org/officeDocument/2006/relationships/hyperlink" Target="https://visualgo.net/en/hashtable?slide=8-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visualgo.net/en/hashtable?slide=7-9" TargetMode="External"/><Relationship Id="rId5" Type="http://schemas.openxmlformats.org/officeDocument/2006/relationships/hyperlink" Target="https://visualgo.net/en/hashtable?slide=8-8" TargetMode="External"/><Relationship Id="rId4" Type="http://schemas.openxmlformats.org/officeDocument/2006/relationships/hyperlink" Target="https://visualgo.net/en/hashtable?slide=8-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visualgo.net/en/hashtable?slide=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open-std.org/jtc1/sc22/wg21/docs/papers/2003/n1456.html" TargetMode="External"/><Relationship Id="rId5" Type="http://schemas.openxmlformats.org/officeDocument/2006/relationships/hyperlink" Target="https://visualgo.net/en/hashtable?slide=9-4" TargetMode="External"/><Relationship Id="rId4" Type="http://schemas.openxmlformats.org/officeDocument/2006/relationships/hyperlink" Target="https://visualgo.net/en/hashtable?slide=9-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hashtable?slide=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visualgo.net/en/hashtable?slide=11-3" TargetMode="External"/><Relationship Id="rId5" Type="http://schemas.openxmlformats.org/officeDocument/2006/relationships/hyperlink" Target="https://visualgo.net/en/hashtable?slide=11-1" TargetMode="External"/><Relationship Id="rId4" Type="http://schemas.openxmlformats.org/officeDocument/2006/relationships/hyperlink" Target="https://visualgo.net/en/hashtable?slide=10-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us.kattis.com/problems/proof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Cloud Recordings </a:t>
            </a:r>
            <a:r>
              <a:rPr lang="en-US" sz="3200" dirty="0"/>
              <a:t>(watch before it expires…)</a:t>
            </a:r>
            <a:endParaRPr lang="en-US" dirty="0"/>
          </a:p>
        </p:txBody>
      </p:sp>
      <p:sp>
        <p:nvSpPr>
          <p:cNvPr id="5" name="Content Placeholder 4"/>
          <p:cNvSpPr>
            <a:spLocks noGrp="1"/>
          </p:cNvSpPr>
          <p:nvPr>
            <p:ph idx="1"/>
          </p:nvPr>
        </p:nvSpPr>
        <p:spPr/>
        <p:txBody>
          <a:bodyPr>
            <a:normAutofit/>
          </a:bodyPr>
          <a:lstStyle/>
          <a:p>
            <a:r>
              <a:rPr lang="en-US" sz="1400" dirty="0"/>
              <a:t>Topic: CS2040C Wednesday Lectures</a:t>
            </a:r>
          </a:p>
          <a:p>
            <a:r>
              <a:rPr lang="en-US" sz="1400" dirty="0"/>
              <a:t>Start Time : Sep 29, 2021 09:50 AM</a:t>
            </a:r>
          </a:p>
          <a:p>
            <a:r>
              <a:rPr lang="en-US" sz="1400" dirty="0"/>
              <a:t>Meeting Recording:</a:t>
            </a:r>
          </a:p>
          <a:p>
            <a:r>
              <a:rPr lang="en-US" sz="1400" dirty="0">
                <a:hlinkClick r:id="rId2"/>
              </a:rPr>
              <a:t>https://nus-sg.zoom.us/rec/share/Pgd0nAiDyBn8JVdWQKBpK0nAWeP2ePyYLfllr9Iaz4qwDqnOg0oUmDwvBkq_oaqF._Q0vCIA2WKbtjIpk</a:t>
            </a:r>
            <a:endParaRPr lang="en-US" sz="1400" dirty="0"/>
          </a:p>
          <a:p>
            <a:r>
              <a:rPr lang="en-US" sz="1400" dirty="0"/>
              <a:t>Access Passcode: 64iaEk?@</a:t>
            </a:r>
          </a:p>
          <a:p>
            <a:pPr marL="0" indent="0">
              <a:buNone/>
            </a:pPr>
            <a:r>
              <a:rPr lang="en-US" sz="1400" dirty="0"/>
              <a:t>==============</a:t>
            </a:r>
          </a:p>
          <a:p>
            <a:r>
              <a:rPr lang="en-US" sz="1400" dirty="0"/>
              <a:t>Topic: CS2040C Thursday Lectures</a:t>
            </a:r>
          </a:p>
          <a:p>
            <a:r>
              <a:rPr lang="en-US" sz="1400" dirty="0"/>
              <a:t>Start Time : Sep 30, 2021 12:40 PM</a:t>
            </a:r>
          </a:p>
          <a:p>
            <a:r>
              <a:rPr lang="en-US" sz="1400" dirty="0"/>
              <a:t>Meeting Recording:</a:t>
            </a:r>
          </a:p>
          <a:p>
            <a:r>
              <a:rPr lang="en-US" sz="1400" dirty="0">
                <a:hlinkClick r:id="rId3"/>
              </a:rPr>
              <a:t>https://nus-sg.zoom.us/rec/share/g1AZDtiCRmJo-v2BQitHneL3KUm1KIdu29_poQRNB7JacYe30LOHFQMjifk69inA.RGq-EDihv-et3SsY</a:t>
            </a:r>
            <a:endParaRPr lang="en-US" sz="1400" dirty="0"/>
          </a:p>
          <a:p>
            <a:r>
              <a:rPr lang="en-US" sz="1400" dirty="0"/>
              <a:t>Access Passcode: 8.7t^G^%</a:t>
            </a:r>
          </a:p>
          <a:p>
            <a:pPr marL="0" indent="0">
              <a:buNone/>
            </a:pPr>
            <a:endParaRPr lang="en-US" sz="1400" dirty="0"/>
          </a:p>
        </p:txBody>
      </p:sp>
    </p:spTree>
    <p:extLst>
      <p:ext uri="{BB962C8B-B14F-4D97-AF65-F5344CB8AC3E}">
        <p14:creationId xmlns:p14="http://schemas.microsoft.com/office/powerpoint/2010/main" val="80149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By Thursday, 30 September 2021, 5.00pm, you must have read </a:t>
            </a:r>
            <a:r>
              <a:rPr lang="en-US" dirty="0">
                <a:hlinkClick r:id="rId2"/>
              </a:rPr>
              <a:t>https://visualgo.net/en/ufds?slide=1</a:t>
            </a:r>
            <a:r>
              <a:rPr lang="en-US" dirty="0"/>
              <a:t> until end</a:t>
            </a:r>
            <a:endParaRPr lang="en-US" i="1" dirty="0"/>
          </a:p>
          <a:p>
            <a:pPr lvl="1"/>
            <a:r>
              <a:rPr lang="en-US" i="1" dirty="0"/>
              <a:t>Super duper lost otherwise for this specialized DS…</a:t>
            </a:r>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3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 OQ (Hash Table) Review</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sz="2400" dirty="0"/>
              <a:t>Let’s try some of these OA-only (at the moment) questions before the UFDS lecture, just a short one…</a:t>
            </a:r>
            <a:endParaRPr lang="en-US" sz="2400" dirty="0"/>
          </a:p>
          <a:p>
            <a:r>
              <a:rPr lang="en-SG" sz="2400" dirty="0">
                <a:hlinkClick r:id="rId3"/>
              </a:rPr>
              <a:t>https://visualgo.net/training?diff=Medium&amp;n=3&amp;tl=0&amp;module=hashtable</a:t>
            </a:r>
            <a:endParaRPr lang="en-SG" sz="2400" dirty="0"/>
          </a:p>
        </p:txBody>
      </p:sp>
    </p:spTree>
    <p:extLst>
      <p:ext uri="{BB962C8B-B14F-4D97-AF65-F5344CB8AC3E}">
        <p14:creationId xmlns:p14="http://schemas.microsoft.com/office/powerpoint/2010/main" val="20450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ONE-OFF TALK ABOUT UFDS</a:t>
            </a:r>
          </a:p>
        </p:txBody>
      </p:sp>
      <p:sp>
        <p:nvSpPr>
          <p:cNvPr id="3" name="Content Placeholder 2"/>
          <p:cNvSpPr>
            <a:spLocks noGrp="1"/>
          </p:cNvSpPr>
          <p:nvPr>
            <p:ph idx="1"/>
          </p:nvPr>
        </p:nvSpPr>
        <p:spPr/>
        <p:txBody>
          <a:bodyPr/>
          <a:lstStyle/>
          <a:p>
            <a:r>
              <a:rPr lang="en-US" dirty="0"/>
              <a:t>No specific slides, rely on </a:t>
            </a:r>
            <a:r>
              <a:rPr lang="en-US" dirty="0">
                <a:hlinkClick r:id="rId2"/>
              </a:rPr>
              <a:t>https://visualgo.net/en/ufds?slide=1</a:t>
            </a:r>
            <a:br>
              <a:rPr lang="en-US" dirty="0"/>
            </a:br>
            <a:r>
              <a:rPr lang="en-US" dirty="0"/>
              <a:t>from start to end</a:t>
            </a:r>
          </a:p>
        </p:txBody>
      </p:sp>
    </p:spTree>
    <p:extLst>
      <p:ext uri="{BB962C8B-B14F-4D97-AF65-F5344CB8AC3E}">
        <p14:creationId xmlns:p14="http://schemas.microsoft.com/office/powerpoint/2010/main" val="118626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(CP4 Book 1, Section 2.4.2)</a:t>
            </a:r>
            <a:endParaRPr lang="en-SG" dirty="0"/>
          </a:p>
        </p:txBody>
      </p:sp>
      <p:sp>
        <p:nvSpPr>
          <p:cNvPr id="3" name="Content Placeholder 2"/>
          <p:cNvSpPr>
            <a:spLocks noGrp="1"/>
          </p:cNvSpPr>
          <p:nvPr>
            <p:ph idx="1"/>
          </p:nvPr>
        </p:nvSpPr>
        <p:spPr>
          <a:xfrm>
            <a:off x="838200" y="1825624"/>
            <a:ext cx="10877550" cy="5032375"/>
          </a:xfrm>
        </p:spPr>
        <p:txBody>
          <a:bodyPr>
            <a:normAutofit/>
          </a:bodyPr>
          <a:lstStyle/>
          <a:p>
            <a:r>
              <a:rPr lang="en-SG" dirty="0">
                <a:hlinkClick r:id="rId3"/>
              </a:rPr>
              <a:t>https://nus.kattis.com/problems/unionfind</a:t>
            </a:r>
            <a:endParaRPr lang="en-SG" dirty="0"/>
          </a:p>
          <a:p>
            <a:r>
              <a:rPr lang="en-US" dirty="0"/>
              <a:t>There are N ≤ 1 000 000 elements</a:t>
            </a:r>
          </a:p>
          <a:p>
            <a:pPr lvl="1"/>
            <a:r>
              <a:rPr lang="en-US" dirty="0"/>
              <a:t>slow solution/wrong ADT will likely TLE</a:t>
            </a:r>
          </a:p>
          <a:p>
            <a:r>
              <a:rPr lang="en-US" dirty="0"/>
              <a:t>A ‘tutorial’ problem to showcase Union-Find Disjoint Sets (UFDS)</a:t>
            </a:r>
            <a:br>
              <a:rPr lang="en-US" dirty="0"/>
            </a:br>
            <a:r>
              <a:rPr lang="en-US" dirty="0"/>
              <a:t>data structure, study the short code</a:t>
            </a:r>
          </a:p>
          <a:p>
            <a:r>
              <a:rPr lang="en-US" dirty="0"/>
              <a:t>Solution:</a:t>
            </a:r>
          </a:p>
          <a:p>
            <a:pPr lvl="1"/>
            <a:r>
              <a:rPr lang="en-US" dirty="0"/>
              <a:t>See attached unionfind_live.cpp (with comments and two subtle bugs)</a:t>
            </a:r>
          </a:p>
          <a:p>
            <a:pPr lvl="1"/>
            <a:r>
              <a:rPr lang="en-US" dirty="0"/>
              <a:t>No STL for UFDS (yet :O), so I use my own </a:t>
            </a:r>
            <a:r>
              <a:rPr lang="en-US" dirty="0">
                <a:hlinkClick r:id="rId4"/>
              </a:rPr>
              <a:t>https://github.com/stevenhalim/cpbook-code/blob/master/ch2/ourown/unionfind_ds.cpp</a:t>
            </a:r>
            <a:br>
              <a:rPr lang="en-US" dirty="0"/>
            </a:br>
            <a:r>
              <a:rPr lang="en-US" dirty="0"/>
              <a:t>(with minor edits that I have shown live just now to further simplify the code)</a:t>
            </a:r>
          </a:p>
        </p:txBody>
      </p:sp>
    </p:spTree>
    <p:extLst>
      <p:ext uri="{BB962C8B-B14F-4D97-AF65-F5344CB8AC3E}">
        <p14:creationId xmlns:p14="http://schemas.microsoft.com/office/powerpoint/2010/main" val="191044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p:txBody>
          <a:bodyPr/>
          <a:lstStyle/>
          <a:p>
            <a:r>
              <a:rPr lang="en-US" dirty="0"/>
              <a:t>By Wednesday, 6 October 2021, 9.59am, you must have read </a:t>
            </a:r>
            <a:r>
              <a:rPr lang="en-US" dirty="0">
                <a:hlinkClick r:id="rId2"/>
              </a:rPr>
              <a:t>https://visualgo.net/en/bst?slide=1</a:t>
            </a:r>
            <a:r>
              <a:rPr lang="en-US" dirty="0"/>
              <a:t> until slide 11</a:t>
            </a:r>
            <a:endParaRPr lang="en-US" i="1" dirty="0"/>
          </a:p>
          <a:p>
            <a:pPr lvl="1"/>
            <a:r>
              <a:rPr lang="en-US" i="1" dirty="0"/>
              <a:t>Super duper lost otherwise for probably </a:t>
            </a:r>
            <a:r>
              <a:rPr lang="en-US" i="1" u="sng" dirty="0"/>
              <a:t>the most-important DS</a:t>
            </a:r>
            <a:r>
              <a:rPr lang="en-US" i="1" dirty="0"/>
              <a:t> in CS2040C…</a:t>
            </a:r>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96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CS2040/C/S</a:t>
            </a:r>
            <a:endParaRPr lang="en-SG" dirty="0"/>
          </a:p>
        </p:txBody>
      </p:sp>
      <p:sp>
        <p:nvSpPr>
          <p:cNvPr id="3" name="Subtitle 2"/>
          <p:cNvSpPr>
            <a:spLocks noGrp="1"/>
          </p:cNvSpPr>
          <p:nvPr>
            <p:ph type="subTitle" idx="1"/>
          </p:nvPr>
        </p:nvSpPr>
        <p:spPr/>
        <p:txBody>
          <a:bodyPr/>
          <a:lstStyle/>
          <a:p>
            <a:r>
              <a:rPr lang="en-US" dirty="0"/>
              <a:t>Week 07, 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Admins (1)</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Welcome back from Recess Week</a:t>
            </a:r>
          </a:p>
          <a:p>
            <a:pPr lvl="1"/>
            <a:r>
              <a:rPr lang="en-US" dirty="0"/>
              <a:t>Are you refreshed and ready for the second (harder) half?</a:t>
            </a:r>
          </a:p>
          <a:p>
            <a:r>
              <a:rPr lang="en-US" dirty="0"/>
              <a:t>Midterm Quiz final analysis</a:t>
            </a:r>
          </a:p>
          <a:p>
            <a:pPr lvl="1"/>
            <a:r>
              <a:rPr lang="en-US" dirty="0"/>
              <a:t>Final average: 63.82/100.0, no moderation needed</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6B22B655-EE79-4AC1-B021-3295AC9A47B8}"/>
                  </a:ext>
                </a:extLst>
              </p:cNvPr>
              <p:cNvGraphicFramePr/>
              <p:nvPr>
                <p:extLst>
                  <p:ext uri="{D42A27DB-BD31-4B8C-83A1-F6EECF244321}">
                    <p14:modId xmlns:p14="http://schemas.microsoft.com/office/powerpoint/2010/main" val="1923568859"/>
                  </p:ext>
                </p:extLst>
              </p:nvPr>
            </p:nvGraphicFramePr>
            <p:xfrm>
              <a:off x="3810000" y="3794759"/>
              <a:ext cx="4572000"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6B22B655-EE79-4AC1-B021-3295AC9A47B8}"/>
                  </a:ext>
                </a:extLst>
              </p:cNvPr>
              <p:cNvPicPr>
                <a:picLocks noGrp="1" noRot="1" noChangeAspect="1" noMove="1" noResize="1" noEditPoints="1" noAdjustHandles="1" noChangeArrowheads="1" noChangeShapeType="1"/>
              </p:cNvPicPr>
              <p:nvPr/>
            </p:nvPicPr>
            <p:blipFill>
              <a:blip r:embed="rId4"/>
              <a:stretch>
                <a:fillRect/>
              </a:stretch>
            </p:blipFill>
            <p:spPr>
              <a:xfrm>
                <a:off x="3810000" y="3794759"/>
                <a:ext cx="4572000" cy="2743200"/>
              </a:xfrm>
              <a:prstGeom prst="rect">
                <a:avLst/>
              </a:prstGeom>
            </p:spPr>
          </p:pic>
        </mc:Fallback>
      </mc:AlternateContent>
      <p:sp>
        <p:nvSpPr>
          <p:cNvPr id="5" name="Rounded Rectangle 5">
            <a:extLst>
              <a:ext uri="{FF2B5EF4-FFF2-40B4-BE49-F238E27FC236}">
                <a16:creationId xmlns:a16="http://schemas.microsoft.com/office/drawing/2014/main" id="{0ABA939C-B82E-4749-AD58-7DF0C74D8684}"/>
              </a:ext>
            </a:extLst>
          </p:cNvPr>
          <p:cNvSpPr/>
          <p:nvPr/>
        </p:nvSpPr>
        <p:spPr>
          <a:xfrm>
            <a:off x="7431631" y="5063490"/>
            <a:ext cx="882065" cy="1525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9D7EFD-25A3-45B7-B709-69F27DC94ACA}"/>
              </a:ext>
            </a:extLst>
          </p:cNvPr>
          <p:cNvSpPr txBox="1"/>
          <p:nvPr/>
        </p:nvSpPr>
        <p:spPr>
          <a:xfrm>
            <a:off x="8357810" y="6206926"/>
            <a:ext cx="1347537" cy="369332"/>
          </a:xfrm>
          <a:prstGeom prst="rect">
            <a:avLst/>
          </a:prstGeom>
          <a:noFill/>
        </p:spPr>
        <p:txBody>
          <a:bodyPr wrap="square" rtlCol="0">
            <a:spAutoFit/>
          </a:bodyPr>
          <a:lstStyle/>
          <a:p>
            <a:r>
              <a:rPr lang="en-US" dirty="0">
                <a:solidFill>
                  <a:srgbClr val="00B050"/>
                </a:solidFill>
              </a:rPr>
              <a:t>Potential TA</a:t>
            </a:r>
          </a:p>
        </p:txBody>
      </p:sp>
      <p:sp>
        <p:nvSpPr>
          <p:cNvPr id="7" name="TextBox 6">
            <a:extLst>
              <a:ext uri="{FF2B5EF4-FFF2-40B4-BE49-F238E27FC236}">
                <a16:creationId xmlns:a16="http://schemas.microsoft.com/office/drawing/2014/main" id="{0A95E582-7BA0-4082-9B3D-C8C30898764E}"/>
              </a:ext>
            </a:extLst>
          </p:cNvPr>
          <p:cNvSpPr txBox="1"/>
          <p:nvPr/>
        </p:nvSpPr>
        <p:spPr>
          <a:xfrm>
            <a:off x="1388946" y="6209068"/>
            <a:ext cx="2562726" cy="369332"/>
          </a:xfrm>
          <a:prstGeom prst="rect">
            <a:avLst/>
          </a:prstGeom>
          <a:noFill/>
        </p:spPr>
        <p:txBody>
          <a:bodyPr wrap="square" rtlCol="0">
            <a:spAutoFit/>
          </a:bodyPr>
          <a:lstStyle/>
          <a:p>
            <a:pPr algn="ctr"/>
            <a:r>
              <a:rPr lang="en-US" dirty="0">
                <a:solidFill>
                  <a:srgbClr val="FF0000"/>
                </a:solidFill>
              </a:rPr>
              <a:t>Failure risk, BUCK UP!</a:t>
            </a:r>
          </a:p>
        </p:txBody>
      </p:sp>
      <p:sp>
        <p:nvSpPr>
          <p:cNvPr id="8" name="Rounded Rectangle 7">
            <a:extLst>
              <a:ext uri="{FF2B5EF4-FFF2-40B4-BE49-F238E27FC236}">
                <a16:creationId xmlns:a16="http://schemas.microsoft.com/office/drawing/2014/main" id="{00B585E1-A927-4A8D-A815-071D4B85B406}"/>
              </a:ext>
            </a:extLst>
          </p:cNvPr>
          <p:cNvSpPr/>
          <p:nvPr/>
        </p:nvSpPr>
        <p:spPr>
          <a:xfrm>
            <a:off x="3809999" y="5655231"/>
            <a:ext cx="1347863" cy="8597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6ADCAD0-B28D-4B6B-8806-9C39A78CF9ED}"/>
              </a:ext>
            </a:extLst>
          </p:cNvPr>
          <p:cNvCxnSpPr/>
          <p:nvPr/>
        </p:nvCxnSpPr>
        <p:spPr>
          <a:xfrm>
            <a:off x="6275070" y="4091302"/>
            <a:ext cx="0" cy="245161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7B2544-6F85-4068-8E88-4B2A4A81FF69}"/>
              </a:ext>
            </a:extLst>
          </p:cNvPr>
          <p:cNvCxnSpPr/>
          <p:nvPr/>
        </p:nvCxnSpPr>
        <p:spPr>
          <a:xfrm>
            <a:off x="5433060" y="4091303"/>
            <a:ext cx="0" cy="245161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D2B3936-469A-45FE-99FC-6086A704B2D9}"/>
              </a:ext>
            </a:extLst>
          </p:cNvPr>
          <p:cNvCxnSpPr/>
          <p:nvPr/>
        </p:nvCxnSpPr>
        <p:spPr>
          <a:xfrm>
            <a:off x="7231380" y="4091303"/>
            <a:ext cx="0" cy="245161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Admins (2)</a:t>
            </a:r>
            <a:endParaRPr lang="en-SG" dirty="0">
              <a:solidFill>
                <a:srgbClr val="00B050"/>
              </a:solidFill>
            </a:endParaRPr>
          </a:p>
        </p:txBody>
      </p:sp>
      <p:sp>
        <p:nvSpPr>
          <p:cNvPr id="3" name="Content Placeholder 2"/>
          <p:cNvSpPr>
            <a:spLocks noGrp="1"/>
          </p:cNvSpPr>
          <p:nvPr>
            <p:ph idx="1"/>
          </p:nvPr>
        </p:nvSpPr>
        <p:spPr>
          <a:xfrm>
            <a:off x="838199" y="1825624"/>
            <a:ext cx="10853792" cy="5032375"/>
          </a:xfrm>
        </p:spPr>
        <p:txBody>
          <a:bodyPr>
            <a:normAutofit/>
          </a:bodyPr>
          <a:lstStyle/>
          <a:p>
            <a:r>
              <a:rPr lang="en-US" dirty="0"/>
              <a:t>Midterm quiz scores and my super short grading remarks can be seen directly at </a:t>
            </a:r>
            <a:r>
              <a:rPr lang="en-US" dirty="0" err="1"/>
              <a:t>LumiNUS</a:t>
            </a:r>
            <a:r>
              <a:rPr lang="en-US" dirty="0"/>
              <a:t> Quiz</a:t>
            </a:r>
          </a:p>
          <a:p>
            <a:pPr lvl="1"/>
            <a:r>
              <a:rPr lang="en-US" dirty="0"/>
              <a:t>TAs should have discussed most of the solutions with you earlier this Week 07</a:t>
            </a:r>
          </a:p>
          <a:p>
            <a:pPr lvl="1"/>
            <a:r>
              <a:rPr lang="en-US" dirty="0"/>
              <a:t>There were a few early appeals, mostly involving the ‘auto-grading’ part</a:t>
            </a:r>
          </a:p>
          <a:p>
            <a:pPr lvl="1"/>
            <a:r>
              <a:rPr lang="en-US" dirty="0"/>
              <a:t>Since I have not heard any other appeal, the Midterm Quiz marks should be final</a:t>
            </a:r>
          </a:p>
          <a:p>
            <a:r>
              <a:rPr lang="en-US" dirty="0"/>
              <a:t>For more exercises :O</a:t>
            </a:r>
          </a:p>
          <a:p>
            <a:pPr lvl="1"/>
            <a:r>
              <a:rPr lang="en-US" dirty="0"/>
              <a:t>Read CP4 Book 1 (or 2 :O)</a:t>
            </a:r>
          </a:p>
          <a:p>
            <a:pPr lvl="1"/>
            <a:r>
              <a:rPr lang="en-US" dirty="0"/>
              <a:t>Use </a:t>
            </a:r>
            <a:r>
              <a:rPr lang="en-US" dirty="0">
                <a:hlinkClick r:id="rId2"/>
              </a:rPr>
              <a:t>https://cpbook.net/methodstosolve</a:t>
            </a:r>
            <a:r>
              <a:rPr lang="en-US" dirty="0"/>
              <a:t> search feature :O</a:t>
            </a:r>
          </a:p>
          <a:p>
            <a:pPr lvl="1"/>
            <a:r>
              <a:rPr lang="en-US" dirty="0"/>
              <a:t>Or peruse </a:t>
            </a:r>
            <a:r>
              <a:rPr lang="en-US" dirty="0">
                <a:hlinkClick r:id="rId3"/>
              </a:rPr>
              <a:t>https://github.com/stevenhalim/cpbook-code</a:t>
            </a:r>
            <a:r>
              <a:rPr lang="en-US" dirty="0"/>
              <a:t> for Steven’s</a:t>
            </a:r>
            <a:br>
              <a:rPr lang="en-US" dirty="0"/>
            </a:br>
            <a:r>
              <a:rPr lang="en-US" dirty="0"/>
              <a:t>C++17, Python3, Java11, or </a:t>
            </a:r>
            <a:r>
              <a:rPr lang="en-US" dirty="0" err="1"/>
              <a:t>OCaml</a:t>
            </a:r>
            <a:r>
              <a:rPr lang="en-US" dirty="0"/>
              <a:t> code that I use in my CP-book</a:t>
            </a:r>
          </a:p>
          <a:p>
            <a:r>
              <a:rPr lang="en-US" dirty="0"/>
              <a:t>But just clear PS3 first… (top 18 not yet… claimed at </a:t>
            </a:r>
            <a:r>
              <a:rPr lang="en-US" dirty="0">
                <a:hlinkClick r:id="rId4"/>
              </a:rPr>
              <a:t>https://nus.kattis.com/sessions/uu5bfq</a:t>
            </a:r>
            <a:r>
              <a:rPr lang="en-US" dirty="0"/>
              <a:t>) </a:t>
            </a:r>
          </a:p>
        </p:txBody>
      </p:sp>
    </p:spTree>
    <p:extLst>
      <p:ext uri="{BB962C8B-B14F-4D97-AF65-F5344CB8AC3E}">
        <p14:creationId xmlns:p14="http://schemas.microsoft.com/office/powerpoint/2010/main" val="135189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CR-1: OA, Linear Probing</a:t>
            </a:r>
            <a:r>
              <a:rPr lang="en-US" dirty="0"/>
              <a:t> (LP)</a:t>
            </a:r>
            <a:endParaRPr lang="en-SG" dirty="0"/>
          </a:p>
        </p:txBody>
      </p:sp>
      <p:sp>
        <p:nvSpPr>
          <p:cNvPr id="3" name="Content Placeholder 2"/>
          <p:cNvSpPr>
            <a:spLocks noGrp="1"/>
          </p:cNvSpPr>
          <p:nvPr>
            <p:ph idx="1"/>
          </p:nvPr>
        </p:nvSpPr>
        <p:spPr>
          <a:xfrm>
            <a:off x="838200" y="1825624"/>
            <a:ext cx="10629900" cy="5032375"/>
          </a:xfrm>
        </p:spPr>
        <p:txBody>
          <a:bodyPr>
            <a:normAutofit/>
          </a:bodyPr>
          <a:lstStyle/>
          <a:p>
            <a:r>
              <a:rPr lang="en-SG" dirty="0">
                <a:hlinkClick r:id="rId3"/>
              </a:rPr>
              <a:t>https://visualgo.net/en/hashtable?slide</a:t>
            </a:r>
            <a:r>
              <a:rPr lang="id-ID" dirty="0">
                <a:hlinkClick r:id="rId3"/>
              </a:rPr>
              <a:t>=7</a:t>
            </a:r>
            <a:r>
              <a:rPr lang="en-SG" dirty="0"/>
              <a:t> to </a:t>
            </a:r>
            <a:r>
              <a:rPr lang="id-ID" dirty="0"/>
              <a:t>7-10</a:t>
            </a:r>
            <a:endParaRPr lang="en-SG" dirty="0"/>
          </a:p>
          <a:p>
            <a:r>
              <a:rPr lang="en-US" dirty="0"/>
              <a:t>Q&amp;A on </a:t>
            </a:r>
            <a:r>
              <a:rPr lang="id-ID" dirty="0"/>
              <a:t>Linear Probing</a:t>
            </a:r>
            <a:r>
              <a:rPr lang="en-US" dirty="0"/>
              <a:t>:</a:t>
            </a:r>
          </a:p>
          <a:p>
            <a:pPr marL="914400" lvl="1" indent="-457200">
              <a:buFont typeface="+mj-lt"/>
              <a:buAutoNum type="arabicPeriod"/>
            </a:pPr>
            <a:r>
              <a:rPr lang="en-US" dirty="0"/>
              <a:t>Will we always able to find insertion spot using LP if hash table is not yet full?</a:t>
            </a:r>
          </a:p>
          <a:p>
            <a:pPr marL="914400" lvl="1" indent="-457200">
              <a:buFont typeface="+mj-lt"/>
              <a:buAutoNum type="arabicPeriod"/>
            </a:pPr>
            <a:r>
              <a:rPr lang="id-ID" dirty="0"/>
              <a:t>Do you understand the </a:t>
            </a:r>
            <a:r>
              <a:rPr lang="id-ID" dirty="0">
                <a:hlinkClick r:id="rId4"/>
              </a:rPr>
              <a:t>Primary Clustering problem</a:t>
            </a:r>
            <a:r>
              <a:rPr lang="en-US" dirty="0"/>
              <a:t> of this LP strategy</a:t>
            </a:r>
            <a:r>
              <a:rPr lang="id-ID" dirty="0"/>
              <a:t>?</a:t>
            </a:r>
            <a:br>
              <a:rPr lang="en-US" dirty="0"/>
            </a:br>
            <a:r>
              <a:rPr lang="en-US" dirty="0"/>
              <a:t>Especially the idea </a:t>
            </a:r>
            <a:r>
              <a:rPr lang="en-US"/>
              <a:t>of potential “annexation </a:t>
            </a:r>
            <a:r>
              <a:rPr lang="en-US" dirty="0"/>
              <a:t>of primary clusters”?</a:t>
            </a:r>
            <a:endParaRPr lang="id-ID" dirty="0"/>
          </a:p>
          <a:p>
            <a:pPr marL="914400" lvl="1" indent="-457200">
              <a:buFont typeface="+mj-lt"/>
              <a:buAutoNum type="arabicPeriod"/>
            </a:pPr>
            <a:r>
              <a:rPr lang="id-ID" dirty="0"/>
              <a:t>Do you understand the what we have to do if we use </a:t>
            </a:r>
            <a:r>
              <a:rPr lang="en-US" dirty="0"/>
              <a:t>LP</a:t>
            </a:r>
            <a:r>
              <a:rPr lang="id-ID" dirty="0"/>
              <a:t> collision resolution technique and </a:t>
            </a:r>
            <a:r>
              <a:rPr lang="id-ID" dirty="0">
                <a:hlinkClick r:id="rId5"/>
              </a:rPr>
              <a:t>we delete a key</a:t>
            </a:r>
            <a:r>
              <a:rPr lang="id-ID" dirty="0"/>
              <a:t>?</a:t>
            </a:r>
            <a:r>
              <a:rPr lang="en-US" dirty="0"/>
              <a:t> i.e., if we stop our Hash Table knowledge here, we don’t have a really usable data structure (yet)…</a:t>
            </a:r>
            <a:endParaRPr lang="id-ID" dirty="0"/>
          </a:p>
          <a:p>
            <a:r>
              <a:rPr lang="en-US" dirty="0"/>
              <a:t>Not asked:</a:t>
            </a:r>
            <a:endParaRPr lang="id-ID" dirty="0"/>
          </a:p>
          <a:p>
            <a:pPr marL="914400" lvl="1" indent="-457200">
              <a:buFont typeface="+mj-lt"/>
              <a:buAutoNum type="arabicPeriod"/>
            </a:pPr>
            <a:r>
              <a:rPr lang="en-US" dirty="0"/>
              <a:t>Are you sure that you fully understand Linear Probing operations?</a:t>
            </a:r>
            <a:endParaRPr lang="id-ID" dirty="0"/>
          </a:p>
        </p:txBody>
      </p:sp>
    </p:spTree>
    <p:extLst>
      <p:ext uri="{BB962C8B-B14F-4D97-AF65-F5344CB8AC3E}">
        <p14:creationId xmlns:p14="http://schemas.microsoft.com/office/powerpoint/2010/main" val="374558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CR-2: OA, Quadratic Probing</a:t>
            </a:r>
            <a:r>
              <a:rPr lang="en-US" dirty="0"/>
              <a:t> (QP)</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=8</a:t>
            </a:r>
            <a:r>
              <a:rPr lang="en-SG" dirty="0"/>
              <a:t> to </a:t>
            </a:r>
            <a:r>
              <a:rPr lang="id-ID" dirty="0"/>
              <a:t>7-10</a:t>
            </a:r>
            <a:endParaRPr lang="en-SG" dirty="0"/>
          </a:p>
          <a:p>
            <a:r>
              <a:rPr lang="en-US" dirty="0"/>
              <a:t>Q&amp;A on </a:t>
            </a:r>
            <a:r>
              <a:rPr lang="id-ID" dirty="0"/>
              <a:t>Quadratic Probing</a:t>
            </a:r>
            <a:r>
              <a:rPr lang="en-US" dirty="0"/>
              <a:t>:</a:t>
            </a:r>
          </a:p>
          <a:p>
            <a:pPr marL="914400" lvl="1" indent="-457200">
              <a:buFont typeface="+mj-lt"/>
              <a:buAutoNum type="arabicPeriod"/>
            </a:pPr>
            <a:r>
              <a:rPr lang="id-ID" dirty="0"/>
              <a:t>Do you understand what is the problem with Quadratic Probing </a:t>
            </a:r>
            <a:r>
              <a:rPr lang="id-ID" dirty="0">
                <a:hlinkClick r:id="rId4"/>
              </a:rPr>
              <a:t>if </a:t>
            </a:r>
            <a:r>
              <a:rPr lang="id-ID" dirty="0">
                <a:sym typeface="Symbol"/>
                <a:hlinkClick r:id="rId4"/>
              </a:rPr>
              <a:t>  0.5</a:t>
            </a:r>
            <a:r>
              <a:rPr lang="id-ID" dirty="0">
                <a:sym typeface="Symbol"/>
              </a:rPr>
              <a:t>?</a:t>
            </a:r>
          </a:p>
          <a:p>
            <a:pPr marL="914400" lvl="1" indent="-457200">
              <a:buFont typeface="+mj-lt"/>
              <a:buAutoNum type="arabicPeriod"/>
            </a:pPr>
            <a:r>
              <a:rPr lang="id-ID" dirty="0"/>
              <a:t>Do you understand the </a:t>
            </a:r>
            <a:r>
              <a:rPr lang="id-ID" dirty="0">
                <a:hlinkClick r:id="rId5"/>
              </a:rPr>
              <a:t>Secondary Clustering problem</a:t>
            </a:r>
            <a:r>
              <a:rPr lang="id-ID" dirty="0"/>
              <a:t>?</a:t>
            </a:r>
            <a:endParaRPr lang="en-US" dirty="0"/>
          </a:p>
          <a:p>
            <a:pPr marL="914400" lvl="1" indent="-457200">
              <a:buFont typeface="+mj-lt"/>
              <a:buAutoNum type="arabicPeriod"/>
            </a:pPr>
            <a:r>
              <a:rPr lang="en-US" dirty="0"/>
              <a:t>How QP detect that Hash Table is full?</a:t>
            </a:r>
          </a:p>
          <a:p>
            <a:r>
              <a:rPr lang="en-US" dirty="0"/>
              <a:t>Not asked:</a:t>
            </a:r>
            <a:endParaRPr lang="id-ID" dirty="0"/>
          </a:p>
          <a:p>
            <a:pPr marL="914400" lvl="1" indent="-457200">
              <a:buFont typeface="+mj-lt"/>
              <a:buAutoNum type="arabicPeriod"/>
            </a:pPr>
            <a:r>
              <a:rPr lang="en-US" dirty="0"/>
              <a:t>Which one is more severe? </a:t>
            </a:r>
            <a:r>
              <a:rPr lang="en-US" dirty="0">
                <a:hlinkClick r:id="rId6"/>
              </a:rPr>
              <a:t>Primary</a:t>
            </a:r>
            <a:r>
              <a:rPr lang="en-US" dirty="0"/>
              <a:t> or Secondary Clustering problem?</a:t>
            </a:r>
            <a:endParaRPr lang="id-ID" dirty="0"/>
          </a:p>
          <a:p>
            <a:pPr marL="914400" lvl="1" indent="-457200">
              <a:buFont typeface="+mj-lt"/>
              <a:buAutoNum type="arabicPeriod"/>
            </a:pPr>
            <a:r>
              <a:rPr lang="id-ID" dirty="0"/>
              <a:t>A </a:t>
            </a:r>
            <a:r>
              <a:rPr lang="id-ID" dirty="0">
                <a:hlinkClick r:id="rId7"/>
              </a:rPr>
              <a:t>slightly better</a:t>
            </a:r>
            <a:r>
              <a:rPr lang="id-ID" dirty="0"/>
              <a:t> Quadratic Probing method?</a:t>
            </a:r>
            <a:r>
              <a:rPr lang="en-US" dirty="0"/>
              <a:t> FYI only </a:t>
            </a:r>
            <a:r>
              <a:rPr lang="en-US" dirty="0">
                <a:sym typeface="Wingdings" panose="05000000000000000000" pitchFamily="2" charset="2"/>
              </a:rPr>
              <a:t></a:t>
            </a:r>
            <a:endParaRPr lang="id-ID" dirty="0"/>
          </a:p>
        </p:txBody>
      </p:sp>
    </p:spTree>
    <p:extLst>
      <p:ext uri="{BB962C8B-B14F-4D97-AF65-F5344CB8AC3E}">
        <p14:creationId xmlns:p14="http://schemas.microsoft.com/office/powerpoint/2010/main" val="185871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CR-3: OA, Double Hashing</a:t>
            </a:r>
            <a:r>
              <a:rPr lang="en-US" dirty="0"/>
              <a:t> (DH)</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=9</a:t>
            </a:r>
            <a:r>
              <a:rPr lang="en-SG" dirty="0"/>
              <a:t> to </a:t>
            </a:r>
            <a:r>
              <a:rPr lang="id-ID" dirty="0"/>
              <a:t>9-4</a:t>
            </a:r>
            <a:endParaRPr lang="en-SG" dirty="0"/>
          </a:p>
          <a:p>
            <a:r>
              <a:rPr lang="en-US" dirty="0"/>
              <a:t>Q&amp;A on </a:t>
            </a:r>
            <a:r>
              <a:rPr lang="id-ID" dirty="0"/>
              <a:t>Double Hashing</a:t>
            </a:r>
            <a:r>
              <a:rPr lang="en-US" dirty="0"/>
              <a:t>:</a:t>
            </a:r>
          </a:p>
          <a:p>
            <a:pPr marL="914400" lvl="1" indent="-457200">
              <a:buFont typeface="+mj-lt"/>
              <a:buAutoNum type="arabicPeriod"/>
            </a:pPr>
            <a:r>
              <a:rPr lang="id-ID" dirty="0"/>
              <a:t>On why h2(v) is </a:t>
            </a:r>
            <a:r>
              <a:rPr lang="id-ID" dirty="0">
                <a:hlinkClick r:id="rId4"/>
              </a:rPr>
              <a:t>designed that way</a:t>
            </a:r>
            <a:r>
              <a:rPr lang="id-ID" dirty="0"/>
              <a:t>?</a:t>
            </a:r>
            <a:r>
              <a:rPr lang="en-US" dirty="0"/>
              <a:t> Is smaller prime must always be M-2?</a:t>
            </a:r>
          </a:p>
          <a:p>
            <a:pPr marL="914400" lvl="1" indent="-457200">
              <a:buFont typeface="+mj-lt"/>
              <a:buAutoNum type="arabicPeriod"/>
            </a:pPr>
            <a:r>
              <a:rPr lang="id-ID" dirty="0"/>
              <a:t>Is it </a:t>
            </a:r>
            <a:r>
              <a:rPr lang="id-ID" dirty="0">
                <a:hlinkClick r:id="rId5"/>
              </a:rPr>
              <a:t>the best collision resolution technique</a:t>
            </a:r>
            <a:r>
              <a:rPr lang="id-ID" dirty="0"/>
              <a:t>?</a:t>
            </a:r>
            <a:endParaRPr lang="en-US" dirty="0"/>
          </a:p>
          <a:p>
            <a:pPr lvl="2"/>
            <a:r>
              <a:rPr lang="en-US" dirty="0"/>
              <a:t>An </a:t>
            </a:r>
            <a:r>
              <a:rPr lang="en-US" dirty="0">
                <a:hlinkClick r:id="rId6"/>
              </a:rPr>
              <a:t>old doc</a:t>
            </a:r>
            <a:endParaRPr lang="id-ID" dirty="0"/>
          </a:p>
          <a:p>
            <a:r>
              <a:rPr lang="en-US" dirty="0"/>
              <a:t>Not asked:</a:t>
            </a:r>
          </a:p>
          <a:p>
            <a:pPr marL="914400" lvl="1" indent="-457200">
              <a:buFont typeface="+mj-lt"/>
              <a:buAutoNum type="arabicPeriod"/>
            </a:pPr>
            <a:r>
              <a:rPr lang="en-US" dirty="0"/>
              <a:t>N/A</a:t>
            </a:r>
            <a:endParaRPr lang="id-ID" dirty="0"/>
          </a:p>
        </p:txBody>
      </p:sp>
    </p:spTree>
    <p:extLst>
      <p:ext uri="{BB962C8B-B14F-4D97-AF65-F5344CB8AC3E}">
        <p14:creationId xmlns:p14="http://schemas.microsoft.com/office/powerpoint/2010/main" val="306141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a:t>
            </a:r>
            <a:r>
              <a:rPr lang="id-ID" dirty="0"/>
              <a:t>CR-4: CA, Separate Chaining</a:t>
            </a:r>
            <a:r>
              <a:rPr lang="en-US" dirty="0"/>
              <a:t> (SC)</a:t>
            </a:r>
            <a:r>
              <a:rPr lang="id-ID" dirty="0"/>
              <a:t>,</a:t>
            </a:r>
            <a:r>
              <a:rPr lang="en-US" dirty="0"/>
              <a:t> </a:t>
            </a:r>
            <a:r>
              <a:rPr lang="en-US" sz="3600" dirty="0"/>
              <a:t>++</a:t>
            </a:r>
            <a:endParaRPr lang="en-SG" dirty="0"/>
          </a:p>
        </p:txBody>
      </p:sp>
      <p:sp>
        <p:nvSpPr>
          <p:cNvPr id="3" name="Content Placeholder 2"/>
          <p:cNvSpPr>
            <a:spLocks noGrp="1"/>
          </p:cNvSpPr>
          <p:nvPr>
            <p:ph idx="1"/>
          </p:nvPr>
        </p:nvSpPr>
        <p:spPr>
          <a:xfrm>
            <a:off x="838200" y="1825624"/>
            <a:ext cx="10515600" cy="5032375"/>
          </a:xfrm>
        </p:spPr>
        <p:txBody>
          <a:bodyPr>
            <a:normAutofit/>
          </a:bodyPr>
          <a:lstStyle/>
          <a:p>
            <a:r>
              <a:rPr lang="en-SG" dirty="0">
                <a:hlinkClick r:id="rId3"/>
              </a:rPr>
              <a:t>https://visualgo.net/en/hashtable?slide</a:t>
            </a:r>
            <a:r>
              <a:rPr lang="id-ID" dirty="0">
                <a:hlinkClick r:id="rId3"/>
              </a:rPr>
              <a:t>=10</a:t>
            </a:r>
            <a:r>
              <a:rPr lang="en-SG" dirty="0"/>
              <a:t> to </a:t>
            </a:r>
            <a:r>
              <a:rPr lang="id-ID" dirty="0"/>
              <a:t>10-3</a:t>
            </a:r>
            <a:endParaRPr lang="en-SG" dirty="0"/>
          </a:p>
          <a:p>
            <a:r>
              <a:rPr lang="en-US" dirty="0"/>
              <a:t>Q&amp;A on Separate Chaining:</a:t>
            </a:r>
          </a:p>
          <a:p>
            <a:pPr marL="914400" lvl="1" indent="-457200">
              <a:buFont typeface="+mj-lt"/>
              <a:buAutoNum type="arabicPeriod"/>
            </a:pPr>
            <a:r>
              <a:rPr lang="id-ID" dirty="0"/>
              <a:t>Is it now </a:t>
            </a:r>
            <a:r>
              <a:rPr lang="id-ID" dirty="0">
                <a:hlinkClick r:id="rId4"/>
              </a:rPr>
              <a:t>the real best collision resolution technique</a:t>
            </a:r>
            <a:r>
              <a:rPr lang="id-ID" dirty="0"/>
              <a:t>?</a:t>
            </a:r>
            <a:endParaRPr lang="en-US" dirty="0"/>
          </a:p>
          <a:p>
            <a:pPr marL="914400" lvl="1" indent="-457200">
              <a:buFont typeface="+mj-lt"/>
              <a:buAutoNum type="arabicPeriod"/>
            </a:pPr>
            <a:r>
              <a:rPr lang="en-US" dirty="0"/>
              <a:t>When should we </a:t>
            </a:r>
            <a:r>
              <a:rPr lang="en-US" dirty="0">
                <a:hlinkClick r:id="rId5"/>
              </a:rPr>
              <a:t>rehash</a:t>
            </a:r>
            <a:r>
              <a:rPr lang="en-US" dirty="0"/>
              <a:t>?</a:t>
            </a:r>
            <a:endParaRPr lang="id-ID" dirty="0"/>
          </a:p>
          <a:p>
            <a:r>
              <a:rPr lang="en-US" dirty="0"/>
              <a:t>Not asked:</a:t>
            </a:r>
            <a:endParaRPr lang="id-ID" dirty="0"/>
          </a:p>
          <a:p>
            <a:pPr marL="914400" lvl="1" indent="-457200" algn="just">
              <a:buFont typeface="+mj-lt"/>
              <a:buAutoNum type="arabicPeriod"/>
            </a:pPr>
            <a:r>
              <a:rPr lang="id-ID" dirty="0">
                <a:hlinkClick r:id="rId6"/>
              </a:rPr>
              <a:t>DS++</a:t>
            </a:r>
            <a:r>
              <a:rPr lang="id-ID" dirty="0"/>
              <a:t>?</a:t>
            </a:r>
          </a:p>
        </p:txBody>
      </p:sp>
    </p:spTree>
    <p:extLst>
      <p:ext uri="{BB962C8B-B14F-4D97-AF65-F5344CB8AC3E}">
        <p14:creationId xmlns:p14="http://schemas.microsoft.com/office/powerpoint/2010/main" val="333690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 (CP4 Book 1, Section 2.3.2)</a:t>
            </a:r>
            <a:endParaRPr lang="en-SG" dirty="0"/>
          </a:p>
        </p:txBody>
      </p:sp>
      <p:sp>
        <p:nvSpPr>
          <p:cNvPr id="3" name="Content Placeholder 2"/>
          <p:cNvSpPr>
            <a:spLocks noGrp="1"/>
          </p:cNvSpPr>
          <p:nvPr>
            <p:ph idx="1"/>
          </p:nvPr>
        </p:nvSpPr>
        <p:spPr>
          <a:xfrm>
            <a:off x="838200" y="1825624"/>
            <a:ext cx="10877550" cy="5032375"/>
          </a:xfrm>
        </p:spPr>
        <p:txBody>
          <a:bodyPr>
            <a:normAutofit/>
          </a:bodyPr>
          <a:lstStyle/>
          <a:p>
            <a:r>
              <a:rPr lang="en-SG" dirty="0">
                <a:hlinkClick r:id="rId3"/>
              </a:rPr>
              <a:t>https://nus.kattis.com/problems/proofs</a:t>
            </a:r>
            <a:endParaRPr lang="en-SG" dirty="0"/>
          </a:p>
          <a:p>
            <a:r>
              <a:rPr lang="en-US" dirty="0"/>
              <a:t>There are n ≤ 400 000 lines of proofs</a:t>
            </a:r>
          </a:p>
          <a:p>
            <a:pPr lvl="1"/>
            <a:r>
              <a:rPr lang="en-US" dirty="0"/>
              <a:t>slow solution will likely TLE</a:t>
            </a:r>
          </a:p>
          <a:p>
            <a:r>
              <a:rPr lang="en-US" dirty="0"/>
              <a:t>A bit of input parsing</a:t>
            </a:r>
          </a:p>
          <a:p>
            <a:r>
              <a:rPr lang="en-US" dirty="0"/>
              <a:t>A line of the proof is valid if and only if all assumptions were conclusions of the previous lines</a:t>
            </a:r>
          </a:p>
          <a:p>
            <a:pPr lvl="1"/>
            <a:r>
              <a:rPr lang="en-US" dirty="0"/>
              <a:t>We need to store “the previous conclusions” (short strings) in a… </a:t>
            </a:r>
            <a:r>
              <a:rPr lang="en-US" dirty="0" err="1"/>
              <a:t>Hashtable</a:t>
            </a:r>
            <a:r>
              <a:rPr lang="en-US" dirty="0"/>
              <a:t> </a:t>
            </a:r>
            <a:r>
              <a:rPr lang="en-US" dirty="0">
                <a:sym typeface="Wingdings" panose="05000000000000000000" pitchFamily="2" charset="2"/>
              </a:rPr>
              <a:t></a:t>
            </a:r>
            <a:endParaRPr lang="en-US" dirty="0"/>
          </a:p>
          <a:p>
            <a:r>
              <a:rPr lang="en-US" dirty="0"/>
              <a:t>Solution:</a:t>
            </a:r>
          </a:p>
          <a:p>
            <a:pPr lvl="1"/>
            <a:r>
              <a:rPr lang="en-US" dirty="0"/>
              <a:t>See attached proofs_live.cpp (with comments and two subtle bugs)</a:t>
            </a:r>
          </a:p>
          <a:p>
            <a:pPr lvl="1"/>
            <a:r>
              <a:rPr lang="en-US" dirty="0"/>
              <a:t>I will compare STL versus HashTableDemo.cpp and will AC this using both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9145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1669</Words>
  <Application>Microsoft Office PowerPoint</Application>
  <PresentationFormat>Widescreen</PresentationFormat>
  <Paragraphs>124</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Symbol</vt:lpstr>
      <vt:lpstr>Wingdings</vt:lpstr>
      <vt:lpstr>Office Theme</vt:lpstr>
      <vt:lpstr>The Cloud Recordings (watch before it expires…)</vt:lpstr>
      <vt:lpstr>CS2040/C/S</vt:lpstr>
      <vt:lpstr>Admins (1)</vt:lpstr>
      <vt:lpstr>Admins (2)</vt:lpstr>
      <vt:lpstr>Review of CR-1: OA, Linear Probing (LP)</vt:lpstr>
      <vt:lpstr>Review of CR-2: OA, Quadratic Probing (QP)</vt:lpstr>
      <vt:lpstr>Review of CR-3: OA, Double Hashing (DH)</vt:lpstr>
      <vt:lpstr>Review of CR-4: CA, Separate Chaining (SC), ++</vt:lpstr>
      <vt:lpstr>Live Demo (CP4 Book 1, Section 2.3.2)</vt:lpstr>
      <vt:lpstr>Next e-Lecture for our Flipped Classroom</vt:lpstr>
      <vt:lpstr>VA OQ (Hash Table) Review</vt:lpstr>
      <vt:lpstr>ONE-OFF TALK ABOUT UFDS</vt:lpstr>
      <vt:lpstr>Live Demo (CP4 Book 1, Section 2.4.2)</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237</cp:revision>
  <dcterms:created xsi:type="dcterms:W3CDTF">2017-08-18T07:05:45Z</dcterms:created>
  <dcterms:modified xsi:type="dcterms:W3CDTF">2021-09-30T14:17:02Z</dcterms:modified>
</cp:coreProperties>
</file>