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ipaaNsUav0iuKn45SSgPwM7ej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40508-568A-48E1-B280-3DF1D1D4A666}">
  <a:tblStyle styleId="{72440508-568A-48E1-B280-3DF1D1D4A6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ygwin.com/install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codeblocks.org/" TargetMode="External"/><Relationship Id="rId4" Type="http://schemas.openxmlformats.org/officeDocument/2006/relationships/hyperlink" Target="https://sourceforge.net/projects/mingw/files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.kattis.com/problems/statistics" TargetMode="External"/><Relationship Id="rId3" Type="http://schemas.openxmlformats.org/officeDocument/2006/relationships/hyperlink" Target="https://open.kattis.com/problems/hello" TargetMode="External"/><Relationship Id="rId7" Type="http://schemas.openxmlformats.org/officeDocument/2006/relationships/hyperlink" Target="https://open.kattis.com/problems/treasurehun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open.kattis.com/problems/mia" TargetMode="External"/><Relationship Id="rId5" Type="http://schemas.openxmlformats.org/officeDocument/2006/relationships/hyperlink" Target="https://open.kattis.com/problems/timeloop" TargetMode="External"/><Relationship Id="rId4" Type="http://schemas.openxmlformats.org/officeDocument/2006/relationships/hyperlink" Target="https://open.kattis.com/problems/judgingmoose" TargetMode="External"/><Relationship Id="rId9" Type="http://schemas.openxmlformats.org/officeDocument/2006/relationships/hyperlink" Target="https://nus.kattis.com/problems/compass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bookingaroom" TargetMode="External"/><Relationship Id="rId7" Type="http://schemas.openxmlformats.org/officeDocument/2006/relationships/hyperlink" Target="https://open.kattis.com/problems/bookingaroom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us.kattis.com/problems/freefood" TargetMode="External"/><Relationship Id="rId5" Type="http://schemas.openxmlformats.org/officeDocument/2006/relationships/hyperlink" Target="https://nus.kattis.com/problems/quickbrownfox" TargetMode="External"/><Relationship Id="rId4" Type="http://schemas.openxmlformats.org/officeDocument/2006/relationships/hyperlink" Target="https://nus.kattis.com/problems/princesspeach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news/2812-2018-icpc-nakhon-jakarta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omp.nus.edu.sg/news/2743-2018-ioi/" TargetMode="External"/><Relationship Id="rId5" Type="http://schemas.openxmlformats.org/officeDocument/2006/relationships/hyperlink" Target="http://news.nus.edu.sg/highlights/computing-teams-shine-regional-competition" TargetMode="External"/><Relationship Id="rId4" Type="http://schemas.openxmlformats.org/officeDocument/2006/relationships/hyperlink" Target="https://www.comp.nus.edu.sg/news/2829-2018-icpc-sg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Sublime setup, if you want, myself, tutorial, or lab TA can help you on this setup thing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you can stick to your own setup if you don’t prefer this way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CS2040C: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Cygwin64</a:t>
            </a:r>
            <a:r>
              <a:rPr lang="en-US"/>
              <a:t> or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MinGW</a:t>
            </a:r>
            <a:r>
              <a:rPr lang="en-US"/>
              <a:t>, install g++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CS2040C: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Yet another alternative: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CodeBlocks</a:t>
            </a:r>
            <a:r>
              <a:rPr lang="en-US"/>
              <a:t> (but this software is notoriously buggy)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0" name="Google Shape;16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You will have to use a PC (laptop) in our PLs for actual PE (controlled environment), PL2+PL4 labs have used new Acer Nitro laptops from last year’s ICPC Asia Singapore 2018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FOMO = Fear of Missing Out</a:t>
            </a:r>
            <a:endParaRPr/>
          </a:p>
        </p:txBody>
      </p:sp>
      <p:sp>
        <p:nvSpPr>
          <p:cNvPr id="174" name="Google Shape;17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Last few AYs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Kattis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hello</a:t>
            </a:r>
            <a:r>
              <a:rPr lang="en-US"/>
              <a:t>, really just to test the O part of I/O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Kattis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judgingmoose</a:t>
            </a:r>
            <a:r>
              <a:rPr lang="en-US"/>
              <a:t>, simple if else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Kattis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timeloop</a:t>
            </a:r>
            <a:r>
              <a:rPr lang="en-US"/>
              <a:t>, simple I and N times O, curly braces styles, indentation styles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Kattis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mia</a:t>
            </a:r>
            <a:r>
              <a:rPr lang="en-US"/>
              <a:t>, can be used to demonstrate the usage of function to simplify/modularise code, if-else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Kattis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treasurehunt</a:t>
            </a:r>
            <a:r>
              <a:rPr lang="en-US"/>
              <a:t>, chosen to showcase recursive function (can be written iteratively), also about 2d array and recursive function :O, and first time showing the usage of … global variable :O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Kattis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statistics</a:t>
            </a:r>
            <a:r>
              <a:rPr lang="en-US"/>
              <a:t>, highlighting either a simple array or on-the-fly computation with built in library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Kattis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compass</a:t>
            </a:r>
            <a:r>
              <a:rPr lang="en-US"/>
              <a:t>, </a:t>
            </a:r>
            <a:r>
              <a:rPr lang="en-US" sz="1200"/>
              <a:t>Remarks about indentation, preference of as local variable as possible vs global variables :O, variable naming, etc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For CS2040C only -&gt; Remarks about #include &lt;bits/stdc++.h&gt;, https://www.quora.com/Is-it-good-practice-to-use-include-bits-stdc++-h-in-programming-contests-instead-of-listing-a-lot-of-includes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 smtClean="0"/>
              <a:t>Similar problem from last AYs: </a:t>
            </a:r>
            <a:r>
              <a:rPr lang="en-US" u="sng" dirty="0" err="1" smtClean="0">
                <a:solidFill>
                  <a:schemeClr val="hlink"/>
                </a:solidFill>
                <a:hlinkClick r:id="rId3"/>
              </a:rPr>
              <a:t>bookingaroom</a:t>
            </a:r>
            <a:r>
              <a:rPr lang="en-US" dirty="0" smtClean="0"/>
              <a:t>, </a:t>
            </a:r>
            <a:r>
              <a:rPr lang="en-US" u="sng" dirty="0" err="1" smtClean="0">
                <a:solidFill>
                  <a:schemeClr val="hlink"/>
                </a:solidFill>
                <a:hlinkClick r:id="rId4"/>
              </a:rPr>
              <a:t>princesspeach</a:t>
            </a:r>
            <a:r>
              <a:rPr lang="en-US" dirty="0" smtClean="0"/>
              <a:t>, </a:t>
            </a:r>
            <a:r>
              <a:rPr lang="en-US" u="sng" dirty="0" err="1" smtClean="0">
                <a:solidFill>
                  <a:schemeClr val="hlink"/>
                </a:solidFill>
                <a:hlinkClick r:id="rId5"/>
              </a:rPr>
              <a:t>quickbrownfox</a:t>
            </a:r>
            <a:r>
              <a:rPr lang="en-US" dirty="0" smtClean="0"/>
              <a:t>, </a:t>
            </a:r>
            <a:r>
              <a:rPr lang="en-US" u="sng" dirty="0" err="1" smtClean="0">
                <a:solidFill>
                  <a:schemeClr val="hlink"/>
                </a:solidFill>
                <a:hlinkClick r:id="rId6"/>
              </a:rPr>
              <a:t>freefood</a:t>
            </a:r>
            <a:endParaRPr lang="en-US" sz="3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u="sng" dirty="0" err="1">
                <a:solidFill>
                  <a:schemeClr val="hlink"/>
                </a:solidFill>
                <a:hlinkClick r:id="rId5"/>
              </a:rPr>
              <a:t>quickbrownfox</a:t>
            </a:r>
            <a:r>
              <a:rPr lang="en-US" dirty="0"/>
              <a:t> / </a:t>
            </a:r>
            <a:r>
              <a:rPr lang="en-US" u="sng" dirty="0" err="1">
                <a:solidFill>
                  <a:schemeClr val="hlink"/>
                </a:solidFill>
                <a:hlinkClick r:id="rId4"/>
              </a:rPr>
              <a:t>princesspeach</a:t>
            </a:r>
            <a:r>
              <a:rPr lang="en-US" dirty="0"/>
              <a:t> / </a:t>
            </a:r>
            <a:r>
              <a:rPr lang="en-US" u="sng" dirty="0" err="1">
                <a:solidFill>
                  <a:schemeClr val="hlink"/>
                </a:solidFill>
                <a:hlinkClick r:id="rId7"/>
              </a:rPr>
              <a:t>bookingaroom</a:t>
            </a:r>
            <a:r>
              <a:rPr lang="en-US" dirty="0"/>
              <a:t> / </a:t>
            </a:r>
            <a:r>
              <a:rPr lang="en-US" u="sng" dirty="0" err="1">
                <a:solidFill>
                  <a:schemeClr val="hlink"/>
                </a:solidFill>
                <a:hlinkClick r:id="rId6"/>
              </a:rPr>
              <a:t>freefood</a:t>
            </a:r>
            <a:r>
              <a:rPr lang="en-US" dirty="0"/>
              <a:t>, a practice using a C++/</a:t>
            </a:r>
            <a:r>
              <a:rPr lang="en-US" dirty="0" err="1"/>
              <a:t>Py</a:t>
            </a:r>
            <a:r>
              <a:rPr lang="en-US" dirty="0"/>
              <a:t>/Java class, we actually can solve this problem without even using a class, but I have to teach you C++/</a:t>
            </a:r>
            <a:r>
              <a:rPr lang="en-US" dirty="0" err="1"/>
              <a:t>Py</a:t>
            </a:r>
            <a:r>
              <a:rPr lang="en-US" dirty="0"/>
              <a:t>/Java class :O, so…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15" name="Google Shape;21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Extras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-US" sz="1200"/>
              <a:t>,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this</a:t>
            </a:r>
            <a:r>
              <a:rPr lang="en-US" sz="1200"/>
              <a:t>, </a:t>
            </a:r>
            <a:r>
              <a:rPr lang="en-US" sz="1200" u="sng">
                <a:solidFill>
                  <a:schemeClr val="hlink"/>
                </a:solidFill>
                <a:hlinkClick r:id="rId5"/>
              </a:rPr>
              <a:t>this</a:t>
            </a:r>
            <a:r>
              <a:rPr lang="en-US" sz="1200"/>
              <a:t>, </a:t>
            </a:r>
            <a:r>
              <a:rPr lang="en-US" sz="1200" u="sng">
                <a:solidFill>
                  <a:schemeClr val="hlink"/>
                </a:solidFill>
                <a:hlinkClick r:id="rId6"/>
              </a:rPr>
              <a:t>this</a:t>
            </a: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Those coming from CS1010/E know C, (but CS1010E switches to Python from S1 AY2019/20)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Those coming from CS1010S know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Very few</a:t>
            </a:r>
            <a:r>
              <a:rPr lang="en-US"/>
              <a:t> already know Java before</a:t>
            </a:r>
            <a:endParaRPr/>
          </a:p>
        </p:txBody>
      </p:sp>
      <p:sp>
        <p:nvSpPr>
          <p:cNvPr id="120" name="Google Shape;12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for tracking (no need for 2019++ until I fix that sytem)</a:t>
            </a:r>
            <a:endParaRPr/>
          </a:p>
        </p:txBody>
      </p:sp>
      <p:sp>
        <p:nvSpPr>
          <p:cNvPr id="141" name="Google Shape;14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s-sg.zoom.us/rec/share/An8ftuaWg9LwuxtZLwpf_PLvqP0KXAuZla6ESr0Zhm4EaDJERapjVVSK358anCMW.neIUWqhPluXJ_WpD" TargetMode="External"/><Relationship Id="rId2" Type="http://schemas.openxmlformats.org/officeDocument/2006/relationships/hyperlink" Target="https://nus-sg.zoom.us/rec/share/oYfemK_FB6PVwoyTA51egVb797s_F_AjyqRRFyXkHSU8D9uwGJQO-Il7HlJZVj4F.hv_jtM-EP3_6Rglb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training?diff=Medium&amp;n=5&amp;tl=0&amp;module=sorting" TargetMode="External"/><Relationship Id="rId5" Type="http://schemas.openxmlformats.org/officeDocument/2006/relationships/hyperlink" Target="https://visualgo.net/en/sorting" TargetMode="External"/><Relationship Id="rId4" Type="http://schemas.openxmlformats.org/officeDocument/2006/relationships/hyperlink" Target="https://visualgo.net/en/sorting?slide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.nus.edu.sg/poll-everywher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.it/languages/cp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myteaching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2040c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G3x4yNfDeT" TargetMode="External"/><Relationship Id="rId5" Type="http://schemas.openxmlformats.org/officeDocument/2006/relationships/hyperlink" Target="https://www.facebook.com/groups/NUS.CS2040C/" TargetMode="External"/><Relationship Id="rId4" Type="http://schemas.openxmlformats.org/officeDocument/2006/relationships/hyperlink" Target="https://discord.com/channels/86482019238215682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s.kattis.com/problems/lostlineu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scoop.sg/search?keywords=competitive%20programm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pbook.net/details?cp=2" TargetMode="External"/><Relationship Id="rId4" Type="http://schemas.openxmlformats.org/officeDocument/2006/relationships/hyperlink" Target="https://www.lulu.com/en/gb/shop/suhendry-effendy-and-felix-halim-and-steven-halim/competitive-programming-4-book-1/paperback/product-1q2pjn4n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brokensword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language/class" TargetMode="External"/><Relationship Id="rId5" Type="http://schemas.openxmlformats.org/officeDocument/2006/relationships/hyperlink" Target="https://nus.kattis.com/problems/heimavinna" TargetMode="External"/><Relationship Id="rId4" Type="http://schemas.openxmlformats.org/officeDocument/2006/relationships/hyperlink" Target="https://nus.kattis.com/problems/ofugsnui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s.edu.sg/registrar/education-at-nus/undergraduate-education/continuation-and-graduation-requirements.html#S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nus.edu.sg/provost/2012/01/20/the-bell-curve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visualgo.net/en/sorting?slide=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.kattis.com/" TargetMode="External"/><Relationship Id="rId5" Type="http://schemas.openxmlformats.org/officeDocument/2006/relationships/hyperlink" Target="https://nus.kattis.com/" TargetMode="External"/><Relationship Id="rId4" Type="http://schemas.openxmlformats.org/officeDocument/2006/relationships/hyperlink" Target="https://www.comp.nus.edu.sg/~stevenha/cs2040c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us.edu.sg/cdtl/teaching-and-learning-quality/teaching-awards/teaching-award-winners" TargetMode="External"/><Relationship Id="rId3" Type="http://schemas.openxmlformats.org/officeDocument/2006/relationships/hyperlink" Target="https://www.comp.nus.edu.sg/news/2021-nuscomp-hosts-virtual-ioi2021/" TargetMode="External"/><Relationship Id="rId7" Type="http://schemas.openxmlformats.org/officeDocument/2006/relationships/hyperlink" Target="https://www.pmo.gov.sg/national-day-awards/recipients?page=1&amp;keywords=Steven+Halim&amp;award=&amp;year=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.nus.edu.sg/news/2021-atea-ay1819/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www.comp.nus.edu.sg/news/2021-icpcjakarta/" TargetMode="External"/><Relationship Id="rId10" Type="http://schemas.openxmlformats.org/officeDocument/2006/relationships/hyperlink" Target="mailto:stevenhalim@gmail.com" TargetMode="External"/><Relationship Id="rId4" Type="http://schemas.openxmlformats.org/officeDocument/2006/relationships/hyperlink" Target="https://www.comp.nus.edu.sg/news/2020-ioi/" TargetMode="External"/><Relationship Id="rId9" Type="http://schemas.openxmlformats.org/officeDocument/2006/relationships/hyperlink" Target="https://www.comp.nus.edu.sg/about/depts/cs/teach/award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theconversation.com/job-survival-in-the-age-of-robots-and-intelligent-machines-339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CLOUD RECORDING LINKS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Topic: CS2040C Wednesday Lectures</a:t>
            </a:r>
          </a:p>
          <a:p>
            <a:r>
              <a:rPr lang="en-US" sz="1400" dirty="0"/>
              <a:t>Start Time : Aug 11, 2021 09:40 AM</a:t>
            </a:r>
          </a:p>
          <a:p>
            <a:r>
              <a:rPr lang="en-US" sz="1400" dirty="0" smtClean="0"/>
              <a:t>Meeting </a:t>
            </a:r>
            <a:r>
              <a:rPr lang="en-US" sz="1400" dirty="0"/>
              <a:t>Recording:</a:t>
            </a:r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nus-sg.zoom.us/rec/share/oYfemK_FB6PVwoyTA51egVb797s_F_AjyqRRFyXkHSU8D9uwGJQO-Il7HlJZVj4F.hv_jtM-EP3_6Rglb</a:t>
            </a:r>
            <a:endParaRPr lang="en-US" sz="1400" dirty="0" smtClean="0"/>
          </a:p>
          <a:p>
            <a:r>
              <a:rPr lang="en-US" sz="1400" dirty="0" smtClean="0"/>
              <a:t>Access </a:t>
            </a:r>
            <a:r>
              <a:rPr lang="en-US" sz="1400" dirty="0"/>
              <a:t>Passcode: .</a:t>
            </a:r>
            <a:r>
              <a:rPr lang="en-US" sz="1400" dirty="0" smtClean="0"/>
              <a:t>eg2U5*z</a:t>
            </a:r>
          </a:p>
          <a:p>
            <a:pPr marL="114300" indent="0">
              <a:buNone/>
            </a:pPr>
            <a:r>
              <a:rPr lang="en-US" sz="1400" dirty="0" smtClean="0"/>
              <a:t>-------------------------------------------------------------------------------------------------------------------------------------------------------</a:t>
            </a:r>
            <a:endParaRPr lang="en-US" sz="1400" dirty="0"/>
          </a:p>
          <a:p>
            <a:r>
              <a:rPr lang="en-US" sz="1400" dirty="0"/>
              <a:t>Topic: CS2040C Thursday Lectures</a:t>
            </a:r>
          </a:p>
          <a:p>
            <a:r>
              <a:rPr lang="en-US" sz="1400" dirty="0"/>
              <a:t>Start Time : Aug 12, 2021 04:24 PM</a:t>
            </a:r>
          </a:p>
          <a:p>
            <a:r>
              <a:rPr lang="en-US" sz="1400" dirty="0" smtClean="0"/>
              <a:t>Meeting </a:t>
            </a:r>
            <a:r>
              <a:rPr lang="en-US" sz="1400" dirty="0"/>
              <a:t>Recording:</a:t>
            </a:r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nus-sg.zoom.us/rec/share/An8ftuaWg9LwuxtZLwpf_PLvqP0KXAuZla6ESr0Zhm4EaDJERapjVVSK358anCMW.neIUWqhPluXJ_WpD</a:t>
            </a:r>
            <a:endParaRPr lang="en-US" sz="1400" dirty="0" smtClean="0"/>
          </a:p>
          <a:p>
            <a:r>
              <a:rPr lang="en-US" sz="1400" dirty="0" smtClean="0"/>
              <a:t>Access </a:t>
            </a:r>
            <a:r>
              <a:rPr lang="en-US" sz="1400" dirty="0"/>
              <a:t>Passcode: ?gt^0BA2</a:t>
            </a:r>
          </a:p>
        </p:txBody>
      </p:sp>
    </p:spTree>
    <p:extLst>
      <p:ext uri="{BB962C8B-B14F-4D97-AF65-F5344CB8AC3E}">
        <p14:creationId xmlns:p14="http://schemas.microsoft.com/office/powerpoint/2010/main" val="101998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VisuAlgo</a:t>
            </a:r>
            <a:br>
              <a:rPr lang="en-US"/>
            </a:br>
            <a:r>
              <a:rPr lang="en-US" sz="3200"/>
              <a:t>(</a:t>
            </a:r>
            <a:r>
              <a:rPr lang="en-US" sz="3200" u="sng">
                <a:solidFill>
                  <a:schemeClr val="hlink"/>
                </a:solidFill>
                <a:hlinkClick r:id="rId3"/>
              </a:rPr>
              <a:t>https://visualgo.net</a:t>
            </a:r>
            <a:r>
              <a:rPr lang="en-US" sz="3200"/>
              <a:t> --- or ask Google “algo visualization”)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Built (since 2011) and controlled by myself (</a:t>
            </a:r>
            <a:r>
              <a:rPr lang="en-US" sz="1600"/>
              <a:t>but currently on development freeze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dream is to have a virtual copy of myself available 24/7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Very patient in explaining basic concepts; Never complains; Always available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Your lecture notes (the e-Lecture mode,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demo</a:t>
            </a:r>
            <a:r>
              <a:rPr lang="en-US"/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zh/id languages are somewhat ready for 8 CS2040C modules so far ☺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Print-friendly (trial mode): Open console, type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openPrinterFriendly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/>
              <a:t>” :O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Your personal instructor/tutor (the exploration mode,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demo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Your examiner (the 10% Online Quiz,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demo</a:t>
            </a:r>
            <a:r>
              <a:rPr lang="en-US"/>
              <a:t>; </a:t>
            </a:r>
            <a:r>
              <a:rPr lang="en-US" sz="2400"/>
              <a:t>actual setup this sem TBC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trike="sngStrike"/>
              <a:t>Register an accoun</a:t>
            </a:r>
            <a:r>
              <a:rPr lang="en-US"/>
              <a:t>t (DO NOT USE; to be fixed by new FYP 2021/22)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current user account system is BROKEN </a:t>
            </a:r>
            <a:r>
              <a:rPr lang="en-US" sz="1800"/>
              <a:t>(some registration email never arrives, etc)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Flipped Classroom Strategies </a:t>
            </a:r>
            <a:r>
              <a:rPr lang="en-US" sz="2000"/>
              <a:t>(for medium to large class)</a:t>
            </a:r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style will continue to be enforced, i.e., no basic discussion of ‘trivial stuffs’ if VisuAlgo e-Lecture slides are already clear enough for majority of students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Consequently, those who do not read the prescribed e-Lecture slides </a:t>
            </a:r>
            <a:r>
              <a:rPr lang="en-US" sz="2000" i="1" u="sng"/>
              <a:t>before lecture</a:t>
            </a:r>
            <a:r>
              <a:rPr lang="en-US" sz="2000"/>
              <a:t> will be really lost during the real lecture…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today, those who didn’t do Week 00 “Easy coding challenges” @ Kattis will struggle :O…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Steven will just use his experience to discuss the usually top-X hardest slides/topics to be re-explained live (but online), in e-class, plus “AMA session”</a:t>
            </a:r>
            <a:endParaRPr sz="24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71 is a “small”/medium-sized class, so there are moments where I will use Poll Everywhere tool (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http://www.cit.nus.edu.sg/poll-everywhere/</a:t>
            </a:r>
            <a:r>
              <a:rPr lang="en-US" sz="2000"/>
              <a:t>), but not today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will then able to use remaining lecture time to solve some (easier)</a:t>
            </a:r>
            <a:br>
              <a:rPr lang="en-US" sz="2400"/>
            </a:br>
            <a:r>
              <a:rPr lang="en-US" sz="2400"/>
              <a:t>Kattis problems that require understanding of the ongoing topic that week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Online Classroom Strategies </a:t>
            </a:r>
            <a:r>
              <a:rPr lang="en-US" sz="2800"/>
              <a:t>(Special for S1 AY21/22)</a:t>
            </a:r>
            <a:endParaRPr/>
          </a:p>
        </p:txBody>
      </p:sp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Recurring Zoom meetings on Wed 10am-12noon and Thu 5-6pm (the flipped</a:t>
            </a:r>
            <a:br>
              <a:rPr lang="en-US" sz="2400"/>
            </a:br>
            <a:r>
              <a:rPr lang="en-US" sz="2400"/>
              <a:t>e-Lecture discussed earlier :O) – links given in official welcome email (don’t share the links publicly to minimize “weird appearances of unknown people”)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Lecture recordings will be uploaded sometime on Friday noon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Recurring Zoom meetings on Mon/Tue for Lab+Tut combined 2h sessions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Each Lab+Tut will be handled by one 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2 Monday sessions will be cancelled </a:t>
            </a:r>
            <a:r>
              <a:rPr lang="en-US" sz="2000" b="1"/>
              <a:t>and 2 session will likely be made into F2F sessions (TBC)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Recurring Zoom meetings on Fri/Sat for floating 2h consultation slots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Manned by designated TAs (paid :O!!), they will be there at said timeslot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Can be joined by ANY student that needs help at those time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So basically, help is just one Zoom meeting away every single day </a:t>
            </a:r>
            <a:r>
              <a:rPr lang="en-US" sz="2400" b="1"/>
              <a:t>EXCEPT Weekend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Important: Steven purposely will NOT reply emails after 8pm every day and between Saturday 12noon - Sunday 8pm (“Sabbath”)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Ask at Discord group, there should be others who are “free-er”, mention @staff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C++ IDE (or lack thereof)</a:t>
            </a:r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838200" y="1642744"/>
            <a:ext cx="10515600" cy="487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Our C++ default standard is C++17 now </a:t>
            </a:r>
            <a:r>
              <a:rPr lang="en-US" sz="2400" dirty="0"/>
              <a:t>(until C++20 becomes ‘common’)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Preview of “test_cpp_17.cpp” to test compiler setup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My setup is simply a text editor and a compiler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Editor: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Sublime Text</a:t>
            </a:r>
            <a:r>
              <a:rPr lang="en-US" dirty="0"/>
              <a:t> 3 (I bought a License ☺), Compiler: g++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 </a:t>
            </a:r>
            <a:r>
              <a:rPr lang="en-US" dirty="0" smtClean="0"/>
              <a:t>e-lectures, I </a:t>
            </a:r>
            <a:r>
              <a:rPr lang="en-US" dirty="0"/>
              <a:t>use this instant stuff: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https://repl.it/languages/cpp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But be careful that everything here is public and only good for quick testing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If you do your </a:t>
            </a:r>
            <a:r>
              <a:rPr lang="en-US" dirty="0" err="1"/>
              <a:t>PSes</a:t>
            </a:r>
            <a:r>
              <a:rPr lang="en-US" dirty="0"/>
              <a:t> online like this, your code can become the source of plagiarism by others who Googled :O…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 PE preparation (Week 11)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Normal semester: I suggest that you learn to use </a:t>
            </a:r>
            <a:r>
              <a:rPr lang="en-US" strike="sngStrike" dirty="0" err="1"/>
              <a:t>DevC</a:t>
            </a:r>
            <a:r>
              <a:rPr lang="en-US" strike="sngStrike" dirty="0"/>
              <a:t>++</a:t>
            </a:r>
            <a:r>
              <a:rPr lang="en-US" dirty="0"/>
              <a:t> Visual Studio though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This still COVID-19 affected semester: If we can do onsite PE, then VS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VS are installed in the labs (used in S2 AY2020/21) and it can be set to do C++17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Practical Exam (PE) on Week 11 (TBC)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PE on Week 11 (Details TBC, lots of admin to sort out),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fully online: You actually can use any C++17 compliant compiler that works on your own computer/laptop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hybrid (mostly onsite – onsite proctored, the rest online – e-proctored):</a:t>
            </a:r>
            <a:br>
              <a:rPr lang="en-US"/>
            </a:br>
            <a:r>
              <a:rPr lang="en-US"/>
              <a:t>Use Visual Studio in our PLs (which can be setup to do C++17)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have 11 weeks from now to familiarize yourself with C++ related tools </a:t>
            </a:r>
            <a:r>
              <a:rPr lang="en-US" u="sng"/>
              <a:t>in your own computer/laptop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e-Proctoring details will be confirmed later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Either way, it will be “Open Internet” :O…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See “Open Internet programming exam” presentation that I shared with NUS colleagues last year (BEFORE THE PANDEMIC)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https://www.comp.nus.edu.sg/~stevenha/myteaching.html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Steven’s CS2040C Private LumiNUS</a:t>
            </a:r>
            <a:b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https://www.comp.nus.edu.sg/~stevenha/cs2040c.html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13538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Let’s do a tour: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Overview of the module, LOs, TAs, syllabus, and course registration info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Latest news will be prominent upon loading that page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Very detailed lesson plan, detailing each week, with integrated ‘Files’ and clear weightage indicator for each weekly milestones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Bookmark important dates on your calendar!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 roster with mini gamification component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But since there are many of you, only student with at least one achievement will appear</a:t>
            </a:r>
            <a:br>
              <a:rPr lang="en-US"/>
            </a:br>
            <a:r>
              <a:rPr lang="en-US"/>
              <a:t>in that partial class roster list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PS: Discussion forum are at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Discord</a:t>
            </a:r>
            <a:r>
              <a:rPr lang="en-US"/>
              <a:t> (primary); </a:t>
            </a:r>
            <a:r>
              <a:rPr lang="en-US" u="sng" strike="sngStrike">
                <a:solidFill>
                  <a:schemeClr val="hlink"/>
                </a:solidFill>
                <a:hlinkClick r:id="rId5"/>
              </a:rPr>
              <a:t>Facebook Group</a:t>
            </a:r>
            <a:r>
              <a:rPr lang="en-US" strike="sngStrike"/>
              <a:t> abandoned)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Join (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https://discord.gg/G3x4yNfDeT</a:t>
            </a:r>
            <a:r>
              <a:rPr lang="en-US"/>
              <a:t>) if you haven’t, be FOMO* for this…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Primary mode now: Discord (can be anonymous)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trike="sngStrike"/>
              <a:t>For FB: Create a dummy FB account that contains nothing if you actually don’t like FB</a:t>
            </a:r>
            <a:endParaRPr strike="sngStrik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Kattis Online Judge (OJ), NUS version :O</a:t>
            </a:r>
            <a:br>
              <a:rPr lang="en-US"/>
            </a:br>
            <a:r>
              <a:rPr lang="en-US" sz="3200"/>
              <a:t>(</a:t>
            </a:r>
            <a:r>
              <a:rPr lang="en-US" sz="3200" u="sng">
                <a:solidFill>
                  <a:schemeClr val="hlink"/>
                </a:solidFill>
                <a:hlinkClick r:id="rId3"/>
              </a:rPr>
              <a:t>https://nus.kattis.com</a:t>
            </a:r>
            <a:r>
              <a:rPr lang="en-US" sz="3200"/>
              <a:t>)</a:t>
            </a:r>
            <a:endParaRPr sz="3200"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77468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Online judges for (much) more programming exercises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Steven will mention relevant, CS2040C level problems from these OJs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Our PSes and PE will use nus.kattis too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Let’s do a live demo of solving a few simple problems with C++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C++ coding live review 1 (involving ‘array’++):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lostlineup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Live SPEED coding, wish me luck!!, then I will re-explain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Reference: CP4 – Book 1, page 23-30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Week 00 Tasks for S1 AY21/22 – in one slide</a:t>
            </a:r>
            <a:br>
              <a:rPr lang="en-US"/>
            </a:br>
            <a:r>
              <a:rPr lang="en-US" sz="2400"/>
              <a:t>CP4 – Book 1, page 23-30</a:t>
            </a:r>
            <a:endParaRPr sz="2400"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77468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Already discussed in our CS2040C Discord channel, #easy-coding-challenge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/greetings2 is about "I/O + Sequences Only"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/tarifa is about "Repetition Only", "trivial loop"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/moscowdream, "Selection Only", "if-else check; be careful with ‘that’ corner case"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/numberfun, "Multiple Test Cases + Selection", "be careful of division by zero"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/fizzbuzz, "Control Flow", "a simple interview problem"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/sifferprodukt, "Function", "you can use (user-defined) function the process is repeated here: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Discussed on Wed/Thu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/lostlineup, "1D Array Manipulation, Easier", "introducing std::vector"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/brokenswords, "Easy", "std::string input example, simple counting"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your own challenge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/bossbattle – not that hard actually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/interpreter – the most tedious in this set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 can't access students' past grade (of relevant module) anymore due to PDPA,</a:t>
            </a:r>
            <a:br>
              <a:rPr lang="en-US"/>
            </a:br>
            <a:r>
              <a:rPr lang="en-US"/>
              <a:t>so this is an early indicator whether your CS1010/variant grade is good or not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 are nearing the end for today</a:t>
            </a:r>
            <a:endParaRPr sz="2400"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77468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Let’s take a class we-fie for the third fully online + flipped class of Steven’s CS2040C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 really dislike online classes and hoping to return to some normalcy soon…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Unfortunately 71 pax is &gt;&gt; 50 pax so we still can’t…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Hopefully things get better in the future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SGP can see some light at the end of the tunnel…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But we need to wait for many other parts of the world to be safe before we all can be safe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PS: By turning on your camera (and being randomly chosen in the gallery view), you give consent for the we-fie photo to be shared publicly in Steven’s social media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 just need about ~25 of you (first Zoom gallery view page) to do this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Our Momento</a:t>
            </a:r>
            <a:endParaRPr/>
          </a:p>
        </p:txBody>
      </p:sp>
      <p:pic>
        <p:nvPicPr>
          <p:cNvPr id="204" name="Google Shape;204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63257" y="1825625"/>
            <a:ext cx="806548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CS2040C</a:t>
            </a:r>
            <a:br>
              <a:rPr lang="en-US"/>
            </a:br>
            <a:r>
              <a:rPr lang="en-US" sz="2400"/>
              <a:t>S1 AY21/22</a:t>
            </a:r>
            <a:endParaRPr sz="240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Welcome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43354" y="3949491"/>
            <a:ext cx="10363200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Zoom etiquette: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using NUS account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waiting room, so please do not share the meeting link publicly to keep the participants mostly from this class only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Mute yourself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display name = your name as in matric card,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profile picture = any non-blank profile picture…,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allowed to turn off your video if you prefer it that way (there is an optional we-fie session at the end)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Raise hand when you want to ask, I will occasionally see the participants window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annotate on screen UNLESS the slides are designed for e-annotation and I instructed you to do so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chat if you want to talk to others in this class during this class (very distracting to me otherwise),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use chat to me/public if you are invited to talk and want to give something that is better done via text, e.g., an URL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End of Wed, 11 August 2021 e-Lecture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91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admin slides and all relevant C++/Py/Java demo code will be uploaded to (real) LumiNUS “Files” </a:t>
            </a:r>
            <a:r>
              <a:rPr lang="en-US" b="1"/>
              <a:t>after Lecture 01b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PS: CP4 Book 1 sales customized for CS2040/C/S of S1 AY 20/21 is exclusively done via NUS co-op this time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https://www.nuscoop.sg/search?keywords=competitive%20programming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Order Book 1 (24.60 SGD) online or go to NUS co-op central forum directly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32.00 SGD :O (after GST) at Popular bookstores (while stocks last)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19.99 USD (excluding the expensive shipping cost) if bought from lulu.com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older editions: CP3/variants (from seniors/friends) are still useful though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CP1/2 are now “free”, see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https://cpbook.net/details?cp=2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Demos, continued</a:t>
            </a:r>
            <a:br>
              <a:rPr lang="en-US"/>
            </a:br>
            <a:r>
              <a:rPr lang="en-US" sz="1400"/>
              <a:t>The actual C++/Py/Java lesson topics are written as comments in C++/Py/Java code; All source code will be zipped together and sent to you later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C++ Live Demo, continued (this time using Visual Studio) :</a:t>
            </a:r>
            <a:endParaRPr dirty="0"/>
          </a:p>
          <a:p>
            <a:pPr marL="4572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Easy C++ coding live review 2 (now involving String): </a:t>
            </a:r>
            <a:r>
              <a:rPr lang="en-US" u="sng" dirty="0" err="1">
                <a:solidFill>
                  <a:schemeClr val="hlink"/>
                </a:solidFill>
                <a:hlinkClick r:id="rId3"/>
              </a:rPr>
              <a:t>brokenswords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Reference: CP4 – Book 1, page 31-32</a:t>
            </a:r>
            <a:endParaRPr sz="2000" dirty="0"/>
          </a:p>
          <a:p>
            <a:pPr marL="4572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smtClean="0"/>
              <a:t>Then a </a:t>
            </a:r>
            <a:r>
              <a:rPr lang="en-US" dirty="0"/>
              <a:t>quick discussion of </a:t>
            </a:r>
            <a:r>
              <a:rPr lang="en-US" u="sng" dirty="0" err="1" smtClean="0">
                <a:solidFill>
                  <a:schemeClr val="hlink"/>
                </a:solidFill>
                <a:hlinkClick r:id="rId4"/>
              </a:rPr>
              <a:t>ofugsnuid</a:t>
            </a:r>
            <a:r>
              <a:rPr lang="en-US" dirty="0" smtClean="0"/>
              <a:t> (a problem </a:t>
            </a:r>
            <a:r>
              <a:rPr lang="en-US" dirty="0"/>
              <a:t>with </a:t>
            </a:r>
            <a:r>
              <a:rPr lang="en-US" dirty="0" smtClean="0"/>
              <a:t>automated </a:t>
            </a:r>
            <a:r>
              <a:rPr lang="en-US" dirty="0"/>
              <a:t>partial marks)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First, we start with the first 3 of its 4 subtasks</a:t>
            </a:r>
            <a:endParaRPr sz="20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/>
              <a:t>Let’s </a:t>
            </a:r>
            <a:r>
              <a:rPr lang="en-US" sz="1800" dirty="0" smtClean="0"/>
              <a:t>purposely write </a:t>
            </a:r>
            <a:r>
              <a:rPr lang="en-US" sz="1800" dirty="0"/>
              <a:t>“weaker” solutions to aim for lower points…</a:t>
            </a:r>
            <a:endParaRPr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/>
              <a:t>Most of our </a:t>
            </a:r>
            <a:r>
              <a:rPr lang="en-US" sz="1800" dirty="0" err="1"/>
              <a:t>PSes</a:t>
            </a:r>
            <a:r>
              <a:rPr lang="en-US" sz="1800" dirty="0"/>
              <a:t> and PE tasks will have ‘partial marks’ like </a:t>
            </a:r>
            <a:r>
              <a:rPr lang="en-US" sz="1800" dirty="0" smtClean="0"/>
              <a:t>this</a:t>
            </a:r>
            <a:endParaRPr lang="en-US" sz="1800" dirty="0"/>
          </a:p>
          <a:p>
            <a:pPr indent="-457200">
              <a:buSzPct val="100000"/>
            </a:pPr>
            <a:r>
              <a:rPr lang="en-US" sz="2400" dirty="0"/>
              <a:t>Then discuss </a:t>
            </a:r>
            <a:r>
              <a:rPr lang="en-US" sz="2400" dirty="0" err="1">
                <a:hlinkClick r:id="rId5"/>
              </a:rPr>
              <a:t>heimavinna</a:t>
            </a:r>
            <a:endParaRPr lang="en-US" sz="2400" dirty="0"/>
          </a:p>
          <a:p>
            <a:pPr marL="685800" lvl="1" indent="-228600">
              <a:buSzPct val="100000"/>
            </a:pPr>
            <a:r>
              <a:rPr lang="en-US" sz="2000" dirty="0" smtClean="0"/>
              <a:t>About string parsing/tokenization using </a:t>
            </a:r>
            <a:r>
              <a:rPr lang="en-US" sz="2000" dirty="0" err="1" smtClean="0"/>
              <a:t>stringstream</a:t>
            </a:r>
            <a:endParaRPr lang="en-US" sz="2000" dirty="0" smtClean="0"/>
          </a:p>
          <a:p>
            <a:pPr marL="685800" lvl="1" indent="-228600">
              <a:buSzPct val="100000"/>
            </a:pPr>
            <a:r>
              <a:rPr lang="en-US" sz="2000" dirty="0"/>
              <a:t>It also has subtask systems</a:t>
            </a:r>
          </a:p>
          <a:p>
            <a:pPr marL="685800" lvl="1" indent="-228600">
              <a:buSzPct val="100000"/>
            </a:pPr>
            <a:r>
              <a:rPr lang="en-US" sz="2000" dirty="0" smtClean="0"/>
              <a:t>It will be re-coded using </a:t>
            </a:r>
            <a:r>
              <a:rPr lang="en-US" sz="2000" u="sng" dirty="0" smtClean="0">
                <a:solidFill>
                  <a:schemeClr val="hlink"/>
                </a:solidFill>
                <a:hlinkClick r:id="rId6"/>
              </a:rPr>
              <a:t>C</a:t>
            </a:r>
            <a:r>
              <a:rPr lang="en-US" sz="2000" u="sng" dirty="0">
                <a:solidFill>
                  <a:schemeClr val="hlink"/>
                </a:solidFill>
                <a:hlinkClick r:id="rId6"/>
              </a:rPr>
              <a:t>++ ‘class</a:t>
            </a:r>
            <a:r>
              <a:rPr lang="en-US" sz="2000" u="sng" dirty="0" smtClean="0">
                <a:solidFill>
                  <a:schemeClr val="hlink"/>
                </a:solidFill>
                <a:hlinkClick r:id="rId6"/>
              </a:rPr>
              <a:t>’</a:t>
            </a:r>
            <a:r>
              <a:rPr lang="en-US" sz="2000" dirty="0" smtClean="0"/>
              <a:t> at the start of next Wednesday lecture</a:t>
            </a:r>
          </a:p>
          <a:p>
            <a:pPr marL="1143000" lvl="2" indent="-228600">
              <a:buSzPct val="100000"/>
            </a:pPr>
            <a:r>
              <a:rPr lang="en-US" sz="1600" dirty="0" smtClean="0"/>
              <a:t>Although that is super overkill (but a necessary introduction before we discuss harder data structures)… 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Setting Expectations</a:t>
            </a:r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13538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canNOT S/U</a:t>
            </a:r>
            <a:r>
              <a:rPr lang="en-US"/>
              <a:t> this level 2 module (it has pre-requisites :O)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Aim for the best possible grade that you can get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CS1231 is NOT set as pre-req; relevant material will be pre-discussed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‘only’ 71* students, NUS standard Bell Curve system is partially*used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 this public writeup of the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2012 version</a:t>
            </a:r>
            <a:r>
              <a:rPr lang="en-US"/>
              <a:t> of NUS Bell Curve system written by the previous NUS provost, now current NUS president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 hard to self learn as many programming language components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I said, we will help along the way, throughout this module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CS2040/C/S will NOT use very deep Java/C++/Java concepts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CS students, you will learn deeper Java stuffs in CS2030/S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CS2040/C/S assignments will be short (&lt; 50 SLOC), unlike CS2030/CS2103++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Help with Flipped Classroom</a:t>
            </a:r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learning technique is likely very new for many of you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takes lots of self-discipline to make it 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Pre-read the e-Lecture slides @ VisuAlgo </a:t>
            </a:r>
            <a:r>
              <a:rPr lang="en-US" b="1"/>
              <a:t>before</a:t>
            </a:r>
            <a:r>
              <a:rPr lang="en-US"/>
              <a:t> coming to live lecture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</a:t>
            </a:r>
            <a:r>
              <a:rPr lang="en-US" b="1" i="1"/>
              <a:t>very</a:t>
            </a:r>
            <a:r>
              <a:rPr lang="en-US"/>
              <a:t> lost otherwise…, I will be very strict on this :O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 record all Zoom sessions and upload the recording at LumiNUS multimedia </a:t>
            </a:r>
            <a:r>
              <a:rPr lang="en-US" b="1"/>
              <a:t>usually on Friday morning every week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Ask lecturer or TAs for help, especially during early days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 Discord, you can mention </a:t>
            </a:r>
            <a:r>
              <a:rPr lang="en-US" b="1"/>
              <a:t>@staff</a:t>
            </a:r>
            <a:r>
              <a:rPr lang="en-US"/>
              <a:t> to alert any of the staffs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Our consultation hours are shown in Steven’s private LumiNUS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contact </a:t>
            </a:r>
            <a:r>
              <a:rPr lang="en-US" b="1"/>
              <a:t>@the lecturer</a:t>
            </a:r>
            <a:r>
              <a:rPr lang="en-US"/>
              <a:t> for last resort (or policy issues), there are general discussion forum (Discord</a:t>
            </a:r>
            <a:r>
              <a:rPr lang="en-US" strike="sngStrike"/>
              <a:t>/FB group</a:t>
            </a:r>
            <a:r>
              <a:rPr lang="en-US"/>
              <a:t>) and TA consultation hours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1" name="Google Shape;231;p22" descr="https://ivle.nus.edu.sg/images/fli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0515" y="78656"/>
            <a:ext cx="1570190" cy="51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Prelude to the First Real Flipped Classroom</a:t>
            </a: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By next Wednesday, 18 Aug 2021, you must have read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https://visualgo.net/en/sorting?slide=1</a:t>
            </a:r>
            <a:r>
              <a:rPr lang="en-US"/>
              <a:t> until slide 9-3 </a:t>
            </a:r>
            <a:r>
              <a:rPr lang="en-US" i="1"/>
              <a:t>at least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Last year (2020), Steven has finally got time to digitize</a:t>
            </a:r>
            <a:br>
              <a:rPr lang="en-US"/>
            </a:br>
            <a:r>
              <a:rPr lang="en-US"/>
              <a:t>the important parts of the CS1020/E Analysis of Algorithms lecture notes at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https://visualgo.net/en/sorting?slide=6</a:t>
            </a:r>
            <a:r>
              <a:rPr lang="en-US"/>
              <a:t> until slide 6-11, please read them first</a:t>
            </a:r>
            <a:endParaRPr i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You will be super duper lost otherwise…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See you again soon…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Online :O</a:t>
            </a:r>
            <a:endParaRPr/>
          </a:p>
        </p:txBody>
      </p:sp>
      <p:pic>
        <p:nvPicPr>
          <p:cNvPr id="239" name="Google Shape;239;p23" descr="https://ivle.nus.edu.sg/images/flipp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83511" y="144606"/>
            <a:ext cx="1979076" cy="65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 for the First Lecture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668000" cy="503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About 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About (71* of) you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Course (online :O) tool</a:t>
            </a:r>
            <a:r>
              <a:rPr lang="en-US" b="1" u="sng"/>
              <a:t>s</a:t>
            </a:r>
            <a:r>
              <a:rPr lang="en-US"/>
              <a:t> + live demo</a:t>
            </a:r>
            <a:r>
              <a:rPr lang="en-US" b="1" u="sng"/>
              <a:t>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VisuAlgo (type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https://visualgo.net</a:t>
            </a:r>
            <a:r>
              <a:rPr lang="en-US"/>
              <a:t> or… </a:t>
            </a:r>
            <a:r>
              <a:rPr lang="en-US" b="1"/>
              <a:t>Google search </a:t>
            </a:r>
            <a:r>
              <a:rPr lang="en-US"/>
              <a:t>“algo visualization”</a:t>
            </a:r>
            <a:r>
              <a:rPr lang="en-US" b="1"/>
              <a:t> </a:t>
            </a:r>
            <a:r>
              <a:rPr lang="en-US"/>
              <a:t>:O)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Steven’s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private “LumiNUS”</a:t>
            </a:r>
            <a:r>
              <a:rPr lang="en-US"/>
              <a:t> (doubles as course admin talk, intro of 4 TAs)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Kattis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https://nus.kattis.com</a:t>
            </a:r>
            <a:r>
              <a:rPr lang="en-US"/>
              <a:t>) online judge (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https://open.kattis.com</a:t>
            </a:r>
            <a:r>
              <a:rPr lang="en-US"/>
              <a:t> is optional)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(with C++ introduction, review some problems from Easy Coding Challenge + more)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Setting Expectations for this 100% e-Learning + Flipped Course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CP4 sales announcement (all via NUS co-op)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Lecturer: Dr </a:t>
            </a:r>
            <a:r>
              <a:rPr lang="en-US" u="sng"/>
              <a:t>STEVEN</a:t>
            </a:r>
            <a:r>
              <a:rPr lang="en-US"/>
              <a:t> Halim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614610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Read my IOI stuff (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IOI 2021</a:t>
            </a:r>
            <a:r>
              <a:rPr lang="en-US" sz="2400"/>
              <a:t> and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IOI 2020</a:t>
            </a:r>
            <a:r>
              <a:rPr lang="en-US" sz="2400"/>
              <a:t>)</a:t>
            </a:r>
            <a:br>
              <a:rPr lang="en-US" sz="2400"/>
            </a:br>
            <a:r>
              <a:rPr lang="en-US" sz="2400"/>
              <a:t>or my ICPC stuff (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ICPC Jakarta Online 2020</a:t>
            </a:r>
            <a:r>
              <a:rPr lang="en-US" sz="2400"/>
              <a:t>)</a:t>
            </a:r>
            <a:br>
              <a:rPr lang="en-US" sz="2400"/>
            </a:br>
            <a:r>
              <a:rPr lang="en-US" sz="2400"/>
              <a:t>or my achievements (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this news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7"/>
              </a:rPr>
              <a:t>NDA18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8"/>
              </a:rPr>
              <a:t>ATEA</a:t>
            </a:r>
            <a:r>
              <a:rPr lang="en-US" sz="2400"/>
              <a:t>, or </a:t>
            </a:r>
            <a:r>
              <a:rPr lang="en-US" sz="2400" u="sng">
                <a:solidFill>
                  <a:schemeClr val="hlink"/>
                </a:solidFill>
                <a:hlinkClick r:id="rId9"/>
              </a:rPr>
              <a:t>this list</a:t>
            </a:r>
            <a:r>
              <a:rPr lang="en-US" sz="2400"/>
              <a:t>)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Office: COM2-03-37</a:t>
            </a:r>
            <a:endParaRPr sz="24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(usually in every Mon-Fri, 10am-5pm; unless forced to do WFH)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Office Phone: [not really used, just email me]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Email: </a:t>
            </a:r>
            <a:r>
              <a:rPr lang="en-US" sz="2400" u="sng">
                <a:solidFill>
                  <a:schemeClr val="hlink"/>
                </a:solidFill>
                <a:hlinkClick r:id="rId10"/>
              </a:rPr>
              <a:t>stevenhalim@gmail.com</a:t>
            </a:r>
            <a:r>
              <a:rPr lang="en-US" sz="2400"/>
              <a:t> (‘the lecturer’ at Discord)</a:t>
            </a:r>
            <a:endParaRPr sz="24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 Facebook, Instagram, Telegram (steven_halim_7)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Has 1 wife (Grace) and</a:t>
            </a:r>
            <a:br>
              <a:rPr lang="en-US" sz="2400"/>
            </a:br>
            <a:r>
              <a:rPr lang="en-US" sz="2400"/>
              <a:t>3 ‘J’ kids (</a:t>
            </a:r>
            <a:r>
              <a:rPr lang="en-US" sz="2400" b="1" u="sng">
                <a:solidFill>
                  <a:srgbClr val="FF0000"/>
                </a:solidFill>
              </a:rPr>
              <a:t>J</a:t>
            </a:r>
            <a:r>
              <a:rPr lang="en-US" sz="2400"/>
              <a:t>ane, </a:t>
            </a:r>
            <a:r>
              <a:rPr lang="en-US" sz="2400" b="1" u="sng">
                <a:solidFill>
                  <a:srgbClr val="FF0000"/>
                </a:solidFill>
              </a:rPr>
              <a:t>J</a:t>
            </a:r>
            <a:r>
              <a:rPr lang="en-US" sz="2400"/>
              <a:t>oshua, </a:t>
            </a:r>
            <a:r>
              <a:rPr lang="en-US" sz="2400" b="1" u="sng">
                <a:solidFill>
                  <a:srgbClr val="FF0000"/>
                </a:solidFill>
              </a:rPr>
              <a:t>J</a:t>
            </a:r>
            <a:r>
              <a:rPr lang="en-US" sz="2400"/>
              <a:t>emimah)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Wish for CS2040C S1 AY21/22:</a:t>
            </a:r>
            <a:endParaRPr sz="24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enjoy teaching without those heavy IOI commitments anymore</a:t>
            </a:r>
            <a:endParaRPr sz="2000"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326346" y="778524"/>
            <a:ext cx="3740964" cy="5037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 descr="May be an image of 1 person, standing and text that says 'SNUS Singapore 2021 33RD INTERNATIONAL OLYMPIAD IN INFORMATICS SINGAPORE ONUS ag Handing Over Ceremony 26 June 20 u ero ati mo preimag otentiary gapore ioi Grab'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897" y="0"/>
            <a:ext cx="10294374" cy="686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71* of you… (as of 10 Aug 2021, 11am SGT)</a:t>
            </a:r>
            <a:endParaRPr/>
          </a:p>
        </p:txBody>
      </p:sp>
      <p:graphicFrame>
        <p:nvGraphicFramePr>
          <p:cNvPr id="115" name="Google Shape;115;p5"/>
          <p:cNvGraphicFramePr/>
          <p:nvPr/>
        </p:nvGraphicFramePr>
        <p:xfrm>
          <a:off x="249383" y="1640993"/>
          <a:ext cx="11685350" cy="2712750"/>
        </p:xfrm>
        <a:graphic>
          <a:graphicData uri="http://schemas.openxmlformats.org/drawingml/2006/table">
            <a:tbl>
              <a:tblPr firstRow="1" bandRow="1">
                <a:noFill/>
                <a:tableStyleId>{72440508-568A-48E1-B280-3DF1D1D4A666}</a:tableStyleId>
              </a:tblPr>
              <a:tblGrid>
                <a:gridCol w="329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8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CEG Y1/2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InfoSec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Exchange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Poly PP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Minor/2</a:t>
                      </a:r>
                      <a:r>
                        <a:rPr lang="en-US" sz="2000" baseline="30000"/>
                        <a:t>nd</a:t>
                      </a:r>
                      <a:r>
                        <a:rPr lang="en-US" sz="2000"/>
                        <a:t> Major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Jul 2021 (Steven’s) Estimation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~40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~20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~50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Reality (as of 10 Aug 2021)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“Only” 19 :O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“Only” 10 :O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7??</a:t>
                      </a:r>
                      <a:br>
                        <a:rPr lang="en-US" sz="2000"/>
                      </a:b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/>
                        <a:t>(I thought this should be 0 again?,</a:t>
                      </a:r>
                      <a:br>
                        <a:rPr lang="en-US" sz="2000"/>
                      </a:br>
                      <a:r>
                        <a:rPr lang="en-US" sz="2000"/>
                        <a:t>let’s analyze)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br>
                        <a:rPr lang="en-US" sz="2000"/>
                      </a:b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/>
                        <a:t>(this column will be removed next time)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35</a:t>
                      </a:r>
                      <a:endParaRPr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29 FoE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3 FoS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1 FASS</a:t>
                      </a:r>
                      <a:endParaRPr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1 BIZ</a:t>
                      </a:r>
                      <a:endParaRPr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1 SDE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5"/>
          <p:cNvSpPr txBox="1"/>
          <p:nvPr/>
        </p:nvSpPr>
        <p:spPr>
          <a:xfrm>
            <a:off x="249384" y="5434411"/>
            <a:ext cx="116853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if nobody drops / no new addition</a:t>
            </a:r>
            <a:endParaRPr sz="18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Female students: ~14 (some of you don’t have LumiNUS photo), so about ~20% of 71 pax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71* of you (continued)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838200" y="1597024"/>
            <a:ext cx="10515600" cy="503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should have background in at least </a:t>
            </a:r>
            <a:r>
              <a:rPr lang="en-US" u="sng"/>
              <a:t>one</a:t>
            </a:r>
            <a:r>
              <a:rPr lang="en-US"/>
              <a:t> programming language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By passing/exempted from CS1010/its variants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This is true for CEG/InfoSec (the main audience)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Mixed background for (Local?) Exchange students (~7 students in this category)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i="1"/>
              <a:t>But historically, ~[30..40]% students (your seniors) S-ed CS1010/its variants :O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I assume </a:t>
            </a:r>
            <a:r>
              <a:rPr lang="en-US" i="1"/>
              <a:t>most of you</a:t>
            </a:r>
            <a:r>
              <a:rPr lang="en-US"/>
              <a:t> know </a:t>
            </a:r>
            <a:r>
              <a:rPr lang="en-US" i="1"/>
              <a:t>at least one of</a:t>
            </a:r>
            <a:r>
              <a:rPr lang="en-US"/>
              <a:t> C, Python, Java, or others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Most programming languages have “similar structure”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Convert yourself to C++17 coder along the way; it is just a “vehicle” to learn DS+Algo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(No longer) surprising </a:t>
            </a:r>
            <a:r>
              <a:rPr lang="en-US" sz="1800"/>
              <a:t>(because I have said so in my welcome emails :O)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 prefer not to teach too much basic C++ in my version of CS2040C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You will mostly self-learn, GIYF, see discussion in Discord and the demos today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We will help A LOT along the way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Real life experience: My kids learning (real) language(s)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71* of you (programming language survey)</a:t>
            </a:r>
            <a:br>
              <a:rPr lang="en-US"/>
            </a:br>
            <a:r>
              <a:rPr lang="en-US" sz="2000"/>
              <a:t>Annotate/give a tick inside a region if you have coded using that programming language before</a:t>
            </a:r>
            <a:endParaRPr sz="4800"/>
          </a:p>
        </p:txBody>
      </p:sp>
      <p:graphicFrame>
        <p:nvGraphicFramePr>
          <p:cNvPr id="130" name="Google Shape;130;p7"/>
          <p:cNvGraphicFramePr/>
          <p:nvPr/>
        </p:nvGraphicFramePr>
        <p:xfrm>
          <a:off x="-1" y="1597019"/>
          <a:ext cx="12192000" cy="5261000"/>
        </p:xfrm>
        <a:graphic>
          <a:graphicData uri="http://schemas.openxmlformats.org/drawingml/2006/table">
            <a:tbl>
              <a:tblPr>
                <a:noFill/>
                <a:tableStyleId>{72440508-568A-48E1-B280-3DF1D1D4A666}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/>
                        <a:t>S1 AY2021/22,</a:t>
                      </a:r>
                      <a:br>
                        <a:rPr lang="en-US" sz="1800" b="0"/>
                      </a:br>
                      <a:r>
                        <a:rPr lang="en-US" sz="1800" b="0"/>
                        <a:t>about 20 ticks here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C++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/>
                        <a:t>S1 AY2021/22,</a:t>
                      </a:r>
                      <a:br>
                        <a:rPr lang="en-US" sz="1800" b="0"/>
                      </a:br>
                      <a:r>
                        <a:rPr lang="en-US" sz="1800" b="0"/>
                        <a:t>about 20 ticks here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Python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S1 AY2021/22,</a:t>
                      </a:r>
                      <a:br>
                        <a:rPr lang="en-US" sz="1800" b="0"/>
                      </a:br>
                      <a:r>
                        <a:rPr lang="en-US" sz="1800" b="0"/>
                        <a:t>again most (40?) ticks are here</a:t>
                      </a:r>
                      <a:endParaRPr sz="18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Java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/>
                        <a:t>S1 AY2021/22,</a:t>
                      </a:r>
                      <a:br>
                        <a:rPr lang="en-US" sz="1800" b="0"/>
                      </a:br>
                      <a:r>
                        <a:rPr lang="en-US" sz="1800" b="0"/>
                        <a:t>only about 10-15 ticks here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JavaScript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/>
                        <a:t>S1 AY2021/22,</a:t>
                      </a:r>
                      <a:br>
                        <a:rPr lang="en-US" sz="1800" b="0"/>
                      </a:br>
                      <a:r>
                        <a:rPr lang="en-US" sz="1800" b="0"/>
                        <a:t>only about 10-15 ticks here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Others (Elaborate)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Rust, PHP, Scratch, etc</a:t>
                      </a:r>
                      <a:endParaRPr sz="1800" b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/>
                        <a:t>Not important ☺,</a:t>
                      </a:r>
                      <a:br>
                        <a:rPr lang="en-US" sz="1800" b="0"/>
                      </a:br>
                      <a:r>
                        <a:rPr lang="en-US" sz="1800" b="0"/>
                        <a:t>see the recordings for</a:t>
                      </a:r>
                      <a:br>
                        <a:rPr lang="en-US" sz="1800" b="0"/>
                      </a:br>
                      <a:r>
                        <a:rPr lang="en-US" sz="1800" b="0"/>
                        <a:t>other programming languages</a:t>
                      </a:r>
                      <a:br>
                        <a:rPr lang="en-US" sz="1800" b="0"/>
                      </a:br>
                      <a:r>
                        <a:rPr lang="en-US" sz="1800" b="0"/>
                        <a:t>that your classmates know</a:t>
                      </a:r>
                      <a:endParaRPr sz="1800" b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36" name="Google Shape;136;p8" descr="https://cdn.theconversation.com/files/67279/width754/image-20141215-24297-6jsbmp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65018" y="0"/>
            <a:ext cx="1371599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2310938" y="4954385"/>
            <a:ext cx="768096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Age of Machines</a:t>
            </a:r>
            <a:endParaRPr sz="8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3309</Words>
  <Application>Microsoft Office PowerPoint</Application>
  <PresentationFormat>Widescreen</PresentationFormat>
  <Paragraphs>290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ZOOM CLOUD RECORDING LINKS</vt:lpstr>
      <vt:lpstr>CS2040C S1 AY21/22</vt:lpstr>
      <vt:lpstr>Agenda for the First Lecture</vt:lpstr>
      <vt:lpstr>Lecturer: Dr STEVEN Halim</vt:lpstr>
      <vt:lpstr>PowerPoint Presentation</vt:lpstr>
      <vt:lpstr>71* of you… (as of 10 Aug 2021, 11am SGT)</vt:lpstr>
      <vt:lpstr>71* of you (continued)</vt:lpstr>
      <vt:lpstr>71* of you (programming language survey) Annotate/give a tick inside a region if you have coded using that programming language before</vt:lpstr>
      <vt:lpstr>PowerPoint Presentation</vt:lpstr>
      <vt:lpstr>VisuAlgo (https://visualgo.net --- or ask Google “algo visualization”)</vt:lpstr>
      <vt:lpstr>Flipped Classroom Strategies (for medium to large class)</vt:lpstr>
      <vt:lpstr>Online Classroom Strategies (Special for S1 AY21/22)</vt:lpstr>
      <vt:lpstr>C++ IDE (or lack thereof)</vt:lpstr>
      <vt:lpstr>For Practical Exam (PE) on Week 11 (TBC)</vt:lpstr>
      <vt:lpstr>Steven’s CS2040C Private LumiNUS (https://www.comp.nus.edu.sg/~stevenha/cs2040c.html)</vt:lpstr>
      <vt:lpstr>Kattis Online Judge (OJ), NUS version :O (https://nus.kattis.com)</vt:lpstr>
      <vt:lpstr>Week 00 Tasks for S1 AY21/22 – in one slide CP4 – Book 1, page 23-30</vt:lpstr>
      <vt:lpstr>We are nearing the end for today</vt:lpstr>
      <vt:lpstr>Our Momento</vt:lpstr>
      <vt:lpstr>End of Wed, 11 August 2021 e-Lecture</vt:lpstr>
      <vt:lpstr>Demos, continued The actual C++/Py/Java lesson topics are written as comments in C++/Py/Java code; All source code will be zipped together and sent to you later</vt:lpstr>
      <vt:lpstr>Setting Expectations</vt:lpstr>
      <vt:lpstr>Help with Flipped Classroom</vt:lpstr>
      <vt:lpstr>Prelude to the First Real Flipped Classroom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CS2040C S1 AY21/22</dc:title>
  <dc:creator>Steven Halim</dc:creator>
  <cp:lastModifiedBy>Steven Halim</cp:lastModifiedBy>
  <cp:revision>6</cp:revision>
  <dcterms:created xsi:type="dcterms:W3CDTF">2017-08-11T03:34:03Z</dcterms:created>
  <dcterms:modified xsi:type="dcterms:W3CDTF">2021-08-12T11:11:34Z</dcterms:modified>
</cp:coreProperties>
</file>