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0" r:id="rId2"/>
    <p:sldId id="256" r:id="rId3"/>
    <p:sldId id="266" r:id="rId4"/>
    <p:sldId id="274" r:id="rId5"/>
    <p:sldId id="257" r:id="rId6"/>
    <p:sldId id="278" r:id="rId7"/>
    <p:sldId id="265" r:id="rId8"/>
    <p:sldId id="258" r:id="rId9"/>
    <p:sldId id="279" r:id="rId10"/>
    <p:sldId id="267" r:id="rId11"/>
    <p:sldId id="259" r:id="rId12"/>
    <p:sldId id="273" r:id="rId13"/>
    <p:sldId id="260" r:id="rId14"/>
    <p:sldId id="275" r:id="rId15"/>
    <p:sldId id="276" r:id="rId16"/>
    <p:sldId id="27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628" autoAdjust="0"/>
  </p:normalViewPr>
  <p:slideViewPr>
    <p:cSldViewPr snapToGrid="0">
      <p:cViewPr varScale="1">
        <p:scale>
          <a:sx n="88" d="100"/>
          <a:sy n="88" d="100"/>
        </p:scale>
        <p:origin x="14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BE73-DAFA-4D74-8E31-88D09317E734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56FA-2F90-4489-A2BA-D7850EF84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45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autori" TargetMode="External"/><Relationship Id="rId7" Type="http://schemas.openxmlformats.org/officeDocument/2006/relationships/hyperlink" Target="https://nus.kattis.com/problems/pervasiveheartmonito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us.kattis.com/problems/gerrymandering" TargetMode="External"/><Relationship Id="rId5" Type="http://schemas.openxmlformats.org/officeDocument/2006/relationships/hyperlink" Target="https://nus.kattis.com/problems/transitwoes" TargetMode="External"/><Relationship Id="rId4" Type="http://schemas.openxmlformats.org/officeDocument/2006/relationships/hyperlink" Target="https://nus.kattis.com/problems/filip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statistic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mjehuric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lineu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pen.kattis.com/problems/sortofsorting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PSA from NUS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98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Kattis</a:t>
            </a:r>
            <a:r>
              <a:rPr lang="en-US" baseline="0" dirty="0"/>
              <a:t> </a:t>
            </a:r>
            <a:r>
              <a:rPr lang="en-US" dirty="0" err="1">
                <a:hlinkClick r:id="rId3"/>
              </a:rPr>
              <a:t>autori</a:t>
            </a:r>
            <a:r>
              <a:rPr lang="en-US" baseline="0" dirty="0"/>
              <a:t>, introducing </a:t>
            </a:r>
            <a:r>
              <a:rPr lang="en-US" baseline="0" dirty="0" err="1"/>
              <a:t>istringstream</a:t>
            </a:r>
            <a:r>
              <a:rPr lang="en-US" baseline="0" dirty="0"/>
              <a:t> (C++) or </a:t>
            </a:r>
            <a:r>
              <a:rPr lang="en-US" baseline="0" dirty="0" err="1"/>
              <a:t>StringTokenizer</a:t>
            </a:r>
            <a:r>
              <a:rPr lang="en-US" baseline="0" dirty="0"/>
              <a:t> or </a:t>
            </a:r>
            <a:r>
              <a:rPr lang="en-US" baseline="0" dirty="0" err="1"/>
              <a:t>String.split</a:t>
            </a:r>
            <a:r>
              <a:rPr lang="en-US" baseline="0" dirty="0"/>
              <a:t>… </a:t>
            </a:r>
            <a:r>
              <a:rPr lang="en-US" dirty="0"/>
              <a:t>other approach exist like just using C string (array of character) tokenizer or even just a simple </a:t>
            </a:r>
            <a:r>
              <a:rPr lang="en-US" dirty="0" smtClean="0"/>
              <a:t>loop, has one liner Python solution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filip</a:t>
            </a:r>
            <a:r>
              <a:rPr lang="en-US" dirty="0"/>
              <a:t>, highlighting a function for readability/code maintenance (more in future software engineering courses): </a:t>
            </a:r>
            <a:r>
              <a:rPr lang="en-US" dirty="0" err="1" smtClean="0"/>
              <a:t>ReverseDigits</a:t>
            </a:r>
            <a:r>
              <a:rPr lang="en-US" dirty="0" smtClean="0"/>
              <a:t>, also one liner Python solution</a:t>
            </a:r>
            <a:endParaRPr lang="en-US" dirty="0"/>
          </a:p>
          <a:p>
            <a:r>
              <a:rPr lang="en-US" dirty="0" err="1" smtClean="0"/>
              <a:t>Kattis</a:t>
            </a:r>
            <a:r>
              <a:rPr lang="en-US" dirty="0" smtClean="0"/>
              <a:t> mirror (just a 2D array manipulation exercise, output formatting)</a:t>
            </a:r>
          </a:p>
          <a:p>
            <a:r>
              <a:rPr lang="en-US" dirty="0" err="1" smtClean="0"/>
              <a:t>Kattis</a:t>
            </a:r>
            <a:r>
              <a:rPr lang="en-US" dirty="0" smtClean="0"/>
              <a:t> </a:t>
            </a:r>
            <a:r>
              <a:rPr lang="en-US" dirty="0" err="1" smtClean="0">
                <a:hlinkClick r:id="rId5"/>
              </a:rPr>
              <a:t>transitwoes</a:t>
            </a:r>
            <a:r>
              <a:rPr lang="en-US" dirty="0" smtClean="0"/>
              <a:t> (just a simple simulation; three 1-D arrays) </a:t>
            </a:r>
          </a:p>
          <a:p>
            <a:r>
              <a:rPr lang="en-US" dirty="0" err="1" smtClean="0"/>
              <a:t>Kattis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gerrymandering</a:t>
            </a:r>
            <a:r>
              <a:rPr lang="en-US" dirty="0" smtClean="0"/>
              <a:t> (just a simple simulation; reading comprehension)</a:t>
            </a:r>
          </a:p>
          <a:p>
            <a:r>
              <a:rPr lang="en-US" dirty="0" err="1" smtClean="0"/>
              <a:t>Kattis</a:t>
            </a:r>
            <a:r>
              <a:rPr lang="en-US" dirty="0" smtClean="0"/>
              <a:t> </a:t>
            </a:r>
            <a:r>
              <a:rPr lang="en-US" dirty="0" err="1" smtClean="0">
                <a:hlinkClick r:id="rId7"/>
              </a:rPr>
              <a:t>pervasiveheartmonitor</a:t>
            </a:r>
            <a:r>
              <a:rPr lang="en-US" dirty="0" smtClean="0"/>
              <a:t> (string tokenizer; simple average)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438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to</a:t>
            </a:r>
            <a:r>
              <a:rPr lang="en-US" baseline="0" dirty="0" smtClean="0"/>
              <a:t> go to ‘modern students solution’: </a:t>
            </a:r>
            <a:r>
              <a:rPr lang="en-US" baseline="0" dirty="0" err="1" smtClean="0"/>
              <a:t>wolframalpha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n*(n+1)/2</a:t>
            </a:r>
          </a:p>
          <a:p>
            <a:r>
              <a:rPr lang="en-US" dirty="0" smtClean="0"/>
              <a:t>2. (n-1)*n/2</a:t>
            </a:r>
          </a:p>
          <a:p>
            <a:r>
              <a:rPr lang="en-US" dirty="0" smtClean="0"/>
              <a:t>3. 2*n</a:t>
            </a:r>
          </a:p>
          <a:p>
            <a:r>
              <a:rPr lang="en-US" dirty="0" smtClean="0"/>
              <a:t>4. log(823543)/log(7) =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677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 from: https://www.hackerearth.com/practice/notes/sorting-and-searching-algorithms-time-complexities-cheat-sheet/ but I can always generate such thing by myself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426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SpeedTest</a:t>
            </a:r>
            <a:r>
              <a:rPr lang="en-US" dirty="0" smtClean="0"/>
              <a:t> (3 languages),</a:t>
            </a:r>
            <a:r>
              <a:rPr lang="en-US" baseline="0" dirty="0" smtClean="0"/>
              <a:t> live demonstration of various common time complexities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Rule of thumb: 2020ies machine can do about 100 million, that is 10^8 operations, in 1s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538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thanos</a:t>
            </a:r>
            <a:r>
              <a:rPr lang="en-US" baseline="0" dirty="0" smtClean="0"/>
              <a:t>, notice that R (growth rate) is at least 2. So even R is the smallest (2), we can finish the simulation in O(</a:t>
            </a:r>
            <a:r>
              <a:rPr lang="en-US" baseline="0" dirty="0" err="1" smtClean="0"/>
              <a:t>log_R</a:t>
            </a:r>
            <a:r>
              <a:rPr lang="en-US" baseline="0" dirty="0" smtClean="0"/>
              <a:t> P) times. This is very fast.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Easy C++/coding challenges, greetings2 is O(</a:t>
            </a:r>
            <a:r>
              <a:rPr lang="en-US" baseline="0" dirty="0" err="1" smtClean="0"/>
              <a:t>len</a:t>
            </a:r>
            <a:r>
              <a:rPr lang="en-US" baseline="0" dirty="0" smtClean="0"/>
              <a:t>(s)) or O(1) if you want to say it that way, </a:t>
            </a:r>
            <a:r>
              <a:rPr lang="en-US" baseline="0" dirty="0" err="1" smtClean="0"/>
              <a:t>tarifa</a:t>
            </a:r>
            <a:r>
              <a:rPr lang="en-US" baseline="0" dirty="0" smtClean="0"/>
              <a:t> is O(N), </a:t>
            </a:r>
            <a:r>
              <a:rPr lang="en-US" baseline="0" dirty="0" err="1" smtClean="0"/>
              <a:t>moscowdream</a:t>
            </a:r>
            <a:r>
              <a:rPr lang="en-US" baseline="0" dirty="0" smtClean="0"/>
              <a:t> is O(1), </a:t>
            </a:r>
            <a:r>
              <a:rPr lang="en-US" baseline="0" dirty="0" err="1" smtClean="0"/>
              <a:t>numberfun</a:t>
            </a:r>
            <a:r>
              <a:rPr lang="en-US" baseline="0" dirty="0" smtClean="0"/>
              <a:t> is O(N), </a:t>
            </a:r>
            <a:r>
              <a:rPr lang="en-US" baseline="0" dirty="0" err="1" smtClean="0"/>
              <a:t>fizzbuzz</a:t>
            </a:r>
            <a:r>
              <a:rPr lang="en-US" baseline="0" dirty="0" smtClean="0"/>
              <a:t> is O(N), </a:t>
            </a:r>
            <a:r>
              <a:rPr lang="en-US" baseline="0" dirty="0" err="1" smtClean="0"/>
              <a:t>sifferprodukt</a:t>
            </a:r>
            <a:r>
              <a:rPr lang="en-US" baseline="0" dirty="0" smtClean="0"/>
              <a:t> is O(</a:t>
            </a:r>
            <a:r>
              <a:rPr lang="en-US" baseline="0" dirty="0" err="1" smtClean="0"/>
              <a:t>len</a:t>
            </a:r>
            <a:r>
              <a:rPr lang="en-US" baseline="0" dirty="0" smtClean="0"/>
              <a:t>(x)) or (1) if you want to say it that way, </a:t>
            </a:r>
            <a:r>
              <a:rPr lang="en-US" baseline="0" dirty="0" err="1" smtClean="0"/>
              <a:t>lostlineup</a:t>
            </a:r>
            <a:r>
              <a:rPr lang="en-US" baseline="0" dirty="0" smtClean="0"/>
              <a:t> is O(n), </a:t>
            </a:r>
            <a:r>
              <a:rPr lang="en-US" baseline="0" dirty="0" err="1" smtClean="0"/>
              <a:t>brokenswords</a:t>
            </a:r>
            <a:r>
              <a:rPr lang="en-US" baseline="0" dirty="0" smtClean="0"/>
              <a:t> is O(n), the last two are left as exercise</a:t>
            </a:r>
            <a:endParaRPr lang="en-US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Trial PS0, </a:t>
            </a:r>
            <a:r>
              <a:rPr lang="en-US" baseline="0" dirty="0" err="1" smtClean="0"/>
              <a:t>ofugsnuid</a:t>
            </a:r>
            <a:r>
              <a:rPr lang="en-US" baseline="0" dirty="0" smtClean="0"/>
              <a:t> last subtask is O(N), </a:t>
            </a:r>
            <a:r>
              <a:rPr lang="en-US" baseline="0" dirty="0" err="1" smtClean="0"/>
              <a:t>heimavinna</a:t>
            </a:r>
            <a:r>
              <a:rPr lang="en-US" baseline="0" dirty="0" smtClean="0"/>
              <a:t> is O(number of ‘;’, or actually also </a:t>
            </a:r>
            <a:r>
              <a:rPr lang="en-US" baseline="0" dirty="0" err="1" smtClean="0"/>
              <a:t>len</a:t>
            </a:r>
            <a:r>
              <a:rPr lang="en-US" baseline="0" dirty="0" smtClean="0"/>
              <a:t> of input),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one left as exercise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heirsdilemma</a:t>
            </a:r>
            <a:r>
              <a:rPr lang="en-US" dirty="0" smtClean="0"/>
              <a:t>, there are only C(9, 6) * 6! = 60480 possible</a:t>
            </a:r>
            <a:r>
              <a:rPr lang="en-US" baseline="0" dirty="0" smtClean="0"/>
              <a:t> configurations, but </a:t>
            </a:r>
            <a:r>
              <a:rPr lang="en-US" dirty="0" smtClean="0"/>
              <a:t>the easiest implementation is to try all 6</a:t>
            </a:r>
            <a:r>
              <a:rPr lang="en-US" baseline="0" dirty="0" smtClean="0"/>
              <a:t> digits numbers (1M possibilities, up to H &lt;= 987654), ignoring number that has a 0 or use the same digit twice. Then try dividing 6 times. So O(1M * 6) operations at most. We can say it is O(H). PS: </a:t>
            </a:r>
            <a:r>
              <a:rPr lang="en-US" baseline="0" dirty="0" err="1" smtClean="0"/>
              <a:t>precalculating</a:t>
            </a:r>
            <a:r>
              <a:rPr lang="en-US" baseline="0" dirty="0" smtClean="0"/>
              <a:t> up to 248 possible answers for this problem is already more than overkill…</a:t>
            </a:r>
          </a:p>
          <a:p>
            <a:endParaRPr lang="en-US" dirty="0" smtClean="0"/>
          </a:p>
          <a:p>
            <a:r>
              <a:rPr lang="en-US" dirty="0" smtClean="0"/>
              <a:t>============ old stuff ==============</a:t>
            </a:r>
          </a:p>
          <a:p>
            <a:r>
              <a:rPr lang="en-US" dirty="0" smtClean="0"/>
              <a:t>Not </a:t>
            </a:r>
            <a:r>
              <a:rPr lang="en-US" dirty="0"/>
              <a:t>discussed: Last AYs Week -01</a:t>
            </a:r>
            <a:r>
              <a:rPr lang="en-US" baseline="0" dirty="0"/>
              <a:t> stuffs: hello is O(1), </a:t>
            </a:r>
            <a:r>
              <a:rPr lang="en-US" baseline="0" dirty="0" err="1"/>
              <a:t>judgingmoose</a:t>
            </a:r>
            <a:r>
              <a:rPr lang="en-US" baseline="0" dirty="0"/>
              <a:t> is O(1), </a:t>
            </a:r>
            <a:r>
              <a:rPr lang="en-US" baseline="0" dirty="0" err="1"/>
              <a:t>timeloop</a:t>
            </a:r>
            <a:r>
              <a:rPr lang="en-US" baseline="0" dirty="0"/>
              <a:t> is O(N), </a:t>
            </a:r>
            <a:r>
              <a:rPr lang="en-US" baseline="0" dirty="0" err="1"/>
              <a:t>mia</a:t>
            </a:r>
            <a:r>
              <a:rPr lang="en-US" baseline="0" dirty="0"/>
              <a:t> is O(T) where T is the number of test cases, O(1) per test case, </a:t>
            </a:r>
            <a:r>
              <a:rPr lang="en-US" baseline="0" dirty="0" err="1"/>
              <a:t>treasurehunt</a:t>
            </a:r>
            <a:r>
              <a:rPr lang="en-US" baseline="0" dirty="0"/>
              <a:t> O(RC) at most</a:t>
            </a:r>
          </a:p>
          <a:p>
            <a:endParaRPr lang="en-US" dirty="0"/>
          </a:p>
          <a:p>
            <a:r>
              <a:rPr lang="en-US" dirty="0" smtClean="0"/>
              <a:t>Not discussed: </a:t>
            </a:r>
            <a:r>
              <a:rPr lang="en-US" dirty="0" err="1" smtClean="0"/>
              <a:t>Kattis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statistics</a:t>
            </a:r>
            <a:r>
              <a:rPr lang="en-US" dirty="0"/>
              <a:t>, yes O(n) is the best that we</a:t>
            </a:r>
            <a:r>
              <a:rPr lang="en-US" baseline="0" dirty="0"/>
              <a:t> can do, denoted as </a:t>
            </a:r>
            <a:r>
              <a:rPr lang="en-US" baseline="0" dirty="0">
                <a:sym typeface="Symbol"/>
              </a:rPr>
              <a:t>(n), i.e. the best that you can do is to read all n integer once to determine the true min and true max (and range)</a:t>
            </a:r>
          </a:p>
          <a:p>
            <a:r>
              <a:rPr lang="en-US" baseline="0" dirty="0">
                <a:sym typeface="Symbol"/>
              </a:rPr>
              <a:t>In CS2040/C, we focus on worst case analysis (big O) and not the best case (Omega ) or average case (Theta </a:t>
            </a:r>
            <a:r>
              <a:rPr lang="en-US" baseline="0" dirty="0">
                <a:sym typeface="Symbol" panose="05050102010706020507" pitchFamily="18" charset="2"/>
              </a:rPr>
              <a:t></a:t>
            </a:r>
            <a:r>
              <a:rPr lang="en-US" baseline="0" dirty="0">
                <a:sym typeface="Symbol"/>
              </a:rPr>
              <a:t>)</a:t>
            </a:r>
          </a:p>
          <a:p>
            <a:r>
              <a:rPr lang="en-US" baseline="0" dirty="0">
                <a:sym typeface="Symbol"/>
              </a:rPr>
              <a:t>PS: We can be more precise and say it is O(T*n) but T is at most 10 so you are also correct to say it is O(10*n) = O(n);</a:t>
            </a:r>
          </a:p>
          <a:p>
            <a:r>
              <a:rPr lang="en-US" baseline="0" dirty="0">
                <a:sym typeface="Symbol"/>
              </a:rPr>
              <a:t>If the variable value is small, we can somehow treat it as “constant”…, but use this with caution</a:t>
            </a:r>
            <a:r>
              <a:rPr lang="en-US" baseline="0" dirty="0" smtClean="0">
                <a:sym typeface="Symbol"/>
              </a:rPr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38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Kattis</a:t>
            </a:r>
            <a:r>
              <a:rPr lang="en-US" dirty="0"/>
              <a:t> – </a:t>
            </a:r>
            <a:r>
              <a:rPr lang="en-US" dirty="0" err="1">
                <a:hlinkClick r:id="rId3"/>
              </a:rPr>
              <a:t>mjehuric</a:t>
            </a:r>
            <a:r>
              <a:rPr lang="en-US" dirty="0"/>
              <a:t>, just a review of bubble sort :O (not discussed this AY</a:t>
            </a:r>
            <a:r>
              <a:rPr lang="en-US" dirty="0" smtClean="0"/>
              <a:t>), but not runs</a:t>
            </a:r>
            <a:r>
              <a:rPr lang="en-US" baseline="0" dirty="0" smtClean="0"/>
              <a:t> in O(n^3), it is O(1) actually as n is not more than 5 :O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Kattis</a:t>
            </a:r>
            <a:r>
              <a:rPr lang="en-US" dirty="0"/>
              <a:t> – height, just do insertion sort </a:t>
            </a:r>
            <a:r>
              <a:rPr lang="en-US" dirty="0" smtClean="0"/>
              <a:t>simulation, O(P), as n is not more than 20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ym typeface="Wingdings" panose="05000000000000000000" pitchFamily="2" charset="2"/>
              </a:rPr>
              <a:t>Kattis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lineup</a:t>
            </a:r>
            <a:r>
              <a:rPr lang="en-US" baseline="0" dirty="0"/>
              <a:t>,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::sort </a:t>
            </a:r>
            <a:r>
              <a:rPr lang="en-US" baseline="0" dirty="0" err="1" smtClean="0"/>
              <a:t>sort</a:t>
            </a:r>
            <a:r>
              <a:rPr lang="en-US" baseline="0" dirty="0" smtClean="0"/>
              <a:t> </a:t>
            </a:r>
            <a:r>
              <a:rPr lang="en-US" baseline="0" dirty="0" err="1"/>
              <a:t>asc</a:t>
            </a:r>
            <a:r>
              <a:rPr lang="en-US" baseline="0" dirty="0"/>
              <a:t>, sort desc (or reverse the sort </a:t>
            </a:r>
            <a:r>
              <a:rPr lang="en-US" baseline="0" dirty="0" err="1"/>
              <a:t>asc</a:t>
            </a:r>
            <a:r>
              <a:rPr lang="en-US" baseline="0" dirty="0"/>
              <a:t> vector), compare vector/</a:t>
            </a:r>
            <a:r>
              <a:rPr lang="en-US" baseline="0" dirty="0" err="1"/>
              <a:t>ArrayList</a:t>
            </a:r>
            <a:r>
              <a:rPr lang="en-US" baseline="0" dirty="0"/>
              <a:t>, skipped this time, see </a:t>
            </a:r>
            <a:r>
              <a:rPr lang="en-US" baseline="0" dirty="0" smtClean="0"/>
              <a:t>attachment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Kattis</a:t>
            </a:r>
            <a:r>
              <a:rPr lang="en-US" dirty="0" smtClean="0"/>
              <a:t> – </a:t>
            </a:r>
            <a:r>
              <a:rPr lang="en-US" dirty="0" err="1" smtClean="0">
                <a:hlinkClick r:id="rId4"/>
              </a:rPr>
              <a:t>sortofsorting</a:t>
            </a:r>
            <a:r>
              <a:rPr lang="en-US" dirty="0" smtClean="0"/>
              <a:t>, stable</a:t>
            </a:r>
            <a:r>
              <a:rPr lang="en-US" baseline="0" dirty="0" smtClean="0"/>
              <a:t> </a:t>
            </a:r>
            <a:r>
              <a:rPr lang="en-US" dirty="0" smtClean="0"/>
              <a:t>sorting, special comparison function (first two characters</a:t>
            </a:r>
            <a:r>
              <a:rPr lang="en-US" baseline="0" dirty="0" smtClean="0"/>
              <a:t> only), lambda function (C++11/Java)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55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8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3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7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9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42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98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4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4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06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63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4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4BFE-4BED-4D86-9ABF-B8DB0D37D722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us-sg.zoom.us/rec/share/jd6aGOx5KlciKRw0iD6BLZmh7r7yWcc9ylS1hKJ6b5O_SfUhvAccTR_J_TBMyqOB.azsEkCup2VFR6GYx?startTime=1629363608000" TargetMode="External"/><Relationship Id="rId2" Type="http://schemas.openxmlformats.org/officeDocument/2006/relationships/hyperlink" Target="https://nus-sg.zoom.us/rec/share/x9Azw_f9plOyZVhRPF6P-GBDAohCN7gCbHCXDvgxp9TAqCN1IHvfr8LEleVzcrmQ.GR-z3S0H-mXvPmMT?startTime=162925200700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mjehur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s.kattis.com/problems/heigh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lineu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en/sorting?slide=17-2" TargetMode="External"/><Relationship Id="rId5" Type="http://schemas.openxmlformats.org/officeDocument/2006/relationships/hyperlink" Target="https://nus.kattis.com/problems/sortofsorting" TargetMode="External"/><Relationship Id="rId4" Type="http://schemas.openxmlformats.org/officeDocument/2006/relationships/hyperlink" Target="https://visualgo.net/en/sorting?slide=19-3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sorting?slide=1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2040c.html#registration" TargetMode="External"/><Relationship Id="rId2" Type="http://schemas.openxmlformats.org/officeDocument/2006/relationships/hyperlink" Target="https://www.nuscoop.sg/textbooks/compu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mp.nus.edu.sg/~stevenha/cs2040c/tutorials/tut01.pdf" TargetMode="External"/><Relationship Id="rId4" Type="http://schemas.openxmlformats.org/officeDocument/2006/relationships/hyperlink" Target="https://www.comp.nus.edu.sg/~stevenha/cs2040c.html#lessonpla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omp.nus.edu.sg/~stevenha/cs2040c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heimavinn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stevenha/cs2040c/tutorials/tut0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6-1" TargetMode="External"/><Relationship Id="rId7" Type="http://schemas.openxmlformats.org/officeDocument/2006/relationships/hyperlink" Target="https://www.wolframalpha.com/input/?i=7%5Ex+%3D+82354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olframalpha.com/input/?i=%281%2B1%2F2%2B1%2F4%2B1%2F8%2B...%29*n" TargetMode="External"/><Relationship Id="rId5" Type="http://schemas.openxmlformats.org/officeDocument/2006/relationships/hyperlink" Target="https://www.wolframalpha.com/input/?i=1%2B2%2B3%2B...%2B%28n-1%29" TargetMode="External"/><Relationship Id="rId4" Type="http://schemas.openxmlformats.org/officeDocument/2006/relationships/hyperlink" Target="https://www.wolframalpha.com/input/?i=1%2B2%2B3%2B%E2%80%A6%2B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6-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6-3" TargetMode="External"/><Relationship Id="rId7" Type="http://schemas.openxmlformats.org/officeDocument/2006/relationships/hyperlink" Target="https://visualgo.net/en/sorting?slide=6-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.nus.edu.sg/~stevenha/cs2040c/demos/SpeedTest.py" TargetMode="External"/><Relationship Id="rId5" Type="http://schemas.openxmlformats.org/officeDocument/2006/relationships/hyperlink" Target="https://www.comp.nus.edu.sg/~stevenha/cs2040c/demos/SpeedTest.java" TargetMode="External"/><Relationship Id="rId4" Type="http://schemas.openxmlformats.org/officeDocument/2006/relationships/hyperlink" Target="https://www.comp.nus.edu.sg/~stevenha/cs2040c/demos/SpeedTest.c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thano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us.kattis.com/problems/heirsdilemma" TargetMode="External"/><Relationship Id="rId5" Type="http://schemas.openxmlformats.org/officeDocument/2006/relationships/hyperlink" Target="https://nus.kattis.com/sessions/nekouk" TargetMode="External"/><Relationship Id="rId4" Type="http://schemas.openxmlformats.org/officeDocument/2006/relationships/hyperlink" Target="https://nus.kattis.com/sessions/dtyem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CLOUD RECORDING LINKS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1400" dirty="0" smtClean="0"/>
              <a:t>Wednesday, 18 </a:t>
            </a:r>
            <a:r>
              <a:rPr lang="en-SG" sz="1400" dirty="0"/>
              <a:t>August 2021, </a:t>
            </a:r>
            <a:r>
              <a:rPr lang="en-SG" sz="1400" dirty="0" smtClean="0"/>
              <a:t>10.00am-11.45am</a:t>
            </a:r>
            <a:endParaRPr lang="en-US" sz="1400" dirty="0" smtClean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nus-sg.zoom.us/rec/share/x9Azw_f9plOyZVhRPF6P-GBDAohCN7gCbHCXDvgxp9TAqCN1IHvfr8LEleVzcrmQ.GR-z3S0H-mXvPmMT?startTime=1629252007000</a:t>
            </a:r>
            <a:endParaRPr lang="en-US" sz="1200" dirty="0" smtClean="0"/>
          </a:p>
          <a:p>
            <a:pPr marL="0" indent="0">
              <a:buNone/>
            </a:pPr>
            <a:r>
              <a:rPr lang="en-US" sz="1400" dirty="0" smtClean="0"/>
              <a:t>-------------------------------------------------------------------------------------------------------------------------------------------------------</a:t>
            </a:r>
            <a:endParaRPr lang="en-US" sz="1400" dirty="0"/>
          </a:p>
          <a:p>
            <a:pPr marL="0" indent="0">
              <a:buNone/>
            </a:pPr>
            <a:r>
              <a:rPr lang="en-SG" sz="1400" dirty="0" smtClean="0"/>
              <a:t>Thursday, 19 August 2021, 5-6pm (one hour :O:O)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nus-sg.zoom.us/rec/share/jd6aGOx5KlciKRw0iD6BLZmh7r7yWcc9ylS1hKJ6b5O_SfUhvAccTR_J_TBMyqOB.azsEkCup2VFR6GYx?startTime=1629363608000</a:t>
            </a:r>
            <a:endParaRPr lang="en-US" sz="12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00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Lecture 02a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33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/>
              <a:t>final AC code are shown directly to save time)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boring 2 (already used so many times in past AYs)</a:t>
            </a:r>
          </a:p>
          <a:p>
            <a:r>
              <a:rPr lang="en-US" dirty="0" err="1" smtClean="0"/>
              <a:t>Kattis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>
                <a:hlinkClick r:id="rId3"/>
              </a:rPr>
              <a:t>mjehuric</a:t>
            </a:r>
            <a:endParaRPr lang="en-US" dirty="0"/>
          </a:p>
          <a:p>
            <a:pPr lvl="1"/>
            <a:r>
              <a:rPr lang="en-US" dirty="0"/>
              <a:t>What else, if not “that” basic sorting </a:t>
            </a:r>
            <a:r>
              <a:rPr lang="en-US" dirty="0" smtClean="0"/>
              <a:t>algorithm, which is __________</a:t>
            </a:r>
            <a:br>
              <a:rPr lang="en-US" dirty="0" smtClean="0"/>
            </a:br>
            <a:r>
              <a:rPr lang="en-US" dirty="0" smtClean="0"/>
              <a:t>that runs in O(____)</a:t>
            </a:r>
            <a:endParaRPr lang="en-US" dirty="0"/>
          </a:p>
          <a:p>
            <a:r>
              <a:rPr lang="en-US" dirty="0" err="1"/>
              <a:t>Kattis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height</a:t>
            </a:r>
            <a:endParaRPr lang="en-US" dirty="0"/>
          </a:p>
          <a:p>
            <a:pPr lvl="1"/>
            <a:r>
              <a:rPr lang="en-US" dirty="0"/>
              <a:t>Another classic basic sorting </a:t>
            </a:r>
            <a:r>
              <a:rPr lang="en-US" dirty="0" smtClean="0"/>
              <a:t>algorithm, </a:t>
            </a:r>
            <a:r>
              <a:rPr lang="en-US" dirty="0"/>
              <a:t>which is __________</a:t>
            </a:r>
            <a:br>
              <a:rPr lang="en-US" dirty="0"/>
            </a:br>
            <a:r>
              <a:rPr lang="en-US" dirty="0"/>
              <a:t>that </a:t>
            </a:r>
            <a:r>
              <a:rPr lang="en-US" dirty="0" smtClean="0"/>
              <a:t>(also) runs </a:t>
            </a:r>
            <a:r>
              <a:rPr lang="en-US" dirty="0"/>
              <a:t>in O(____)</a:t>
            </a:r>
            <a:endParaRPr lang="en-US" dirty="0" smtClean="0"/>
          </a:p>
          <a:p>
            <a:r>
              <a:rPr lang="en-US" dirty="0" smtClean="0"/>
              <a:t>[I plan to skip this] </a:t>
            </a:r>
            <a:r>
              <a:rPr lang="en-US" dirty="0"/>
              <a:t>Q&amp;A of basic sorting problem in </a:t>
            </a:r>
            <a:r>
              <a:rPr lang="en-US" dirty="0" smtClean="0"/>
              <a:t>general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various O(</a:t>
            </a:r>
            <a:r>
              <a:rPr lang="en-US" b="1" dirty="0"/>
              <a:t>N</a:t>
            </a:r>
            <a:r>
              <a:rPr lang="en-US" baseline="30000" dirty="0"/>
              <a:t>2</a:t>
            </a:r>
            <a:r>
              <a:rPr lang="en-US" dirty="0"/>
              <a:t>) sorting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was usually none in past few </a:t>
            </a:r>
            <a:r>
              <a:rPr lang="en-US" dirty="0" smtClean="0"/>
              <a:t>AYs…, is it true again in this AY?</a:t>
            </a:r>
            <a:endParaRPr lang="en-US" dirty="0"/>
          </a:p>
          <a:p>
            <a:pPr lvl="1"/>
            <a:r>
              <a:rPr lang="en-US" dirty="0"/>
              <a:t>We will discuss Merge/Quick/Rand-Quick/Radix/Counting next </a:t>
            </a:r>
            <a:r>
              <a:rPr lang="en-US" dirty="0" smtClean="0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</a:t>
            </a:r>
            <a:r>
              <a:rPr lang="en-US" dirty="0" smtClean="0"/>
              <a:t>Library Routines Demo</a:t>
            </a:r>
            <a:br>
              <a:rPr lang="en-US" dirty="0" smtClean="0"/>
            </a:br>
            <a:r>
              <a:rPr lang="en-US" sz="2400" dirty="0"/>
              <a:t>(final AC code are shown </a:t>
            </a:r>
            <a:r>
              <a:rPr lang="en-US" sz="2400" dirty="0" smtClean="0"/>
              <a:t>directly to save time)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7963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Another boring </a:t>
            </a:r>
            <a:r>
              <a:rPr lang="en-US" dirty="0"/>
              <a:t>2 (already used so many times in past AYs)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Kattis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lineup</a:t>
            </a:r>
            <a:endParaRPr lang="en-US" dirty="0"/>
          </a:p>
          <a:p>
            <a:pPr lvl="1"/>
            <a:r>
              <a:rPr lang="en-US" dirty="0"/>
              <a:t>Sorting objects based on certain key(s) :O</a:t>
            </a:r>
          </a:p>
          <a:p>
            <a:pPr lvl="2"/>
            <a:r>
              <a:rPr lang="en-US" dirty="0"/>
              <a:t>We can ignore “the theories” covered in </a:t>
            </a:r>
            <a:r>
              <a:rPr lang="en-US" dirty="0" smtClean="0"/>
              <a:t>CS2040/C/S </a:t>
            </a:r>
            <a:r>
              <a:rPr lang="en-US" dirty="0"/>
              <a:t>first and just use library code</a:t>
            </a:r>
            <a:br>
              <a:rPr lang="en-US" dirty="0"/>
            </a:br>
            <a:r>
              <a:rPr lang="en-US" dirty="0"/>
              <a:t>(if you know how to use the proper library </a:t>
            </a:r>
            <a:r>
              <a:rPr lang="en-US" dirty="0" smtClean="0"/>
              <a:t>for </a:t>
            </a:r>
            <a:r>
              <a:rPr lang="en-US" dirty="0"/>
              <a:t>this </a:t>
            </a:r>
            <a:r>
              <a:rPr lang="en-US" dirty="0" smtClean="0"/>
              <a:t>problem, which is____________)</a:t>
            </a:r>
          </a:p>
          <a:p>
            <a:pPr lvl="2"/>
            <a:r>
              <a:rPr lang="en-US" dirty="0" smtClean="0"/>
              <a:t>We jump to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visualgo.net/en/sorting?slide=19-3</a:t>
            </a:r>
            <a:endParaRPr lang="en-US" dirty="0" smtClean="0"/>
          </a:p>
          <a:p>
            <a:r>
              <a:rPr lang="en-US" dirty="0" err="1"/>
              <a:t>Kattis</a:t>
            </a:r>
            <a:r>
              <a:rPr lang="en-US" dirty="0"/>
              <a:t> – </a:t>
            </a:r>
            <a:r>
              <a:rPr lang="en-US" dirty="0" err="1" smtClean="0">
                <a:hlinkClick r:id="rId5"/>
              </a:rPr>
              <a:t>sortofsorting</a:t>
            </a:r>
            <a:r>
              <a:rPr lang="en-US" dirty="0" smtClean="0"/>
              <a:t> [deferred </a:t>
            </a:r>
            <a:r>
              <a:rPr lang="en-US" smtClean="0"/>
              <a:t>online/until next Wed 25 Aug]</a:t>
            </a:r>
            <a:endParaRPr lang="en-US" b="1" dirty="0"/>
          </a:p>
          <a:p>
            <a:pPr lvl="1"/>
            <a:r>
              <a:rPr lang="en-US" dirty="0"/>
              <a:t>Custom comparison </a:t>
            </a:r>
            <a:r>
              <a:rPr lang="en-US" dirty="0" smtClean="0"/>
              <a:t>function and </a:t>
            </a:r>
            <a:r>
              <a:rPr lang="en-US" dirty="0"/>
              <a:t>stable </a:t>
            </a:r>
            <a:r>
              <a:rPr lang="en-US" dirty="0" smtClean="0"/>
              <a:t>sorting</a:t>
            </a:r>
          </a:p>
          <a:p>
            <a:pPr lvl="2"/>
            <a:r>
              <a:rPr lang="en-US" dirty="0" smtClean="0"/>
              <a:t>Default </a:t>
            </a:r>
            <a:r>
              <a:rPr lang="en-US" dirty="0"/>
              <a:t>in Java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(CS2040/S) and in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(IT5003)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But </a:t>
            </a:r>
            <a:r>
              <a:rPr lang="en-US" dirty="0"/>
              <a:t>we need to </a:t>
            </a:r>
            <a:r>
              <a:rPr lang="en-US" dirty="0" smtClean="0"/>
              <a:t>use </a:t>
            </a:r>
            <a:r>
              <a:rPr lang="en-US" dirty="0"/>
              <a:t>____________ </a:t>
            </a:r>
            <a:r>
              <a:rPr lang="en-US" dirty="0" smtClean="0"/>
              <a:t>instead </a:t>
            </a:r>
            <a:r>
              <a:rPr lang="en-US" dirty="0"/>
              <a:t>of </a:t>
            </a:r>
            <a:r>
              <a:rPr lang="en-US" dirty="0" smtClean="0"/>
              <a:t>____________ (see above) in </a:t>
            </a:r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2"/>
            <a:r>
              <a:rPr lang="en-US" dirty="0" smtClean="0"/>
              <a:t>We jump to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visualgo.net/en/sorting?slide=17-2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9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Week’s L3a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/>
              <a:t>Self read </a:t>
            </a:r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visualgo.net/en/sorting?slide=10</a:t>
            </a:r>
            <a:r>
              <a:rPr lang="en-SG" dirty="0" smtClean="0"/>
              <a:t> </a:t>
            </a:r>
            <a:r>
              <a:rPr lang="en-SG" dirty="0"/>
              <a:t>to the </a:t>
            </a:r>
            <a:r>
              <a:rPr lang="en-SG" dirty="0" smtClean="0"/>
              <a:t>end</a:t>
            </a:r>
          </a:p>
          <a:p>
            <a:pPr lvl="1"/>
            <a:r>
              <a:rPr lang="en-SG" dirty="0" smtClean="0"/>
              <a:t>CP4 book </a:t>
            </a:r>
            <a:r>
              <a:rPr lang="en-SG" smtClean="0"/>
              <a:t>1 ADS: </a:t>
            </a:r>
            <a:r>
              <a:rPr lang="en-SG" dirty="0" smtClean="0"/>
              <a:t>Read page 53-77 (linear data structures, </a:t>
            </a:r>
            <a:r>
              <a:rPr lang="en-SG" dirty="0" err="1" smtClean="0"/>
              <a:t>esp</a:t>
            </a:r>
            <a:r>
              <a:rPr lang="en-SG" dirty="0" smtClean="0"/>
              <a:t> the sorting part)</a:t>
            </a:r>
            <a:endParaRPr lang="en-SG" dirty="0"/>
          </a:p>
          <a:p>
            <a:r>
              <a:rPr lang="en-US" dirty="0"/>
              <a:t>We will switch to longer analysis mode as Merge Sort, Quick Sort, and maybe also Radix Sort are ‘not that easy to fully understand’ compared to the easier O(</a:t>
            </a:r>
            <a:r>
              <a:rPr lang="en-US" b="1" dirty="0"/>
              <a:t>n</a:t>
            </a:r>
            <a:r>
              <a:rPr lang="en-US" baseline="30000" dirty="0"/>
              <a:t>2</a:t>
            </a:r>
            <a:r>
              <a:rPr lang="en-US" dirty="0"/>
              <a:t>) sorting algorithms</a:t>
            </a:r>
          </a:p>
          <a:p>
            <a:pPr lvl="1"/>
            <a:r>
              <a:rPr lang="en-US" dirty="0"/>
              <a:t>Slides that are still found to be hard (by some of you next week) will be further refined for future </a:t>
            </a:r>
            <a:r>
              <a:rPr lang="en-US" dirty="0" smtClean="0"/>
              <a:t>CS2040/C/S </a:t>
            </a:r>
            <a:r>
              <a:rPr lang="en-US" dirty="0"/>
              <a:t>classes</a:t>
            </a:r>
          </a:p>
          <a:p>
            <a:r>
              <a:rPr lang="en-US" u="sng" dirty="0"/>
              <a:t>PS1 opens 8am this Saturday, </a:t>
            </a:r>
            <a:r>
              <a:rPr lang="en-US" u="sng" dirty="0" smtClean="0"/>
              <a:t>21 </a:t>
            </a:r>
            <a:r>
              <a:rPr lang="en-US" u="sng" dirty="0"/>
              <a:t>August </a:t>
            </a:r>
            <a:r>
              <a:rPr lang="en-US" u="sng" dirty="0" smtClean="0"/>
              <a:t>2021</a:t>
            </a:r>
            <a:r>
              <a:rPr lang="en-US" dirty="0" smtClean="0"/>
              <a:t> </a:t>
            </a:r>
            <a:r>
              <a:rPr lang="en-US" dirty="0"/>
              <a:t>and will run for 2 </a:t>
            </a:r>
            <a:r>
              <a:rPr lang="en-US" dirty="0" smtClean="0"/>
              <a:t>weeks or 14 days or 168*2 </a:t>
            </a:r>
            <a:r>
              <a:rPr lang="en-US" dirty="0"/>
              <a:t>= 336 hours :O</a:t>
            </a:r>
          </a:p>
          <a:p>
            <a:pPr lvl="1"/>
            <a:r>
              <a:rPr lang="en-US" dirty="0" smtClean="0"/>
              <a:t>Remember PS submission rules outlined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8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 Rules </a:t>
            </a:r>
            <a:r>
              <a:rPr lang="en-US" dirty="0" smtClean="0"/>
              <a:t>1 (from </a:t>
            </a:r>
            <a:r>
              <a:rPr lang="en-US" smtClean="0"/>
              <a:t>PS1 onwards)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Write your matric number, full name (as in </a:t>
            </a:r>
            <a:r>
              <a:rPr lang="en-US" sz="2400" dirty="0" err="1"/>
              <a:t>LumiNUS</a:t>
            </a:r>
            <a:r>
              <a:rPr lang="en-US" sz="2400" dirty="0"/>
              <a:t> class roster), lab group number, </a:t>
            </a:r>
            <a:r>
              <a:rPr lang="en-US" sz="2400" u="sng" dirty="0"/>
              <a:t>lab group TA</a:t>
            </a:r>
            <a:r>
              <a:rPr lang="en-US" sz="2400" dirty="0"/>
              <a:t> as </a:t>
            </a:r>
            <a:r>
              <a:rPr lang="en-US" sz="2400" dirty="0" smtClean="0"/>
              <a:t>the first </a:t>
            </a:r>
            <a:r>
              <a:rPr lang="en-US" sz="2400" dirty="0"/>
              <a:t>FOUR lines of comments in your code</a:t>
            </a:r>
          </a:p>
          <a:p>
            <a:pPr lvl="1"/>
            <a:r>
              <a:rPr lang="en-US" sz="2000" dirty="0"/>
              <a:t>We need to tie your submission with you, as some of you use personal email address </a:t>
            </a:r>
            <a:r>
              <a:rPr lang="en-US" sz="2000" dirty="0" err="1"/>
              <a:t>etc</a:t>
            </a:r>
            <a:r>
              <a:rPr lang="en-US" sz="2000" dirty="0"/>
              <a:t> when signing up with </a:t>
            </a:r>
            <a:r>
              <a:rPr lang="en-US" sz="2000" dirty="0" err="1" smtClean="0"/>
              <a:t>nus.kattis</a:t>
            </a:r>
            <a:endParaRPr lang="en-US" sz="2000" dirty="0" smtClean="0"/>
          </a:p>
          <a:p>
            <a:pPr lvl="1"/>
            <a:r>
              <a:rPr lang="en-US" sz="2000" dirty="0" smtClean="0"/>
              <a:t>For those of you with “wrong” display name, please ask </a:t>
            </a:r>
            <a:r>
              <a:rPr lang="en-US" sz="2000" dirty="0" err="1" smtClean="0"/>
              <a:t>Kattis’s</a:t>
            </a:r>
            <a:r>
              <a:rPr lang="en-US" sz="2000" dirty="0" smtClean="0"/>
              <a:t> tech support (bottom right corner of </a:t>
            </a:r>
            <a:r>
              <a:rPr lang="en-US" sz="2000" dirty="0" smtClean="0">
                <a:hlinkClick r:id="rId3"/>
              </a:rPr>
              <a:t>https://nus.kattis.com</a:t>
            </a:r>
            <a:r>
              <a:rPr lang="en-US" sz="2000" dirty="0" smtClean="0"/>
              <a:t> to change your name as per your Matric card)</a:t>
            </a:r>
            <a:endParaRPr lang="en-US" sz="2000" dirty="0"/>
          </a:p>
          <a:p>
            <a:r>
              <a:rPr lang="en-US" sz="2400" dirty="0" smtClean="0"/>
              <a:t>No “real” penalty for </a:t>
            </a:r>
            <a:r>
              <a:rPr lang="en-US" sz="2400" dirty="0"/>
              <a:t>any wrong submission, but of course the more wrong submissions that you make, the lower your chance to do well in </a:t>
            </a:r>
            <a:r>
              <a:rPr lang="en-US" sz="2400" dirty="0" smtClean="0"/>
              <a:t>Practical Exam</a:t>
            </a:r>
          </a:p>
          <a:p>
            <a:pPr lvl="1"/>
            <a:r>
              <a:rPr lang="en-US" sz="2000" dirty="0" smtClean="0"/>
              <a:t>Rank is determined by total number of unit time</a:t>
            </a:r>
          </a:p>
          <a:p>
            <a:pPr lvl="1"/>
            <a:r>
              <a:rPr lang="en-US" sz="2000" dirty="0" smtClean="0"/>
              <a:t>Top 18 (Top 75%-</a:t>
            </a:r>
            <a:r>
              <a:rPr lang="en-US" sz="2000" dirty="0" err="1" smtClean="0"/>
              <a:t>ile</a:t>
            </a:r>
            <a:r>
              <a:rPr lang="en-US" sz="2000" dirty="0" smtClean="0"/>
              <a:t> of 70 </a:t>
            </a:r>
            <a:r>
              <a:rPr lang="en-US" sz="2000" dirty="0" err="1" smtClean="0"/>
              <a:t>pax</a:t>
            </a:r>
            <a:r>
              <a:rPr lang="en-US" sz="2000" dirty="0" smtClean="0"/>
              <a:t>) </a:t>
            </a:r>
            <a:r>
              <a:rPr lang="en-US" sz="2000" dirty="0"/>
              <a:t>are publicly shown in the </a:t>
            </a:r>
            <a:r>
              <a:rPr lang="en-US" sz="2000" dirty="0" err="1" smtClean="0"/>
              <a:t>ranklist</a:t>
            </a:r>
            <a:r>
              <a:rPr lang="en-US" sz="2000" dirty="0" smtClean="0"/>
              <a:t> (top 7 with achievement)</a:t>
            </a:r>
            <a:endParaRPr lang="en-US" sz="2000" dirty="0"/>
          </a:p>
          <a:p>
            <a:pPr lvl="2"/>
            <a:r>
              <a:rPr lang="en-US" sz="1600" dirty="0"/>
              <a:t>The rest are “hidden”, none of your peer knows where you are unless you </a:t>
            </a:r>
            <a:r>
              <a:rPr lang="en-US" sz="1600" dirty="0" smtClean="0"/>
              <a:t>reveal</a:t>
            </a:r>
          </a:p>
          <a:p>
            <a:pPr lvl="2"/>
            <a:r>
              <a:rPr lang="en-US" sz="1600" dirty="0" smtClean="0"/>
              <a:t>Top students who don’t like to show hand can always wait until 18 others have showed their hands and be the first few at rank 19++ </a:t>
            </a:r>
            <a:r>
              <a:rPr lang="en-US" sz="1600" dirty="0" smtClean="0">
                <a:sym typeface="Wingdings" panose="05000000000000000000" pitchFamily="2" charset="2"/>
              </a:rPr>
              <a:t></a:t>
            </a:r>
            <a:endParaRPr lang="en-US" sz="1600" dirty="0"/>
          </a:p>
          <a:p>
            <a:pPr lvl="2"/>
            <a:r>
              <a:rPr lang="en-US" sz="1600" dirty="0"/>
              <a:t>Me &amp; TAs all know this info though…</a:t>
            </a:r>
          </a:p>
        </p:txBody>
      </p:sp>
    </p:spTree>
    <p:extLst>
      <p:ext uri="{BB962C8B-B14F-4D97-AF65-F5344CB8AC3E}">
        <p14:creationId xmlns:p14="http://schemas.microsoft.com/office/powerpoint/2010/main" val="389574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 Rules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Public discussion of ALGORITHM is allowed (e.g</a:t>
            </a:r>
            <a:r>
              <a:rPr lang="en-US" sz="2400" dirty="0" smtClean="0"/>
              <a:t>., </a:t>
            </a:r>
            <a:r>
              <a:rPr lang="en-US" sz="2400" dirty="0"/>
              <a:t>in </a:t>
            </a:r>
            <a:r>
              <a:rPr lang="en-US" sz="2400" dirty="0" smtClean="0"/>
              <a:t>official Discord or anywhere)</a:t>
            </a:r>
            <a:endParaRPr lang="en-US" sz="2400" dirty="0"/>
          </a:p>
          <a:p>
            <a:r>
              <a:rPr lang="en-US" sz="2400" dirty="0" smtClean="0"/>
              <a:t>But, sharing </a:t>
            </a:r>
            <a:r>
              <a:rPr lang="en-US" sz="2400" dirty="0"/>
              <a:t>code totally NOT allowed</a:t>
            </a:r>
          </a:p>
          <a:p>
            <a:pPr lvl="1"/>
            <a:r>
              <a:rPr lang="en-US" sz="2000" dirty="0"/>
              <a:t>Challenge to top students: Do NOT use (sorting) libraries in your </a:t>
            </a:r>
            <a:r>
              <a:rPr lang="en-US" sz="2000" dirty="0" smtClean="0"/>
              <a:t>code for PS1</a:t>
            </a:r>
            <a:endParaRPr lang="en-US" sz="2000" dirty="0"/>
          </a:p>
          <a:p>
            <a:pPr lvl="2"/>
            <a:r>
              <a:rPr lang="en-US" sz="1600" dirty="0"/>
              <a:t>To minimize ‘similarities’ with code of other peers that you ‘interact with’…</a:t>
            </a:r>
          </a:p>
          <a:p>
            <a:r>
              <a:rPr lang="en-US" sz="2400" dirty="0"/>
              <a:t>Scoring for this PS1 is as score indicated by </a:t>
            </a:r>
            <a:r>
              <a:rPr lang="en-US" sz="2400" dirty="0" err="1" smtClean="0"/>
              <a:t>Kattis</a:t>
            </a:r>
            <a:r>
              <a:rPr lang="en-US" sz="2400" dirty="0" smtClean="0"/>
              <a:t>/200 </a:t>
            </a:r>
            <a:r>
              <a:rPr lang="en-US" sz="2400" dirty="0"/>
              <a:t>points * 3%</a:t>
            </a:r>
          </a:p>
          <a:p>
            <a:pPr lvl="1"/>
            <a:r>
              <a:rPr lang="en-US" sz="2000" dirty="0"/>
              <a:t>Getting about </a:t>
            </a:r>
            <a:r>
              <a:rPr lang="en-US" sz="2000" dirty="0" smtClean="0"/>
              <a:t>100+ </a:t>
            </a:r>
            <a:r>
              <a:rPr lang="en-US" sz="2000" dirty="0"/>
              <a:t>points is </a:t>
            </a:r>
            <a:r>
              <a:rPr lang="en-US" sz="2000" dirty="0" smtClean="0"/>
              <a:t>easy but getting full 200 </a:t>
            </a:r>
            <a:r>
              <a:rPr lang="en-US" sz="2000" dirty="0"/>
              <a:t>points may be </a:t>
            </a:r>
            <a:r>
              <a:rPr lang="en-US" sz="2000" dirty="0" smtClean="0"/>
              <a:t>going to be tedious…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sz="1600" dirty="0"/>
              <a:t>TA generally will not check too much, i.e</a:t>
            </a:r>
            <a:r>
              <a:rPr lang="en-US" sz="1600" dirty="0" smtClean="0"/>
              <a:t>., </a:t>
            </a:r>
            <a:r>
              <a:rPr lang="en-US" sz="1600" dirty="0"/>
              <a:t>manpower saving by using automated judging system</a:t>
            </a:r>
          </a:p>
          <a:p>
            <a:pPr lvl="1"/>
            <a:r>
              <a:rPr lang="en-US" sz="2000" dirty="0"/>
              <a:t>We give *very small* partial additional marks for non green, i.e</a:t>
            </a:r>
            <a:r>
              <a:rPr lang="en-US" sz="2000" dirty="0" smtClean="0"/>
              <a:t>.,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submissions at the end</a:t>
            </a:r>
          </a:p>
          <a:p>
            <a:pPr lvl="2"/>
            <a:r>
              <a:rPr lang="en-US" sz="1600" dirty="0"/>
              <a:t>TA generally only see </a:t>
            </a:r>
            <a:r>
              <a:rPr lang="en-US" sz="1600" dirty="0">
                <a:solidFill>
                  <a:srgbClr val="FF0000"/>
                </a:solidFill>
              </a:rPr>
              <a:t>last red submission</a:t>
            </a:r>
            <a:r>
              <a:rPr lang="en-US" sz="1600" dirty="0"/>
              <a:t> and will try to give you closure AFTER deadline</a:t>
            </a:r>
          </a:p>
          <a:p>
            <a:pPr lvl="1"/>
            <a:r>
              <a:rPr lang="en-US" sz="2000" dirty="0"/>
              <a:t>We give 0 to anyone who are reported by </a:t>
            </a:r>
            <a:r>
              <a:rPr lang="en-US" sz="2000" dirty="0" err="1"/>
              <a:t>Kattis</a:t>
            </a:r>
            <a:r>
              <a:rPr lang="en-US" sz="2000" dirty="0"/>
              <a:t> system to have plagiarized and can be proven without reasonable doubt that the student</a:t>
            </a:r>
          </a:p>
          <a:p>
            <a:pPr lvl="2"/>
            <a:r>
              <a:rPr lang="en-US" sz="1600" dirty="0"/>
              <a:t>Submit friend’s OR senior’s code</a:t>
            </a:r>
          </a:p>
          <a:p>
            <a:pPr lvl="2"/>
            <a:r>
              <a:rPr lang="en-US" sz="1600" dirty="0"/>
              <a:t>Submit google-able code :O, i.e</a:t>
            </a:r>
            <a:r>
              <a:rPr lang="en-US" sz="1600" dirty="0" smtClean="0"/>
              <a:t>., </a:t>
            </a:r>
            <a:r>
              <a:rPr lang="en-US" sz="1600" dirty="0"/>
              <a:t>somebody’s solution in public GitHub, public </a:t>
            </a:r>
            <a:r>
              <a:rPr lang="en-US" sz="1600" dirty="0" err="1"/>
              <a:t>repl</a:t>
            </a:r>
            <a:r>
              <a:rPr lang="en-US" sz="1600" dirty="0"/>
              <a:t>, public </a:t>
            </a:r>
            <a:r>
              <a:rPr lang="en-US" sz="1600" dirty="0" err="1"/>
              <a:t>ideone</a:t>
            </a:r>
            <a:r>
              <a:rPr lang="en-US" sz="1600" dirty="0"/>
              <a:t>, etc…</a:t>
            </a:r>
          </a:p>
          <a:p>
            <a:pPr lvl="2"/>
            <a:r>
              <a:rPr lang="en-US" sz="1600" dirty="0"/>
              <a:t>Uploads/shares code to other(s), privately or publicly (i.e</a:t>
            </a:r>
            <a:r>
              <a:rPr lang="en-US" sz="1600" dirty="0" smtClean="0"/>
              <a:t>., </a:t>
            </a:r>
            <a:r>
              <a:rPr lang="en-US" sz="1600" dirty="0"/>
              <a:t>the SOURCE)…</a:t>
            </a:r>
          </a:p>
          <a:p>
            <a:pPr lvl="2"/>
            <a:r>
              <a:rPr lang="en-US" sz="1600" dirty="0"/>
              <a:t>“Helps friend” and “accidentally” submit that friend’s code under YOUR own account…</a:t>
            </a:r>
          </a:p>
        </p:txBody>
      </p:sp>
    </p:spTree>
    <p:extLst>
      <p:ext uri="{BB962C8B-B14F-4D97-AF65-F5344CB8AC3E}">
        <p14:creationId xmlns:p14="http://schemas.microsoft.com/office/powerpoint/2010/main" val="90966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 Rules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Any other loopholes that may still exist will be closed over time</a:t>
            </a:r>
          </a:p>
          <a:p>
            <a:r>
              <a:rPr lang="en-US" sz="2400" dirty="0"/>
              <a:t>All the best in completing PS1 </a:t>
            </a:r>
            <a:r>
              <a:rPr lang="en-US" sz="2400" i="1" u="sng" dirty="0"/>
              <a:t>with your own strength</a:t>
            </a:r>
          </a:p>
          <a:p>
            <a:pPr lvl="1"/>
            <a:r>
              <a:rPr lang="en-US" sz="1800" dirty="0"/>
              <a:t>TAs will help, but not on PS opening day, we maintain radio silence on PS opening day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TAs will especially help nearing PS deadline :O…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052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Lecture 02b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278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CS2040C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Near </a:t>
            </a:r>
            <a:r>
              <a:rPr lang="en-US" dirty="0" err="1"/>
              <a:t>ppt</a:t>
            </a:r>
            <a:r>
              <a:rPr lang="en-US" dirty="0"/>
              <a:t>-less class continues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Admins/Wed (Updated Thu)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55086" cy="5032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CP4 Book 1 last ADS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  <a:hlinkClick r:id="rId2"/>
              </a:rPr>
              <a:t>https://</a:t>
            </a:r>
            <a:r>
              <a:rPr lang="en-US" sz="2000" dirty="0" smtClean="0">
                <a:sym typeface="Wingdings" panose="05000000000000000000" pitchFamily="2" charset="2"/>
                <a:hlinkClick r:id="rId2"/>
              </a:rPr>
              <a:t>www.nuscoop.sg/textbooks/computing</a:t>
            </a:r>
            <a:r>
              <a:rPr lang="en-US" sz="2000" dirty="0" smtClean="0">
                <a:sym typeface="Wingdings" panose="05000000000000000000" pitchFamily="2" charset="2"/>
              </a:rPr>
              <a:t> (Central Forum or online)</a:t>
            </a:r>
          </a:p>
          <a:p>
            <a:pPr lvl="2"/>
            <a:r>
              <a:rPr lang="en-US" sz="1800" dirty="0" smtClean="0">
                <a:sym typeface="Wingdings" panose="05000000000000000000" pitchFamily="2" charset="2"/>
              </a:rPr>
              <a:t>[Strong ADS] Book 1 (24.6 SGD) is *very* suitable for CS2040/C/S level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n-SG" sz="2400" dirty="0" smtClean="0"/>
              <a:t>A </a:t>
            </a:r>
            <a:r>
              <a:rPr lang="en-SG" sz="2400" dirty="0"/>
              <a:t>few are (already) known to be struggling (with basic C++),</a:t>
            </a:r>
            <a:br>
              <a:rPr lang="en-SG" sz="2400" dirty="0"/>
            </a:br>
            <a:r>
              <a:rPr lang="en-SG" sz="2400" dirty="0"/>
              <a:t>so utilize our various </a:t>
            </a:r>
            <a:r>
              <a:rPr lang="en-SG" sz="2400" dirty="0" smtClean="0"/>
              <a:t>e-consultation slots that will start soon (wk3), </a:t>
            </a:r>
            <a:r>
              <a:rPr lang="en-SG" sz="2400" dirty="0"/>
              <a:t>see </a:t>
            </a:r>
            <a:r>
              <a:rPr lang="en-SG" sz="2400" dirty="0">
                <a:hlinkClick r:id="rId3"/>
              </a:rPr>
              <a:t>https://www.comp.nus.edu.sg/~</a:t>
            </a:r>
            <a:r>
              <a:rPr lang="en-SG" sz="2400" dirty="0" smtClean="0">
                <a:hlinkClick r:id="rId3"/>
              </a:rPr>
              <a:t>stevenha/cs2040c.html#registration</a:t>
            </a:r>
            <a:endParaRPr lang="en-SG" sz="2400" dirty="0" smtClean="0"/>
          </a:p>
          <a:p>
            <a:pPr lvl="1"/>
            <a:r>
              <a:rPr lang="en-SG" sz="2000" dirty="0" smtClean="0"/>
              <a:t>But discussions at Discord is already up and running</a:t>
            </a:r>
            <a:endParaRPr lang="en-SG" sz="2000" dirty="0"/>
          </a:p>
          <a:p>
            <a:r>
              <a:rPr lang="en-US" sz="2400" dirty="0" smtClean="0"/>
              <a:t>All except one already have lab(+tutorial) by Thu 19 Aug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Ma </a:t>
            </a:r>
            <a:r>
              <a:rPr lang="en-US" sz="2000" dirty="0" err="1" smtClean="0">
                <a:sym typeface="Wingdings" panose="05000000000000000000" pitchFamily="2" charset="2"/>
              </a:rPr>
              <a:t>Junchi</a:t>
            </a:r>
            <a:r>
              <a:rPr lang="en-US" sz="2000" dirty="0" smtClean="0">
                <a:sym typeface="Wingdings" panose="05000000000000000000" pitchFamily="2" charset="2"/>
              </a:rPr>
              <a:t> (stranded </a:t>
            </a:r>
            <a:r>
              <a:rPr lang="en-US" sz="2000" dirty="0">
                <a:sym typeface="Wingdings" panose="05000000000000000000" pitchFamily="2" charset="2"/>
              </a:rPr>
              <a:t>in closed </a:t>
            </a:r>
            <a:r>
              <a:rPr lang="en-US" sz="2000" dirty="0" smtClean="0">
                <a:sym typeface="Wingdings" panose="05000000000000000000" pitchFamily="2" charset="2"/>
              </a:rPr>
              <a:t>B02; </a:t>
            </a:r>
            <a:r>
              <a:rPr lang="en-US" sz="2000" dirty="0">
                <a:sym typeface="Wingdings" panose="05000000000000000000" pitchFamily="2" charset="2"/>
              </a:rPr>
              <a:t>appeal to move group</a:t>
            </a:r>
            <a:r>
              <a:rPr lang="en-US" sz="2000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2000" b="1" dirty="0" smtClean="0">
                <a:sym typeface="Wingdings" panose="05000000000000000000" pitchFamily="2" charset="2"/>
              </a:rPr>
              <a:t>Labs start </a:t>
            </a:r>
            <a:r>
              <a:rPr lang="en-US" sz="2000" b="1" dirty="0">
                <a:sym typeface="Wingdings" panose="05000000000000000000" pitchFamily="2" charset="2"/>
              </a:rPr>
              <a:t>from Wk3, see </a:t>
            </a:r>
            <a:r>
              <a:rPr lang="en-US" sz="2000" b="1" dirty="0">
                <a:sym typeface="Wingdings" panose="05000000000000000000" pitchFamily="2" charset="2"/>
                <a:hlinkClick r:id="rId4"/>
              </a:rPr>
              <a:t>https://www.comp.nus.edu.sg/~</a:t>
            </a:r>
            <a:r>
              <a:rPr lang="en-US" sz="2000" b="1" dirty="0" smtClean="0">
                <a:sym typeface="Wingdings" panose="05000000000000000000" pitchFamily="2" charset="2"/>
                <a:hlinkClick r:id="rId4"/>
              </a:rPr>
              <a:t>stevenha/cs2040c.html#lessonplan</a:t>
            </a:r>
            <a:r>
              <a:rPr lang="en-US" sz="2000" b="1" dirty="0" smtClean="0">
                <a:sym typeface="Wingdings" panose="05000000000000000000" pitchFamily="2" charset="2"/>
              </a:rPr>
              <a:t>  and </a:t>
            </a:r>
            <a:r>
              <a:rPr lang="en-US" sz="2000" b="1" dirty="0" smtClean="0">
                <a:sym typeface="Wingdings" panose="05000000000000000000" pitchFamily="2" charset="2"/>
                <a:hlinkClick r:id="rId5"/>
              </a:rPr>
              <a:t>https</a:t>
            </a:r>
            <a:r>
              <a:rPr lang="en-US" sz="2000" b="1" dirty="0">
                <a:sym typeface="Wingdings" panose="05000000000000000000" pitchFamily="2" charset="2"/>
                <a:hlinkClick r:id="rId5"/>
              </a:rPr>
              <a:t>://www.comp.nus.edu.sg/~</a:t>
            </a:r>
            <a:r>
              <a:rPr lang="en-US" sz="2000" b="1" dirty="0" smtClean="0">
                <a:sym typeface="Wingdings" panose="05000000000000000000" pitchFamily="2" charset="2"/>
                <a:hlinkClick r:id="rId5"/>
              </a:rPr>
              <a:t>stevenha/cs2040c/tutorials/tut01.pdf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endParaRPr lang="en-US" sz="2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014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Right Infringements on NUS Course Materials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68" y="1057276"/>
            <a:ext cx="2576513" cy="125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3589814"/>
          <a:ext cx="10515600" cy="8229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88235919"/>
                    </a:ext>
                  </a:extLst>
                </a:gridCol>
                <a:gridCol w="9829800">
                  <a:extLst>
                    <a:ext uri="{9D8B030D-6E8A-4147-A177-3AD203B41FA5}">
                      <a16:colId xmlns:a16="http://schemas.microsoft.com/office/drawing/2014/main" val="340681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endParaRPr lang="en-US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485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516445"/>
                  </a:ext>
                </a:extLst>
              </a:tr>
            </a:tbl>
          </a:graphicData>
        </a:graphic>
      </p:graphicFrame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All course participants (including permitted guest students) who have access to the course materials on </a:t>
            </a:r>
            <a:r>
              <a:rPr lang="en-US" dirty="0" err="1" smtClean="0"/>
              <a:t>LumiNUS</a:t>
            </a:r>
            <a:r>
              <a:rPr lang="en-US" dirty="0" smtClean="0"/>
              <a:t> or any approved platforms by NUS for delivery of  NUS modules are not allowed to re-distribute the contents  in any forms to third parties without the explicit consent from the module instructors or authorized NUS officials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576942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smtClean="0"/>
              <a:t>CS2040C, stuffs that I share at </a:t>
            </a:r>
            <a:r>
              <a:rPr lang="en-US" dirty="0">
                <a:hlinkClick r:id="rId4"/>
              </a:rPr>
              <a:t>https://www.comp.nus.edu.sg/~</a:t>
            </a:r>
            <a:r>
              <a:rPr lang="en-US" dirty="0" smtClean="0">
                <a:hlinkClick r:id="rId4"/>
              </a:rPr>
              <a:t>stevenha/cs2040c.html</a:t>
            </a:r>
            <a:r>
              <a:rPr lang="en-US" dirty="0" smtClean="0"/>
              <a:t> are public</a:t>
            </a:r>
          </a:p>
          <a:p>
            <a:r>
              <a:rPr lang="en-US" dirty="0" smtClean="0"/>
              <a:t>So this statement refers to tutorial answers/</a:t>
            </a:r>
            <a:r>
              <a:rPr lang="en-US" dirty="0" err="1" smtClean="0"/>
              <a:t>Kattis</a:t>
            </a:r>
            <a:r>
              <a:rPr lang="en-US" dirty="0" smtClean="0"/>
              <a:t> demo code solutions/</a:t>
            </a:r>
            <a:r>
              <a:rPr lang="en-US" dirty="0" err="1" smtClean="0"/>
              <a:t>etc</a:t>
            </a:r>
            <a:r>
              <a:rPr lang="en-US" dirty="0" smtClean="0"/>
              <a:t> that are only released to our internal </a:t>
            </a:r>
            <a:r>
              <a:rPr lang="en-US" dirty="0" err="1" smtClean="0"/>
              <a:t>LumiNUS</a:t>
            </a:r>
            <a:r>
              <a:rPr lang="en-US" dirty="0" smtClean="0"/>
              <a:t> files and/or internal Discord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C++ Review, </a:t>
            </a:r>
            <a:r>
              <a:rPr lang="en-US" dirty="0" smtClean="0"/>
              <a:t>continued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heimavinna</a:t>
            </a:r>
            <a:r>
              <a:rPr lang="en-US" dirty="0" smtClean="0"/>
              <a:t> (revisited, but in a gloriously overkill manner)</a:t>
            </a:r>
          </a:p>
          <a:p>
            <a:pPr lvl="1" algn="just"/>
            <a:r>
              <a:rPr lang="en-US" dirty="0" smtClean="0"/>
              <a:t>Using C++ class to wrap the “array of Booleans” (which is not actually needed)</a:t>
            </a:r>
          </a:p>
          <a:p>
            <a:pPr lvl="2"/>
            <a:r>
              <a:rPr lang="en-US" dirty="0" smtClean="0"/>
              <a:t>This has to be shown so that students can understand the next few Abstract Data Types (ADTs</a:t>
            </a:r>
            <a:r>
              <a:rPr lang="en-US" dirty="0"/>
              <a:t>) implementations that </a:t>
            </a:r>
            <a:r>
              <a:rPr lang="en-US" dirty="0" smtClean="0"/>
              <a:t>uses this C++ class (Object-Oriented Programing/OOP)</a:t>
            </a:r>
          </a:p>
          <a:p>
            <a:pPr lvl="3"/>
            <a:r>
              <a:rPr lang="en-US" dirty="0" smtClean="0"/>
              <a:t>e.g</a:t>
            </a:r>
            <a:r>
              <a:rPr lang="en-US" dirty="0"/>
              <a:t>., see </a:t>
            </a:r>
            <a:r>
              <a:rPr lang="en-US" dirty="0">
                <a:hlinkClick r:id="rId4"/>
              </a:rPr>
              <a:t>https://www.comp.nus.edu.sg/~</a:t>
            </a:r>
            <a:r>
              <a:rPr lang="en-US" dirty="0" smtClean="0">
                <a:hlinkClick r:id="rId4"/>
              </a:rPr>
              <a:t>stevenha/cs2040c/tutorials/tut01.pdf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952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Analysis : Math </a:t>
            </a:r>
            <a:r>
              <a:rPr lang="en-US" dirty="0"/>
              <a:t>Checks</a:t>
            </a:r>
            <a:br>
              <a:rPr lang="en-US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visualgo.net/en/sorting?slide=6-1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1+2+3+…+n</a:t>
            </a:r>
            <a:r>
              <a:rPr lang="en-US" dirty="0" smtClean="0"/>
              <a:t> = 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(n-1)+(n-2)+(n-3)+…+1 </a:t>
            </a:r>
            <a:r>
              <a:rPr lang="en-US" dirty="0" smtClean="0"/>
              <a:t>= 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hlinkClick r:id="rId6"/>
              </a:rPr>
              <a:t>n+n</a:t>
            </a:r>
            <a:r>
              <a:rPr lang="en-US" dirty="0" smtClean="0">
                <a:hlinkClick r:id="rId6"/>
              </a:rPr>
              <a:t>/2+n/4+n/8+…+1</a:t>
            </a:r>
            <a:r>
              <a:rPr lang="en-US" dirty="0" smtClean="0"/>
              <a:t> = 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7"/>
              </a:rPr>
              <a:t>7</a:t>
            </a:r>
            <a:r>
              <a:rPr lang="en-US" baseline="30000" dirty="0" smtClean="0">
                <a:hlinkClick r:id="rId7"/>
              </a:rPr>
              <a:t>x</a:t>
            </a:r>
            <a:r>
              <a:rPr lang="en-US" dirty="0" smtClean="0">
                <a:hlinkClick r:id="rId7"/>
              </a:rPr>
              <a:t> </a:t>
            </a:r>
            <a:r>
              <a:rPr lang="en-US" dirty="0">
                <a:hlinkClick r:id="rId7"/>
              </a:rPr>
              <a:t>= </a:t>
            </a:r>
            <a:r>
              <a:rPr lang="en-US" dirty="0" smtClean="0">
                <a:hlinkClick r:id="rId7"/>
              </a:rPr>
              <a:t>823,543</a:t>
            </a:r>
            <a:r>
              <a:rPr lang="en-US" dirty="0"/>
              <a:t>, </a:t>
            </a:r>
            <a:r>
              <a:rPr lang="en-US" dirty="0" smtClean="0"/>
              <a:t>x =</a:t>
            </a:r>
            <a:r>
              <a:rPr lang="en-US" dirty="0"/>
              <a:t> ______________</a:t>
            </a:r>
          </a:p>
        </p:txBody>
      </p:sp>
    </p:spTree>
    <p:extLst>
      <p:ext uri="{BB962C8B-B14F-4D97-AF65-F5344CB8AC3E}">
        <p14:creationId xmlns:p14="http://schemas.microsoft.com/office/powerpoint/2010/main" val="62452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Picture</a:t>
            </a:r>
            <a:br>
              <a:rPr lang="en-US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visualgo.net/en/sorting?slide=6-11</a:t>
            </a:r>
            <a:endParaRPr lang="en-US" dirty="0"/>
          </a:p>
        </p:txBody>
      </p:sp>
      <p:pic>
        <p:nvPicPr>
          <p:cNvPr id="1026" name="Picture 2" descr="Image Loading.....Graph of Time Complex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10" y="1517586"/>
            <a:ext cx="8253075" cy="479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60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</a:t>
            </a:r>
            <a:r>
              <a:rPr lang="en-US" dirty="0"/>
              <a:t>Algorithm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visualgo.net/en/sorting?slide=6-3</a:t>
            </a:r>
            <a:r>
              <a:rPr lang="en-US" sz="2400" dirty="0" smtClean="0"/>
              <a:t> to 6-10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97024"/>
            <a:ext cx="10755087" cy="5032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Simple </a:t>
            </a:r>
            <a:r>
              <a:rPr lang="en-US" sz="2400" dirty="0"/>
              <a:t>live demonstration of O(</a:t>
            </a:r>
            <a:r>
              <a:rPr lang="en-US" sz="2400" b="1" dirty="0"/>
              <a:t>1</a:t>
            </a:r>
            <a:r>
              <a:rPr lang="en-US" sz="2400" dirty="0"/>
              <a:t>), O(</a:t>
            </a:r>
            <a:r>
              <a:rPr lang="en-US" sz="2400" b="1" dirty="0"/>
              <a:t>n</a:t>
            </a:r>
            <a:r>
              <a:rPr lang="en-US" sz="2400" dirty="0"/>
              <a:t>), O(</a:t>
            </a:r>
            <a:r>
              <a:rPr lang="en-US" sz="2400" b="1" dirty="0"/>
              <a:t>n</a:t>
            </a:r>
            <a:r>
              <a:rPr lang="en-US" sz="2400" dirty="0"/>
              <a:t> log </a:t>
            </a:r>
            <a:r>
              <a:rPr lang="en-US" sz="2400" b="1" dirty="0"/>
              <a:t>n</a:t>
            </a:r>
            <a:r>
              <a:rPr lang="en-US" sz="2400" dirty="0"/>
              <a:t>), O(</a:t>
            </a:r>
            <a:r>
              <a:rPr lang="en-US" sz="2400" b="1" dirty="0"/>
              <a:t>n</a:t>
            </a:r>
            <a:r>
              <a:rPr lang="en-US" sz="2400" baseline="30000" dirty="0"/>
              <a:t>2</a:t>
            </a:r>
            <a:r>
              <a:rPr lang="en-US" sz="2400" dirty="0" smtClean="0"/>
              <a:t>), O(</a:t>
            </a:r>
            <a:r>
              <a:rPr lang="en-US" sz="2400" b="1" dirty="0" smtClean="0"/>
              <a:t>n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000" dirty="0"/>
              <a:t>See </a:t>
            </a:r>
            <a:r>
              <a:rPr lang="en-US" sz="2000" dirty="0" smtClean="0">
                <a:hlinkClick r:id="rId4"/>
              </a:rPr>
              <a:t>SpeedTest.cpp</a:t>
            </a:r>
            <a:r>
              <a:rPr lang="en-US" sz="2000" dirty="0" smtClean="0"/>
              <a:t>/</a:t>
            </a:r>
            <a:r>
              <a:rPr lang="en-US" sz="2000" dirty="0" smtClean="0">
                <a:hlinkClick r:id="rId5"/>
              </a:rPr>
              <a:t>java</a:t>
            </a:r>
            <a:r>
              <a:rPr lang="en-US" sz="2000" dirty="0" smtClean="0"/>
              <a:t>/</a:t>
            </a:r>
            <a:r>
              <a:rPr lang="en-US" sz="2000" dirty="0" err="1" smtClean="0">
                <a:hlinkClick r:id="rId6"/>
              </a:rPr>
              <a:t>py</a:t>
            </a:r>
            <a:r>
              <a:rPr lang="en-US" sz="2000" dirty="0" smtClean="0"/>
              <a:t>, we will use these demo code to show these:</a:t>
            </a:r>
            <a:endParaRPr lang="en-US" sz="20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Runtime measurement (bad, inconsistent, *unless you ask an ‘independent’ judge*)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Counting actual # of operations (tedious, error prone, can also be inconsistent)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Asymptotic analysis, especially Big-O analysis </a:t>
            </a:r>
            <a:r>
              <a:rPr lang="en-US" sz="1600" dirty="0" smtClean="0">
                <a:sym typeface="Wingdings" panose="05000000000000000000" pitchFamily="2" charset="2"/>
              </a:rPr>
              <a:t></a:t>
            </a:r>
            <a:endParaRPr lang="en-US" sz="1600" dirty="0" smtClean="0"/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will complicate this with </a:t>
            </a:r>
            <a:r>
              <a:rPr lang="en-US" sz="2000" dirty="0" smtClean="0"/>
              <a:t>other common Big O: log </a:t>
            </a:r>
            <a:r>
              <a:rPr lang="en-US" sz="2000" b="1" dirty="0"/>
              <a:t>n</a:t>
            </a:r>
            <a:r>
              <a:rPr lang="en-US" sz="2000" dirty="0"/>
              <a:t>, </a:t>
            </a:r>
            <a:r>
              <a:rPr lang="en-US" sz="2000" b="1" dirty="0" smtClean="0"/>
              <a:t>n</a:t>
            </a:r>
            <a:r>
              <a:rPr lang="en-US" sz="2000" dirty="0"/>
              <a:t>!, 2</a:t>
            </a:r>
            <a:r>
              <a:rPr lang="en-US" sz="2000" b="1" baseline="30000" dirty="0"/>
              <a:t>n</a:t>
            </a:r>
            <a:r>
              <a:rPr lang="en-US" sz="2000" b="1" dirty="0"/>
              <a:t> </a:t>
            </a:r>
            <a:r>
              <a:rPr lang="en-US" sz="2000" dirty="0"/>
              <a:t>in the future</a:t>
            </a:r>
          </a:p>
          <a:p>
            <a:r>
              <a:rPr lang="en-US" sz="2600" dirty="0" smtClean="0"/>
              <a:t>Review the math of Big-O notation</a:t>
            </a:r>
          </a:p>
          <a:p>
            <a:pPr lvl="1"/>
            <a:r>
              <a:rPr lang="en-US" sz="2200" dirty="0">
                <a:hlinkClick r:id="rId7"/>
              </a:rPr>
              <a:t>https://</a:t>
            </a:r>
            <a:r>
              <a:rPr lang="en-US" sz="2200" dirty="0" smtClean="0">
                <a:hlinkClick r:id="rId7"/>
              </a:rPr>
              <a:t>visualgo.net/en/sorting?slide=6-9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20732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Algorithm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97024"/>
            <a:ext cx="10755087" cy="5032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Now, let’s discuss “simple</a:t>
            </a:r>
            <a:r>
              <a:rPr lang="en-US" sz="2400" smtClean="0"/>
              <a:t>” problems </a:t>
            </a:r>
            <a:r>
              <a:rPr lang="en-US" sz="2400" dirty="0"/>
              <a:t>with </a:t>
            </a:r>
            <a:r>
              <a:rPr lang="en-US" sz="2400" dirty="0" smtClean="0"/>
              <a:t>“varying time complexities””</a:t>
            </a:r>
          </a:p>
          <a:p>
            <a:pPr lvl="1"/>
            <a:r>
              <a:rPr lang="en-US" sz="2000" dirty="0" err="1" smtClean="0">
                <a:hlinkClick r:id="rId3"/>
              </a:rPr>
              <a:t>thanos</a:t>
            </a:r>
            <a:r>
              <a:rPr lang="en-US" sz="2000" dirty="0" smtClean="0"/>
              <a:t>, </a:t>
            </a:r>
            <a:r>
              <a:rPr lang="en-US" sz="2000" dirty="0"/>
              <a:t>we can ___________</a:t>
            </a:r>
          </a:p>
          <a:p>
            <a:pPr lvl="2"/>
            <a:r>
              <a:rPr lang="en-US" sz="1800" dirty="0"/>
              <a:t>The time complexity is O</a:t>
            </a:r>
            <a:r>
              <a:rPr lang="en-US" sz="1800" dirty="0" smtClean="0"/>
              <a:t>(_____________)</a:t>
            </a:r>
          </a:p>
          <a:p>
            <a:pPr lvl="1"/>
            <a:r>
              <a:rPr lang="en-US" sz="2200" dirty="0" smtClean="0"/>
              <a:t>Until time runs out: Review as many time complexities in the 13 ‘easy’ problems discussed so far in </a:t>
            </a:r>
            <a:r>
              <a:rPr lang="en-US" sz="2200" dirty="0" smtClean="0">
                <a:hlinkClick r:id="rId4"/>
              </a:rPr>
              <a:t>Easy C++/coding challenges</a:t>
            </a:r>
            <a:r>
              <a:rPr lang="en-US" sz="2200" dirty="0" smtClean="0"/>
              <a:t> (10) and </a:t>
            </a:r>
            <a:r>
              <a:rPr lang="en-US" sz="2200" dirty="0">
                <a:hlinkClick r:id="rId5"/>
              </a:rPr>
              <a:t>Trial PS0</a:t>
            </a:r>
            <a:r>
              <a:rPr lang="en-US" sz="2200" dirty="0"/>
              <a:t> (3</a:t>
            </a:r>
            <a:r>
              <a:rPr lang="en-US" sz="2200" dirty="0" smtClean="0"/>
              <a:t>)</a:t>
            </a:r>
          </a:p>
          <a:p>
            <a:pPr lvl="1"/>
            <a:r>
              <a:rPr lang="en-US" sz="2000" dirty="0" smtClean="0"/>
              <a:t>Skipped/optional challenge at Discord: </a:t>
            </a:r>
            <a:r>
              <a:rPr lang="en-US" sz="2000" dirty="0" err="1" smtClean="0">
                <a:hlinkClick r:id="rId6"/>
              </a:rPr>
              <a:t>heirsdilemma</a:t>
            </a:r>
            <a:r>
              <a:rPr lang="en-US" sz="2000" dirty="0"/>
              <a:t>, we can ___________</a:t>
            </a:r>
          </a:p>
          <a:p>
            <a:pPr lvl="2"/>
            <a:r>
              <a:rPr lang="en-US" sz="1800" dirty="0"/>
              <a:t>The time complexity is O(_____________)</a:t>
            </a:r>
          </a:p>
          <a:p>
            <a:r>
              <a:rPr lang="en-US" sz="2400" dirty="0" smtClean="0"/>
              <a:t>PS</a:t>
            </a:r>
            <a:r>
              <a:rPr lang="en-US" sz="2400" dirty="0"/>
              <a:t>: We will frequently do such big O asymptotic algorithm analysis </a:t>
            </a:r>
            <a:r>
              <a:rPr lang="en-US" sz="2400" dirty="0" smtClean="0"/>
              <a:t>in CS2040/C/S </a:t>
            </a:r>
            <a:r>
              <a:rPr lang="en-US" sz="2400" dirty="0"/>
              <a:t>class</a:t>
            </a:r>
            <a:r>
              <a:rPr lang="en-SG" sz="2400" dirty="0"/>
              <a:t>, so this topic is not a one-off lecture but will be repeated many times…</a:t>
            </a:r>
          </a:p>
          <a:p>
            <a:pPr lvl="1"/>
            <a:r>
              <a:rPr lang="en-US" sz="2000" dirty="0"/>
              <a:t>Hopefully most of you master it by the time this course is over</a:t>
            </a:r>
          </a:p>
        </p:txBody>
      </p:sp>
    </p:spTree>
    <p:extLst>
      <p:ext uri="{BB962C8B-B14F-4D97-AF65-F5344CB8AC3E}">
        <p14:creationId xmlns:p14="http://schemas.microsoft.com/office/powerpoint/2010/main" val="230870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2201</Words>
  <Application>Microsoft Office PowerPoint</Application>
  <PresentationFormat>Widescreen</PresentationFormat>
  <Paragraphs>156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ZOOM CLOUD RECORDING LINKS</vt:lpstr>
      <vt:lpstr>CS2040C</vt:lpstr>
      <vt:lpstr>Admins/Wed (Updated Thu)</vt:lpstr>
      <vt:lpstr>Right Infringements on NUS Course Materials</vt:lpstr>
      <vt:lpstr>Basic C++ Review, continued</vt:lpstr>
      <vt:lpstr>Algorithm Analysis : Math Checks https://visualgo.net/en/sorting?slide=6-1</vt:lpstr>
      <vt:lpstr>Typical Picture https://visualgo.net/en/sorting?slide=6-11</vt:lpstr>
      <vt:lpstr>Asymptotic Algorithm Analysis https://visualgo.net/en/sorting?slide=6-3 to 6-10</vt:lpstr>
      <vt:lpstr>Asymptotic Algorithm Analysis</vt:lpstr>
      <vt:lpstr>End of Lecture 02a</vt:lpstr>
      <vt:lpstr>Sorting, basics (final AC code are shown directly to save time)</vt:lpstr>
      <vt:lpstr>Sorting, Library Routines Demo (final AC code are shown directly to save time)</vt:lpstr>
      <vt:lpstr>For Next Week’s L3a</vt:lpstr>
      <vt:lpstr>PS Rules 1 (from PS1 onwards)</vt:lpstr>
      <vt:lpstr>PS Rules 2</vt:lpstr>
      <vt:lpstr>PS Rules 3</vt:lpstr>
      <vt:lpstr>End of Lecture 02b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Halim</dc:creator>
  <cp:lastModifiedBy>Steven Halim</cp:lastModifiedBy>
  <cp:revision>179</cp:revision>
  <dcterms:created xsi:type="dcterms:W3CDTF">2017-08-18T07:05:45Z</dcterms:created>
  <dcterms:modified xsi:type="dcterms:W3CDTF">2021-08-19T10:46:01Z</dcterms:modified>
</cp:coreProperties>
</file>