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55" r:id="rId2"/>
    <p:sldId id="256" r:id="rId3"/>
    <p:sldId id="282" r:id="rId4"/>
    <p:sldId id="267" r:id="rId5"/>
    <p:sldId id="553" r:id="rId6"/>
    <p:sldId id="268" r:id="rId7"/>
    <p:sldId id="269" r:id="rId8"/>
    <p:sldId id="270" r:id="rId9"/>
    <p:sldId id="266" r:id="rId10"/>
    <p:sldId id="554" r:id="rId11"/>
    <p:sldId id="552" r:id="rId12"/>
    <p:sldId id="272" r:id="rId13"/>
    <p:sldId id="27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49" autoAdjust="0"/>
  </p:normalViewPr>
  <p:slideViewPr>
    <p:cSldViewPr snapToGrid="0">
      <p:cViewPr varScale="1">
        <p:scale>
          <a:sx n="75" d="100"/>
          <a:sy n="75" d="100"/>
        </p:scale>
        <p:origin x="189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DBE73-DAFA-4D74-8E31-88D09317E734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056FA-2F90-4489-A2BA-D7850EF842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45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sortofsor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065774/why-does-cache-locality-matter-for-array-performanc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3-1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Kattis</a:t>
            </a:r>
            <a:r>
              <a:rPr lang="en-US" dirty="0" smtClean="0"/>
              <a:t> – </a:t>
            </a:r>
            <a:r>
              <a:rPr lang="en-US" dirty="0" err="1" smtClean="0">
                <a:hlinkClick r:id="rId3"/>
              </a:rPr>
              <a:t>sortofsorting</a:t>
            </a:r>
            <a:r>
              <a:rPr lang="en-US" dirty="0" smtClean="0"/>
              <a:t>, stable</a:t>
            </a:r>
            <a:r>
              <a:rPr lang="en-US" baseline="0" dirty="0" smtClean="0"/>
              <a:t> </a:t>
            </a:r>
            <a:r>
              <a:rPr lang="en-US" dirty="0" smtClean="0"/>
              <a:t>sorting, special comparison function (first two characters</a:t>
            </a:r>
            <a:r>
              <a:rPr lang="en-US" baseline="0" dirty="0" smtClean="0"/>
              <a:t> only), lambda function (C++11/Java)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6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Wrong overwrite otherwise, you can try it yourself (btw, we have merge sort variants that tackle</a:t>
            </a:r>
            <a:r>
              <a:rPr lang="en-US" baseline="0" dirty="0"/>
              <a:t> this issue, see Wikipedia page https://en.wikipedia.org/wiki/Merge_sort#Variants, Steven hasn’t explore them yet</a:t>
            </a:r>
            <a:r>
              <a:rPr lang="en-US" dirty="0"/>
              <a:t>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 </a:t>
            </a:r>
            <a:r>
              <a:rPr lang="en-US" baseline="0" dirty="0"/>
              <a:t>pick a[</a:t>
            </a:r>
            <a:r>
              <a:rPr lang="en-US" baseline="0" dirty="0" err="1"/>
              <a:t>i</a:t>
            </a:r>
            <a:r>
              <a:rPr lang="en-US" baseline="0" dirty="0"/>
              <a:t>] just for convenience, any index between [</a:t>
            </a:r>
            <a:r>
              <a:rPr lang="en-US" baseline="0" dirty="0" err="1"/>
              <a:t>i</a:t>
            </a:r>
            <a:r>
              <a:rPr lang="en-US" baseline="0" dirty="0"/>
              <a:t>..j] can be pivot candidate (revisited during randomized Quick Sort discussion)</a:t>
            </a:r>
          </a:p>
          <a:p>
            <a:pPr marL="228600" indent="-228600">
              <a:buAutoNum type="arabicPeriod"/>
            </a:pPr>
            <a:r>
              <a:rPr lang="en-US" baseline="0" dirty="0"/>
              <a:t>Shown in SortDemo.cpp, be careful in putting duplicates always in S2… randomize it </a:t>
            </a:r>
            <a:r>
              <a:rPr lang="en-US" baseline="0" dirty="0" smtClean="0"/>
              <a:t>(50-50) between </a:t>
            </a:r>
            <a:r>
              <a:rPr lang="en-US" baseline="0" dirty="0"/>
              <a:t>S1 and S2 (&gt;= than pivot) or split into three region s1, equal to pivot, s2 (strictly &gt; than pivot), or use modified partition routine that returns a pair of indices [x, y] where x is the first occurrence/</a:t>
            </a:r>
            <a:r>
              <a:rPr lang="en-US" baseline="0" dirty="0" err="1"/>
              <a:t>lower_bound</a:t>
            </a:r>
            <a:r>
              <a:rPr lang="en-US" baseline="0" dirty="0"/>
              <a:t> index of pivot and y is the last occurrence/</a:t>
            </a:r>
            <a:r>
              <a:rPr lang="en-US" baseline="0" dirty="0" err="1"/>
              <a:t>upper_bound</a:t>
            </a:r>
            <a:r>
              <a:rPr lang="en-US" baseline="0" dirty="0"/>
              <a:t> index of pivot, then we only recurse to [lo..x-1] and [y+1..hi]. Most of the time x == y, but on duplicate cases, this will </a:t>
            </a:r>
            <a:r>
              <a:rPr lang="en-US" baseline="0" dirty="0" smtClean="0"/>
              <a:t>help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 wrong implementation (like the one still in VA sorting page)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degenerate to O(N^2) again on test case where all items are equal...</a:t>
            </a:r>
            <a:endParaRPr lang="en-US" baseline="0" dirty="0"/>
          </a:p>
          <a:p>
            <a:pPr marL="228600" indent="-228600">
              <a:buAutoNum type="arabicPeriod"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</a:t>
            </a:r>
            <a:r>
              <a:rPr lang="en-US" dirty="0" smtClean="0"/>
              <a:t>CS2040/IT5003, </a:t>
            </a:r>
            <a:r>
              <a:rPr lang="en-US" dirty="0"/>
              <a:t>see </a:t>
            </a:r>
            <a:r>
              <a:rPr lang="en-US" dirty="0" smtClean="0"/>
              <a:t>SortDemo.java/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en-US" dirty="0"/>
              <a:t>instead of SortDemo.cpp</a:t>
            </a:r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3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There are a few reasons why Radix Sort is less universal than O(N log N) comparison-based sort, among others: if the integer digits are many (technically, if we have more than log_2 n bits, it is better to just use optimal O(N log N) comparison-based sort), if what we are sorting are not integers but floating point numbers with high degree of precision, not in place (counting sort requires extra memory), etc. 99% if not all sort library routines in various programming languages use O(N log N) (or expected O(N log N)) version of comparison-based sorting…</a:t>
            </a:r>
          </a:p>
          <a:p>
            <a:pPr marL="228600" indent="-228600">
              <a:buAutoNum type="arabicPeriod"/>
            </a:pPr>
            <a:r>
              <a:rPr lang="en-US" dirty="0" smtClean="0"/>
              <a:t>That was last year’s PS1 B, more tormenting /</a:t>
            </a:r>
            <a:r>
              <a:rPr lang="en-US" dirty="0" err="1" smtClean="0"/>
              <a:t>magicsequence</a:t>
            </a:r>
            <a:r>
              <a:rPr lang="en-US" dirty="0" smtClean="0"/>
              <a:t>… many of your seniors</a:t>
            </a:r>
            <a:r>
              <a:rPr lang="en-US" baseline="0" dirty="0" smtClean="0"/>
              <a:t> died with this one, see https://open.kattis.com/problems/magicsequence/statistics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4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Consider what Merge Sort will do if there is/are duplicates,</a:t>
            </a:r>
            <a:r>
              <a:rPr lang="en-US" baseline="0" dirty="0" smtClean="0"/>
              <a:t> e.g. try sorting A = {4a, 4b, 1, 2}, the current implementation as shown in VA is stable, we can make it unstable though by implementing it differently (change &lt;= to &lt; in the merge routine when we compare the front of two sorted </a:t>
            </a:r>
            <a:r>
              <a:rPr lang="en-US" baseline="0" dirty="0" err="1" smtClean="0"/>
              <a:t>sublists</a:t>
            </a:r>
            <a:r>
              <a:rPr lang="en-US" baseline="0" dirty="0" smtClean="0"/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Try sorting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{3, 4a, 2, 4b, 1}, the randomized one is quite clear, but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the non randomized Quick Sort does not guarantee stability. Remarks: There are ways to make it stable though, but not the one currently presented in VA (associate increasing distinct ids for each element in O(n) initial pre-processing pass; this way, all n items will be distinct again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), e.g., A earlier becomes = {3a, 4b, 2c, 4d, 1e}.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skipped until Priority Queue (Binary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Heap)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skipped until Balanced Binary Search Tree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lecture; PS: if we use array, during deletion we still need to “close the gap”, that can still be O(N) :’( even though the sort order is not disrupted. Repeated insertion during each add is O(N)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too hard to understand by many students without understanding about cache memory, you can read stuffs like </a:t>
            </a:r>
            <a:r>
              <a:rPr lang="en-US" dirty="0" smtClean="0">
                <a:hlinkClick r:id="rId3"/>
              </a:rPr>
              <a:t>https://stackoverflow.com/questions/12065774/why-does-cache-locality-matter-for-array-performance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some exercise during lab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70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Abstract Data Type:</a:t>
            </a:r>
            <a:r>
              <a:rPr lang="en-SG" baseline="0" dirty="0" smtClean="0"/>
              <a:t> data, </a:t>
            </a:r>
            <a:r>
              <a:rPr lang="en-SG" dirty="0" smtClean="0"/>
              <a:t>its possible values/contents, and possible operations on data, not concerning the actual implementation; List ADT is like what we</a:t>
            </a:r>
            <a:r>
              <a:rPr lang="en-SG" baseline="0" dirty="0" smtClean="0"/>
              <a:t> discussed, a mathematical model to describe a collection of (similar type objects) that referred via their indices; common operations: get(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), search(v), insert(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, v), remove(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Perhaps </a:t>
            </a:r>
            <a:r>
              <a:rPr lang="en-SG" baseline="0" dirty="0"/>
              <a:t>remove(specific-value</a:t>
            </a:r>
            <a:r>
              <a:rPr lang="en-SG" baseline="0" dirty="0" smtClean="0"/>
              <a:t>) --- be careful of accidental Run Time Error if specific-value doesn’t exist, </a:t>
            </a:r>
            <a:r>
              <a:rPr lang="en-SG" baseline="0" dirty="0" err="1"/>
              <a:t>isEmpty</a:t>
            </a:r>
            <a:r>
              <a:rPr lang="en-SG" baseline="0" dirty="0"/>
              <a:t>(), </a:t>
            </a:r>
            <a:r>
              <a:rPr lang="en-SG" baseline="0" dirty="0" err="1"/>
              <a:t>printList</a:t>
            </a:r>
            <a:r>
              <a:rPr lang="en-SG" baseline="0" dirty="0"/>
              <a:t>(), </a:t>
            </a:r>
            <a:r>
              <a:rPr lang="en-SG" baseline="0" dirty="0" err="1"/>
              <a:t>sortList</a:t>
            </a:r>
            <a:r>
              <a:rPr lang="en-SG" baseline="0" dirty="0" smtClean="0"/>
              <a:t>()?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We have used vector [] (for get), will? use vector insert(</a:t>
            </a:r>
            <a:r>
              <a:rPr lang="en-SG" baseline="0" dirty="0" err="1" smtClean="0"/>
              <a:t>pos</a:t>
            </a:r>
            <a:r>
              <a:rPr lang="en-SG" baseline="0" dirty="0" smtClean="0"/>
              <a:t>, value) for insert(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, v), erase(</a:t>
            </a:r>
            <a:r>
              <a:rPr lang="en-SG" baseline="0" dirty="0" err="1" smtClean="0"/>
              <a:t>pos</a:t>
            </a:r>
            <a:r>
              <a:rPr lang="en-SG" baseline="0" dirty="0" smtClean="0"/>
              <a:t>) for erase(</a:t>
            </a:r>
            <a:r>
              <a:rPr lang="en-SG" baseline="0" dirty="0" err="1" smtClean="0"/>
              <a:t>i</a:t>
            </a:r>
            <a:r>
              <a:rPr lang="en-SG" baseline="0" dirty="0" smtClean="0"/>
              <a:t>), and can use STL </a:t>
            </a:r>
            <a:r>
              <a:rPr lang="en-SG" baseline="0" dirty="0" err="1" smtClean="0"/>
              <a:t>std</a:t>
            </a:r>
            <a:r>
              <a:rPr lang="en-SG" baseline="0" dirty="0" smtClean="0"/>
              <a:t>::find in &lt;algorithm&gt; for search(v). However, it does not solve the space wastage (not that important though as memory is ‘cheap’ nowadays) and content shifting problems during insert/remove though…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 smtClean="0"/>
              <a:t>Much </a:t>
            </a:r>
            <a:r>
              <a:rPr lang="en-SG" baseline="0" dirty="0"/>
              <a:t>more complicated to implement correctly and </a:t>
            </a:r>
            <a:r>
              <a:rPr lang="en-SG" baseline="0" dirty="0" smtClean="0"/>
              <a:t>efficiently, it has been asked in a recent past paper</a:t>
            </a:r>
            <a:endParaRPr lang="en-SG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Fixed </a:t>
            </a:r>
            <a:r>
              <a:rPr lang="en-SG" baseline="0" dirty="0" smtClean="0"/>
              <a:t>size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Only for CS2040C: </a:t>
            </a:r>
            <a:r>
              <a:rPr lang="en-US" dirty="0">
                <a:hlinkClick r:id="rId3"/>
              </a:rPr>
              <a:t>C </a:t>
            </a:r>
            <a:r>
              <a:rPr lang="en-US" dirty="0" err="1">
                <a:hlinkClick r:id="rId3"/>
              </a:rPr>
              <a:t>struct</a:t>
            </a:r>
            <a:r>
              <a:rPr lang="en-US" dirty="0">
                <a:hlinkClick r:id="rId3"/>
              </a:rPr>
              <a:t> or C++ class</a:t>
            </a:r>
            <a:r>
              <a:rPr lang="en-US" dirty="0"/>
              <a:t> for Linked List Vertex/Node?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Up to you, both are okay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[cannot be</a:t>
            </a:r>
            <a:r>
              <a:rPr lang="en-SG" baseline="0" dirty="0" smtClean="0"/>
              <a:t> done this time due to online class] : </a:t>
            </a:r>
            <a:r>
              <a:rPr lang="en-SG" dirty="0" smtClean="0"/>
              <a:t>We </a:t>
            </a:r>
            <a:r>
              <a:rPr lang="en-SG" dirty="0"/>
              <a:t>will use humans to emulate SLL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Standard stuffs</a:t>
            </a:r>
            <a:endParaRPr lang="en-SG" dirty="0">
              <a:sym typeface="Wingdings" panose="05000000000000000000" pitchFamily="2" charset="2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S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Others: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/>
              <a:t>Round</a:t>
            </a:r>
            <a:r>
              <a:rPr lang="en-SG" baseline="0" dirty="0"/>
              <a:t> 1: Array wins, Round 2: LL wins, Round 3: Tie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baseline="0" dirty="0"/>
              <a:t>Round 1: LL wins, Round 2: Array </a:t>
            </a:r>
            <a:r>
              <a:rPr lang="en-SG" baseline="0" dirty="0" smtClean="0"/>
              <a:t>wins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SG" dirty="0" smtClean="0"/>
              <a:t>What SLL can do,</a:t>
            </a:r>
            <a:r>
              <a:rPr lang="en-SG" baseline="0" dirty="0" smtClean="0"/>
              <a:t> we can emulate (and slightly better) with </a:t>
            </a:r>
            <a:r>
              <a:rPr lang="en-SG" baseline="0" dirty="0" err="1" smtClean="0"/>
              <a:t>std</a:t>
            </a:r>
            <a:r>
              <a:rPr lang="en-SG" baseline="0" dirty="0" smtClean="0"/>
              <a:t>::vector; SLL’s main strength is in the way it allows the vertices to be non-contiguous in memory, which will be used more in Stack ADT and especially Queue ADT; on some application that requires fast delete/fast insertion without needing to close the gap, we may need SLL/DLL, will be reiterated in Lecture 04a</a:t>
            </a:r>
            <a:endParaRPr lang="en-SG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056FA-2F90-4489-A2BA-D7850EF8425B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3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7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9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42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698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9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24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06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463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4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4BFE-4BED-4D86-9ABF-B8DB0D37D722}" type="datetimeFigureOut">
              <a:rPr lang="en-SG" smtClean="0"/>
              <a:t>27/8/2021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D2AE-4421-462C-94B8-2067CF179A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728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sg.zoom.us/rec/share/pAattDSCNIJSMQVMPOqPZiu2S7fOke622dlZQ6LG5W2NucEtSLoY8wg8lE_YeJ_T.5wkZ0z8SGvdd9OzZ" TargetMode="External"/><Relationship Id="rId2" Type="http://schemas.openxmlformats.org/officeDocument/2006/relationships/hyperlink" Target="https://nus-sg.zoom.us/rec/share/Kw_G5Avu9RNGCXdImebPOkJ4tAKnHhupAlE3b5xRXZ4VvFajlYwAbimZqTDblAAP.TWM-Un7BybXbsQB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training?diff=Medium&amp;n=5&amp;tl=0&amp;module=sor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2-6" TargetMode="External"/><Relationship Id="rId3" Type="http://schemas.openxmlformats.org/officeDocument/2006/relationships/hyperlink" Target="https://visualgo.net/en/list?slide=1" TargetMode="External"/><Relationship Id="rId7" Type="http://schemas.openxmlformats.org/officeDocument/2006/relationships/hyperlink" Target="https://visualgo.net/en/list?slide=2-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list?slide=2-7" TargetMode="External"/><Relationship Id="rId5" Type="http://schemas.openxmlformats.org/officeDocument/2006/relationships/hyperlink" Target="https://visualgo.net/en/list?slide=2-1" TargetMode="External"/><Relationship Id="rId4" Type="http://schemas.openxmlformats.org/officeDocument/2006/relationships/hyperlink" Target="https://en.wikipedia.org/wiki/Abstract_data_type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list?slide=3-5" TargetMode="External"/><Relationship Id="rId13" Type="http://schemas.openxmlformats.org/officeDocument/2006/relationships/hyperlink" Target="https://visualgo.net/en/list?slide=3-20" TargetMode="External"/><Relationship Id="rId3" Type="http://schemas.openxmlformats.org/officeDocument/2006/relationships/hyperlink" Target="https://visualgo.net/en/list?slide=3" TargetMode="External"/><Relationship Id="rId7" Type="http://schemas.openxmlformats.org/officeDocument/2006/relationships/hyperlink" Target="https://visualgo.net/en/list?slide=3-1" TargetMode="External"/><Relationship Id="rId12" Type="http://schemas.openxmlformats.org/officeDocument/2006/relationships/hyperlink" Target="https://visualgo.net/en/list?slide=3-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SLLDemo.java" TargetMode="External"/><Relationship Id="rId11" Type="http://schemas.openxmlformats.org/officeDocument/2006/relationships/hyperlink" Target="https://visualgo.net/en/list?slide=3-12" TargetMode="External"/><Relationship Id="rId5" Type="http://schemas.openxmlformats.org/officeDocument/2006/relationships/hyperlink" Target="https://www.comp.nus.edu.sg/~stevenha/cs2040c/demos/SLLDemo.py" TargetMode="External"/><Relationship Id="rId10" Type="http://schemas.openxmlformats.org/officeDocument/2006/relationships/hyperlink" Target="https://visualgo.net/en/list?slide=3-15" TargetMode="External"/><Relationship Id="rId4" Type="http://schemas.openxmlformats.org/officeDocument/2006/relationships/hyperlink" Target="https://www.comp.nus.edu.sg/~stevenha/cs2040c/demos/SLLDemo.cpp" TargetMode="External"/><Relationship Id="rId9" Type="http://schemas.openxmlformats.org/officeDocument/2006/relationships/hyperlink" Target="https://visualgo.net/en/list?slide=3-8" TargetMode="External"/><Relationship Id="rId14" Type="http://schemas.openxmlformats.org/officeDocument/2006/relationships/hyperlink" Target="https://visualgo.net/en/list?slide=3-2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go.net/en/list?slide=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sessions/vpw8rg/help/tos" TargetMode="External"/><Relationship Id="rId2" Type="http://schemas.openxmlformats.org/officeDocument/2006/relationships/hyperlink" Target="https://nus.kattis.com/sessions/vpw8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kattis.com/problems/universityzoning/statisti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.kattis.com/problems/sortofsor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visualgo.net/en/sorting?slide=12-2" TargetMode="External"/><Relationship Id="rId3" Type="http://schemas.openxmlformats.org/officeDocument/2006/relationships/hyperlink" Target="https://visualgo.net/en/sorting?slide=10" TargetMode="External"/><Relationship Id="rId7" Type="http://schemas.openxmlformats.org/officeDocument/2006/relationships/hyperlink" Target="https://visualgo.net/en/sorting?slide=11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.nus.edu.sg/~stevenha/cs2040c/demos/SortingDemo.java" TargetMode="External"/><Relationship Id="rId5" Type="http://schemas.openxmlformats.org/officeDocument/2006/relationships/hyperlink" Target="https://www.comp.nus.edu.sg/~stevenha/cs2040c/demos/SortingDemo.py" TargetMode="External"/><Relationship Id="rId4" Type="http://schemas.openxmlformats.org/officeDocument/2006/relationships/hyperlink" Target="https://www.comp.nus.edu.sg/~stevenha/cs2040c/demos/SortingDemo.cpp" TargetMode="External"/><Relationship Id="rId9" Type="http://schemas.openxmlformats.org/officeDocument/2006/relationships/hyperlink" Target="https://visualgo.net/en/sorting?slide=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en/sorting?slide=16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go.net/en/sorting?slide=16-3" TargetMode="External"/><Relationship Id="rId5" Type="http://schemas.openxmlformats.org/officeDocument/2006/relationships/hyperlink" Target="https://visualgo.net/en/sorting?slide=17-2" TargetMode="External"/><Relationship Id="rId4" Type="http://schemas.openxmlformats.org/officeDocument/2006/relationships/hyperlink" Target="https://visualgo.net/en/sorting?slide=11-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1" TargetMode="External"/><Relationship Id="rId2" Type="http://schemas.openxmlformats.org/officeDocument/2006/relationships/hyperlink" Target="https://nuswhispers.com/confession/5748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visualgo.net/en/list?slide=3" TargetMode="External"/><Relationship Id="rId4" Type="http://schemas.openxmlformats.org/officeDocument/2006/relationships/hyperlink" Target="https://visualgo.net/en/list?slide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recording for this week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Topic: CS2040C Wednesday Lectures</a:t>
            </a:r>
          </a:p>
          <a:p>
            <a:pPr marL="0" indent="0">
              <a:buNone/>
            </a:pPr>
            <a:r>
              <a:rPr lang="en-US" sz="1400" dirty="0"/>
              <a:t>Start Time : Aug 25, 2021 09:48 AM</a:t>
            </a:r>
          </a:p>
          <a:p>
            <a:pPr marL="0" indent="0">
              <a:buNone/>
            </a:pPr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nus-sg.zoom.us/rec/share/Kw_G5Avu9RNGCXdImebPOkJ4tAKnHhupAlE3b5xRXZ4VvFajlYwAbimZqTDblAAP.TWM-Un7BybXbsQBS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Passcode: 1HWAS%%</a:t>
            </a:r>
            <a:r>
              <a:rPr lang="en-US" sz="1400" dirty="0" smtClean="0"/>
              <a:t>K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=======================</a:t>
            </a:r>
            <a:endParaRPr lang="en-US" sz="14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Topic</a:t>
            </a:r>
            <a:r>
              <a:rPr lang="en-US" sz="1400" dirty="0"/>
              <a:t>: CS2040C Thursday Lectures</a:t>
            </a:r>
          </a:p>
          <a:p>
            <a:pPr marL="0" indent="0">
              <a:buNone/>
            </a:pPr>
            <a:r>
              <a:rPr lang="en-US" sz="1400" dirty="0"/>
              <a:t>Start Time : Aug 26, 2021 04:42 PM</a:t>
            </a:r>
          </a:p>
          <a:p>
            <a:pPr marL="0" indent="0">
              <a:buNone/>
            </a:pPr>
            <a:r>
              <a:rPr lang="en-US" sz="1400" dirty="0" smtClean="0"/>
              <a:t>Meeting </a:t>
            </a:r>
            <a:r>
              <a:rPr lang="en-US" sz="1400" dirty="0"/>
              <a:t>Recording: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nus-sg.zoom.us/rec/share/pAattDSCNIJSMQVMPOqPZiu2S7fOke622dlZQ6LG5W2NucEtSLoY8wg8lE_YeJ_T.5wkZ0z8SGvdd9OzZ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Access </a:t>
            </a:r>
            <a:r>
              <a:rPr lang="en-US" sz="1400" dirty="0"/>
              <a:t>Passcode: X9Dx68W#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1330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starting L03b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Try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visualgo.net/training?diff=Medium&amp;n=5&amp;tl=0&amp;module=sorting</a:t>
            </a:r>
            <a:r>
              <a:rPr lang="en-US" sz="2400" dirty="0" smtClean="0"/>
              <a:t> </a:t>
            </a:r>
            <a:r>
              <a:rPr lang="en-US" sz="2400" dirty="0" smtClean="0"/>
              <a:t>live</a:t>
            </a:r>
          </a:p>
          <a:p>
            <a:pPr lvl="1"/>
            <a:r>
              <a:rPr lang="en-US" sz="2000" dirty="0" smtClean="0"/>
              <a:t>Keep doing this e-training every week for that week’s topic</a:t>
            </a:r>
          </a:p>
          <a:p>
            <a:pPr lvl="1"/>
            <a:r>
              <a:rPr lang="en-US" sz="2000" dirty="0" smtClean="0"/>
              <a:t>When I </a:t>
            </a:r>
            <a:r>
              <a:rPr lang="en-US" sz="2000" dirty="0" smtClean="0"/>
              <a:t>finish </a:t>
            </a:r>
            <a:r>
              <a:rPr lang="en-US" sz="2000" dirty="0" smtClean="0"/>
              <a:t>upgrading </a:t>
            </a:r>
            <a:r>
              <a:rPr lang="en-US" sz="2000" dirty="0" err="1" smtClean="0"/>
              <a:t>VisuAlgo</a:t>
            </a:r>
            <a:r>
              <a:rPr lang="en-US" sz="2000" dirty="0" smtClean="0"/>
              <a:t> to </a:t>
            </a:r>
            <a:r>
              <a:rPr lang="en-US" sz="2000" smtClean="0"/>
              <a:t>have user-tracking system,</a:t>
            </a:r>
            <a:br>
              <a:rPr lang="en-US" sz="2000" smtClean="0"/>
            </a:br>
            <a:r>
              <a:rPr lang="en-US" sz="2000" smtClean="0"/>
              <a:t>the </a:t>
            </a:r>
            <a:r>
              <a:rPr lang="en-US" sz="2000" dirty="0" smtClean="0"/>
              <a:t>tool will remind you weekly instead of 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2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</a:t>
            </a:r>
            <a:r>
              <a:rPr lang="en-US" dirty="0" smtClean="0"/>
              <a:t>Thu</a:t>
            </a:r>
            <a:br>
              <a:rPr lang="en-US" dirty="0" smtClean="0"/>
            </a:br>
            <a:r>
              <a:rPr lang="en-US" sz="2400" dirty="0" smtClean="0"/>
              <a:t>(as of Wed, 25 Aug, 4.45pm)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PS1 top 18, good job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PS1 bottom side (20+ rows, start soon!)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5992" y="2505075"/>
            <a:ext cx="5005379" cy="368458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657440"/>
            <a:ext cx="5183188" cy="33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List ADT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https://visualgo.net/en/list?slide=1</a:t>
            </a:r>
            <a:r>
              <a:rPr lang="en-SG" dirty="0"/>
              <a:t> to 2-8</a:t>
            </a:r>
          </a:p>
          <a:p>
            <a:pPr lvl="1"/>
            <a:r>
              <a:rPr lang="en-SG" dirty="0"/>
              <a:t>Note that these slides </a:t>
            </a:r>
            <a:r>
              <a:rPr lang="en-SG" dirty="0" smtClean="0"/>
              <a:t>have been </a:t>
            </a:r>
            <a:r>
              <a:rPr lang="en-SG" dirty="0"/>
              <a:t>discussed in </a:t>
            </a:r>
            <a:r>
              <a:rPr lang="en-SG" dirty="0" smtClean="0"/>
              <a:t>Tut01/Lab01 earlier this week</a:t>
            </a:r>
            <a:endParaRPr lang="en-SG" dirty="0"/>
          </a:p>
          <a:p>
            <a:r>
              <a:rPr lang="en-US" dirty="0" smtClean="0"/>
              <a:t>Q&amp;A on Basic List ADT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an </a:t>
            </a:r>
            <a:r>
              <a:rPr lang="en-US" dirty="0">
                <a:hlinkClick r:id="rId4"/>
              </a:rPr>
              <a:t>ADT</a:t>
            </a:r>
            <a:r>
              <a:rPr lang="en-US" dirty="0"/>
              <a:t> actually? And for this lecture: </a:t>
            </a:r>
            <a:r>
              <a:rPr lang="en-US" dirty="0">
                <a:hlinkClick r:id="rId5"/>
              </a:rPr>
              <a:t>List ADT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there </a:t>
            </a:r>
            <a:r>
              <a:rPr lang="en-US" dirty="0">
                <a:hlinkClick r:id="rId5"/>
              </a:rPr>
              <a:t>other operations for List ADT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you understand how to use </a:t>
            </a:r>
            <a:r>
              <a:rPr lang="en-US" dirty="0">
                <a:hlinkClick r:id="rId6"/>
              </a:rPr>
              <a:t>vector </a:t>
            </a:r>
            <a:r>
              <a:rPr lang="en-US" dirty="0" smtClean="0">
                <a:hlinkClick r:id="rId6"/>
              </a:rPr>
              <a:t>(C++)/list (Python)/</a:t>
            </a:r>
            <a:r>
              <a:rPr lang="en-US" dirty="0" err="1" smtClean="0">
                <a:hlinkClick r:id="rId6"/>
              </a:rPr>
              <a:t>ArrayList</a:t>
            </a:r>
            <a:r>
              <a:rPr lang="en-US" dirty="0" smtClean="0">
                <a:hlinkClick r:id="rId6"/>
              </a:rPr>
              <a:t> </a:t>
            </a:r>
            <a:r>
              <a:rPr lang="en-US" dirty="0">
                <a:hlinkClick r:id="rId6"/>
              </a:rPr>
              <a:t>(</a:t>
            </a:r>
            <a:r>
              <a:rPr lang="en-US" dirty="0" smtClean="0">
                <a:hlinkClick r:id="rId6"/>
              </a:rPr>
              <a:t>Java)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List </a:t>
            </a:r>
            <a:r>
              <a:rPr lang="en-US" dirty="0" smtClean="0"/>
              <a:t>ADT?</a:t>
            </a:r>
            <a:endParaRPr lang="en-US" dirty="0"/>
          </a:p>
          <a:p>
            <a:r>
              <a:rPr lang="en-US" dirty="0"/>
              <a:t>To 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happens to List ADT implementation if we use </a:t>
            </a:r>
            <a:r>
              <a:rPr lang="en-US" dirty="0">
                <a:hlinkClick r:id="rId7"/>
              </a:rPr>
              <a:t>non compact</a:t>
            </a:r>
            <a:r>
              <a:rPr lang="en-US" dirty="0"/>
              <a:t> array?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dirty="0">
                <a:hlinkClick r:id="rId8"/>
              </a:rPr>
              <a:t>main issue</a:t>
            </a:r>
            <a:r>
              <a:rPr lang="en-US" dirty="0"/>
              <a:t> of compact array for List ADT implementation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List, review of basic (Single/y) LL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https://visualgo.net/en/list?slide=3</a:t>
            </a:r>
            <a:r>
              <a:rPr lang="en-SG" dirty="0"/>
              <a:t> to 3-22</a:t>
            </a:r>
          </a:p>
          <a:p>
            <a:r>
              <a:rPr lang="en-US" dirty="0"/>
              <a:t>Q&amp;A on Basic Single/y LL stuffs: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Review: </a:t>
            </a:r>
            <a:r>
              <a:rPr lang="en-US" dirty="0" smtClean="0">
                <a:hlinkClick r:id="rId4"/>
              </a:rPr>
              <a:t>SLLDemo.cpp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py</a:t>
            </a:r>
            <a:r>
              <a:rPr lang="en-US" dirty="0" smtClean="0"/>
              <a:t>/</a:t>
            </a:r>
            <a:r>
              <a:rPr lang="en-US" dirty="0" smtClean="0">
                <a:hlinkClick r:id="rId6"/>
              </a:rPr>
              <a:t>java</a:t>
            </a:r>
            <a:r>
              <a:rPr lang="en-US" dirty="0" smtClean="0"/>
              <a:t>, a </a:t>
            </a:r>
            <a:r>
              <a:rPr lang="en-US" dirty="0"/>
              <a:t>basic SLL demo </a:t>
            </a:r>
            <a:r>
              <a:rPr lang="en-US" dirty="0" smtClean="0"/>
              <a:t>C++/Python/Java code</a:t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stitching </a:t>
            </a:r>
            <a:r>
              <a:rPr lang="en-US" dirty="0">
                <a:hlinkClick r:id="rId7"/>
              </a:rPr>
              <a:t>this</a:t>
            </a:r>
            <a:r>
              <a:rPr lang="en-US" dirty="0"/>
              <a:t> (Vertex class/struct), </a:t>
            </a:r>
            <a:r>
              <a:rPr lang="en-US" dirty="0">
                <a:hlinkClick r:id="rId8"/>
              </a:rPr>
              <a:t>this</a:t>
            </a:r>
            <a:r>
              <a:rPr lang="en-US" dirty="0"/>
              <a:t> (get a particular index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>
                <a:hlinkClick r:id="rId9"/>
              </a:rPr>
              <a:t>this</a:t>
            </a:r>
            <a:r>
              <a:rPr lang="en-US" dirty="0" smtClean="0"/>
              <a:t> </a:t>
            </a:r>
            <a:r>
              <a:rPr lang="en-US" dirty="0"/>
              <a:t>(insert at head</a:t>
            </a:r>
            <a:r>
              <a:rPr lang="en-US" dirty="0" smtClean="0"/>
              <a:t>), and </a:t>
            </a:r>
            <a:r>
              <a:rPr lang="en-US" dirty="0">
                <a:hlinkClick r:id="rId10"/>
              </a:rPr>
              <a:t>this</a:t>
            </a:r>
            <a:r>
              <a:rPr lang="en-US" dirty="0"/>
              <a:t> (remove at head), in yet another demonstration of </a:t>
            </a:r>
            <a:r>
              <a:rPr lang="en-US" dirty="0" smtClean="0"/>
              <a:t>C++/Python/Java </a:t>
            </a:r>
            <a:r>
              <a:rPr lang="en-US" dirty="0"/>
              <a:t>class</a:t>
            </a:r>
          </a:p>
          <a:p>
            <a:r>
              <a:rPr lang="en-US" dirty="0" smtClean="0"/>
              <a:t>To </a:t>
            </a:r>
            <a:r>
              <a:rPr lang="en-US" dirty="0"/>
              <a:t>be explored at home by yourself: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List ADT insert(</a:t>
            </a:r>
            <a:r>
              <a:rPr lang="en-US" dirty="0" err="1"/>
              <a:t>i</a:t>
            </a:r>
            <a:r>
              <a:rPr lang="en-US" dirty="0"/>
              <a:t>, v): Array vs Linked List: </a:t>
            </a:r>
            <a:r>
              <a:rPr lang="en-US" dirty="0">
                <a:hlinkClick r:id="rId8"/>
              </a:rPr>
              <a:t>round 1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round 2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round 3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List ADT remove(</a:t>
            </a:r>
            <a:r>
              <a:rPr lang="en-US" dirty="0" err="1"/>
              <a:t>i</a:t>
            </a:r>
            <a:r>
              <a:rPr lang="en-US" dirty="0"/>
              <a:t>): Array vs Linked List: </a:t>
            </a:r>
            <a:r>
              <a:rPr lang="en-US" dirty="0">
                <a:hlinkClick r:id="rId12"/>
              </a:rPr>
              <a:t>round 1</a:t>
            </a:r>
            <a:r>
              <a:rPr lang="en-US" dirty="0"/>
              <a:t>, </a:t>
            </a:r>
            <a:r>
              <a:rPr lang="en-US" dirty="0">
                <a:hlinkClick r:id="rId13"/>
              </a:rPr>
              <a:t>round </a:t>
            </a:r>
            <a:r>
              <a:rPr lang="en-US" dirty="0" smtClean="0">
                <a:hlinkClick r:id="rId13"/>
              </a:rPr>
              <a:t>2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That </a:t>
            </a:r>
            <a:r>
              <a:rPr lang="en-US" b="1" dirty="0"/>
              <a:t>SLL by itself</a:t>
            </a:r>
            <a:r>
              <a:rPr lang="en-US" dirty="0"/>
              <a:t> is basically ‘</a:t>
            </a:r>
            <a:r>
              <a:rPr lang="en-US" dirty="0">
                <a:hlinkClick r:id="rId14"/>
              </a:rPr>
              <a:t>not that useful</a:t>
            </a:r>
            <a:r>
              <a:rPr lang="en-US" dirty="0"/>
              <a:t>’ </a:t>
            </a:r>
            <a:r>
              <a:rPr lang="en-US" dirty="0" smtClean="0"/>
              <a:t>when compared with</a:t>
            </a:r>
            <a:br>
              <a:rPr lang="en-US" dirty="0" smtClean="0"/>
            </a:br>
            <a:r>
              <a:rPr lang="en-US" dirty="0" smtClean="0"/>
              <a:t>C++ vector/Python list/Java </a:t>
            </a:r>
            <a:r>
              <a:rPr lang="en-US" dirty="0" err="1" smtClean="0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e-Lecture for our Flipped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7272" cy="5032375"/>
          </a:xfrm>
        </p:spPr>
        <p:txBody>
          <a:bodyPr>
            <a:normAutofit/>
          </a:bodyPr>
          <a:lstStyle/>
          <a:p>
            <a:r>
              <a:rPr lang="en-US" sz="2400" dirty="0"/>
              <a:t>Read </a:t>
            </a:r>
            <a:r>
              <a:rPr lang="en-US" sz="2400" dirty="0">
                <a:hlinkClick r:id="rId2"/>
              </a:rPr>
              <a:t>https://visualgo.net/en/list?slide=4</a:t>
            </a:r>
            <a:r>
              <a:rPr lang="en-US" sz="2400" dirty="0"/>
              <a:t> to end</a:t>
            </a:r>
            <a:endParaRPr lang="en-US" sz="2400" i="1" dirty="0"/>
          </a:p>
          <a:p>
            <a:pPr lvl="1"/>
            <a:r>
              <a:rPr lang="en-US" sz="2000" i="1" dirty="0"/>
              <a:t>Super duper lost otherwise…</a:t>
            </a:r>
          </a:p>
          <a:p>
            <a:pPr lvl="1"/>
            <a:r>
              <a:rPr lang="en-US" sz="2000" dirty="0"/>
              <a:t>We will complete </a:t>
            </a:r>
            <a:r>
              <a:rPr lang="en-US" sz="2000" dirty="0" smtClean="0"/>
              <a:t>the discussion </a:t>
            </a:r>
            <a:r>
              <a:rPr lang="en-US" sz="2000" dirty="0"/>
              <a:t>of linked list </a:t>
            </a:r>
            <a:r>
              <a:rPr lang="en-US" sz="2000" dirty="0" smtClean="0"/>
              <a:t>when </a:t>
            </a:r>
            <a:r>
              <a:rPr lang="en-US" sz="2000" dirty="0"/>
              <a:t>we meet </a:t>
            </a:r>
            <a:r>
              <a:rPr lang="en-US" sz="2000" dirty="0" smtClean="0"/>
              <a:t>again: Stack, Queue, DLL, </a:t>
            </a:r>
            <a:r>
              <a:rPr lang="en-US" sz="2000" dirty="0" err="1" smtClean="0"/>
              <a:t>Deque</a:t>
            </a:r>
            <a:endParaRPr lang="en-US" sz="2000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CS2040C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03 guideline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Wed (1)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353802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Remarks </a:t>
            </a:r>
            <a:r>
              <a:rPr lang="en-US" dirty="0"/>
              <a:t>on </a:t>
            </a:r>
            <a:r>
              <a:rPr lang="en-US" dirty="0" smtClean="0"/>
              <a:t>PS1: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nus.kattis.com/sessions/vpw8rg</a:t>
            </a:r>
            <a:endParaRPr lang="en-US" dirty="0" smtClean="0"/>
          </a:p>
          <a:p>
            <a:pPr lvl="1"/>
            <a:r>
              <a:rPr lang="en-US" dirty="0" smtClean="0"/>
              <a:t>Proper </a:t>
            </a:r>
            <a:r>
              <a:rPr lang="en-US" dirty="0"/>
              <a:t>comments/indentation/code style are NOT </a:t>
            </a:r>
            <a:r>
              <a:rPr lang="en-US" dirty="0" smtClean="0"/>
              <a:t>enforced </a:t>
            </a:r>
            <a:r>
              <a:rPr lang="en-US" dirty="0"/>
              <a:t>IF your </a:t>
            </a:r>
            <a:r>
              <a:rPr lang="en-US" dirty="0" smtClean="0"/>
              <a:t>submissions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dirty="0">
                <a:solidFill>
                  <a:srgbClr val="00B050"/>
                </a:solidFill>
              </a:rPr>
              <a:t>green with </a:t>
            </a:r>
            <a:r>
              <a:rPr lang="en-US" dirty="0" smtClean="0">
                <a:solidFill>
                  <a:srgbClr val="00B050"/>
                </a:solidFill>
              </a:rPr>
              <a:t>100+100=200 </a:t>
            </a:r>
            <a:r>
              <a:rPr lang="en-US" dirty="0">
                <a:solidFill>
                  <a:srgbClr val="00B050"/>
                </a:solidFill>
              </a:rPr>
              <a:t>points </a:t>
            </a:r>
            <a:r>
              <a:rPr lang="en-US" dirty="0"/>
              <a:t>AND you are not copying from </a:t>
            </a:r>
            <a:r>
              <a:rPr lang="en-US" dirty="0" smtClean="0"/>
              <a:t>anyone</a:t>
            </a:r>
          </a:p>
          <a:p>
            <a:pPr lvl="2"/>
            <a:r>
              <a:rPr lang="en-US" dirty="0" smtClean="0"/>
              <a:t>But still good to have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But all those are needed if your last submission </a:t>
            </a:r>
            <a:r>
              <a:rPr lang="en-US" dirty="0" smtClean="0"/>
              <a:t>(especially /</a:t>
            </a:r>
            <a:r>
              <a:rPr lang="en-US" dirty="0" err="1" smtClean="0"/>
              <a:t>universityzoning</a:t>
            </a:r>
            <a:r>
              <a:rPr lang="en-US" dirty="0" smtClean="0"/>
              <a:t>) is still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not 100+100=200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</a:t>
            </a:r>
            <a:r>
              <a:rPr lang="en-US" dirty="0" smtClean="0"/>
              <a:t>as a human TA </a:t>
            </a:r>
            <a:r>
              <a:rPr lang="en-US" dirty="0"/>
              <a:t>will read your code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of </a:t>
            </a:r>
            <a:r>
              <a:rPr lang="en-US" dirty="0" smtClean="0"/>
              <a:t>Tue, 24 Aug 2021, 5pm, </a:t>
            </a:r>
            <a:r>
              <a:rPr lang="en-US" dirty="0" err="1"/>
              <a:t>Kattis</a:t>
            </a:r>
            <a:r>
              <a:rPr lang="en-US" dirty="0"/>
              <a:t> caught no confirmed plagiarism for PS1 </a:t>
            </a:r>
            <a:r>
              <a:rPr lang="en-US" dirty="0" smtClean="0"/>
              <a:t>ACs </a:t>
            </a:r>
            <a:r>
              <a:rPr lang="en-US" i="1" dirty="0" smtClean="0"/>
              <a:t>yet</a:t>
            </a:r>
            <a:endParaRPr lang="en-US" i="1" dirty="0"/>
          </a:p>
          <a:p>
            <a:pPr lvl="2"/>
            <a:r>
              <a:rPr lang="en-US" dirty="0"/>
              <a:t>Reminder: Do not use </a:t>
            </a:r>
            <a:r>
              <a:rPr lang="en-US" b="1" dirty="0"/>
              <a:t>two different </a:t>
            </a:r>
            <a:r>
              <a:rPr lang="en-US" b="1" dirty="0" err="1"/>
              <a:t>Kattis</a:t>
            </a:r>
            <a:r>
              <a:rPr lang="en-US" b="1" dirty="0"/>
              <a:t> accounts</a:t>
            </a:r>
            <a:r>
              <a:rPr lang="en-US" dirty="0"/>
              <a:t> and submit same/similar code :</a:t>
            </a:r>
            <a:r>
              <a:rPr lang="en-US" dirty="0" smtClean="0"/>
              <a:t>O</a:t>
            </a:r>
          </a:p>
          <a:p>
            <a:pPr lvl="3"/>
            <a:r>
              <a:rPr lang="en-US" dirty="0" smtClean="0"/>
              <a:t>Most false alarms involving students using TWO different accounts (illegal according to </a:t>
            </a:r>
            <a:r>
              <a:rPr lang="en-US" dirty="0" err="1" smtClean="0">
                <a:hlinkClick r:id="rId3"/>
              </a:rPr>
              <a:t>Kattis’s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 smtClean="0">
                <a:hlinkClick r:id="rId3"/>
              </a:rPr>
              <a:t>ToS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universityzoning</a:t>
            </a:r>
            <a:r>
              <a:rPr lang="en-US" dirty="0" smtClean="0"/>
              <a:t> only has very few ACs (~100) worldwide so far, we will KNOW if you copy</a:t>
            </a:r>
          </a:p>
          <a:p>
            <a:pPr lvl="3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open.kattis.com/problems/universityzoning/statistics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0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Admins – Wed (2)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</a:t>
            </a:r>
            <a:r>
              <a:rPr lang="en-US" sz="2400" dirty="0" smtClean="0"/>
              <a:t>ivision of </a:t>
            </a:r>
            <a:r>
              <a:rPr lang="en-US" sz="2400" b="1" dirty="0" smtClean="0"/>
              <a:t>C</a:t>
            </a:r>
            <a:r>
              <a:rPr lang="en-US" sz="2400" dirty="0" smtClean="0"/>
              <a:t>oncerns between </a:t>
            </a:r>
            <a:r>
              <a:rPr lang="en-US" sz="2400" dirty="0" err="1" smtClean="0"/>
              <a:t>Lab+Tutorial</a:t>
            </a:r>
            <a:r>
              <a:rPr lang="en-US" sz="2400" dirty="0" smtClean="0"/>
              <a:t> TA and the Lecturer</a:t>
            </a:r>
          </a:p>
          <a:p>
            <a:pPr lvl="1"/>
            <a:r>
              <a:rPr lang="en-US" sz="2000" dirty="0" smtClean="0"/>
              <a:t>For Tutorial (the first 1 hour of </a:t>
            </a:r>
            <a:r>
              <a:rPr lang="en-US" sz="2000" dirty="0" err="1" smtClean="0"/>
              <a:t>Lab+Tutorial</a:t>
            </a:r>
            <a:r>
              <a:rPr lang="en-US" sz="2000" dirty="0" smtClean="0"/>
              <a:t> combo), your TA is </a:t>
            </a:r>
            <a:r>
              <a:rPr lang="en-US" sz="2000" dirty="0"/>
              <a:t>responsible for:</a:t>
            </a:r>
          </a:p>
          <a:p>
            <a:pPr lvl="2"/>
            <a:r>
              <a:rPr lang="en-US" sz="1800" dirty="0"/>
              <a:t>The theoretical content of the module (including understanding of lecture demo code)</a:t>
            </a:r>
          </a:p>
          <a:p>
            <a:pPr lvl="2"/>
            <a:r>
              <a:rPr lang="en-US" sz="1800" dirty="0"/>
              <a:t>Ensure students in his tutorial group can follow weekly lessons </a:t>
            </a:r>
            <a:r>
              <a:rPr lang="en-US" sz="1800" dirty="0" smtClean="0"/>
              <a:t>pace</a:t>
            </a:r>
            <a:endParaRPr lang="en-US" sz="1800" dirty="0"/>
          </a:p>
          <a:p>
            <a:pPr lvl="1"/>
            <a:r>
              <a:rPr lang="en-US" sz="2000" dirty="0" smtClean="0"/>
              <a:t>For Lab/hands-on (the second </a:t>
            </a:r>
            <a:r>
              <a:rPr lang="en-US" sz="2000" dirty="0"/>
              <a:t>1 hour of </a:t>
            </a:r>
            <a:r>
              <a:rPr lang="en-US" sz="2000" dirty="0" err="1"/>
              <a:t>Lab+Tutorial</a:t>
            </a:r>
            <a:r>
              <a:rPr lang="en-US" sz="2000" dirty="0"/>
              <a:t> combo), </a:t>
            </a:r>
            <a:r>
              <a:rPr lang="en-US" sz="2000" dirty="0" smtClean="0"/>
              <a:t>your TA </a:t>
            </a:r>
            <a:r>
              <a:rPr lang="en-US" sz="2000" dirty="0"/>
              <a:t>is responsible for:</a:t>
            </a:r>
          </a:p>
          <a:p>
            <a:pPr lvl="2"/>
            <a:r>
              <a:rPr lang="en-US" sz="1800" dirty="0"/>
              <a:t>Answering your PS related (or lecture demo C++ code) questions</a:t>
            </a:r>
          </a:p>
          <a:p>
            <a:pPr lvl="2"/>
            <a:r>
              <a:rPr lang="en-US" sz="1800" dirty="0"/>
              <a:t>Give (some) hints on </a:t>
            </a:r>
            <a:r>
              <a:rPr lang="en-US" sz="1800" dirty="0" err="1"/>
              <a:t>PSes</a:t>
            </a:r>
            <a:r>
              <a:rPr lang="en-US" sz="1800" dirty="0"/>
              <a:t> (more hints towards end of PS, near zero hint at the start of PS)</a:t>
            </a:r>
          </a:p>
          <a:p>
            <a:pPr lvl="2"/>
            <a:r>
              <a:rPr lang="en-US" sz="1800" dirty="0"/>
              <a:t>Generally: </a:t>
            </a:r>
            <a:r>
              <a:rPr lang="en-US" sz="1800" b="1" dirty="0"/>
              <a:t>NOT</a:t>
            </a:r>
            <a:r>
              <a:rPr lang="en-US" sz="1800" dirty="0"/>
              <a:t> debug your code </a:t>
            </a:r>
            <a:r>
              <a:rPr lang="en-US" sz="1800" i="1" dirty="0"/>
              <a:t>before deadline :O</a:t>
            </a:r>
          </a:p>
          <a:p>
            <a:pPr lvl="2"/>
            <a:r>
              <a:rPr lang="en-US" sz="1800" dirty="0"/>
              <a:t>Manually grade </a:t>
            </a:r>
            <a:r>
              <a:rPr lang="en-US" sz="1800" b="1" dirty="0">
                <a:solidFill>
                  <a:srgbClr val="FF0000"/>
                </a:solidFill>
              </a:rPr>
              <a:t>the last red submission</a:t>
            </a:r>
            <a:r>
              <a:rPr lang="en-US" sz="1800" dirty="0"/>
              <a:t> of your PS, skim thru your </a:t>
            </a:r>
            <a:r>
              <a:rPr lang="en-US" sz="1800" dirty="0">
                <a:solidFill>
                  <a:srgbClr val="00B050"/>
                </a:solidFill>
              </a:rPr>
              <a:t>greens</a:t>
            </a:r>
            <a:r>
              <a:rPr lang="en-US" sz="1800" dirty="0"/>
              <a:t> for plagiarism reports (if any)</a:t>
            </a:r>
          </a:p>
          <a:p>
            <a:pPr lvl="2"/>
            <a:r>
              <a:rPr lang="en-US" sz="1800" dirty="0"/>
              <a:t>Give you feedback for non AC code </a:t>
            </a:r>
            <a:r>
              <a:rPr lang="en-US" sz="1800" i="1" dirty="0"/>
              <a:t>after deadline</a:t>
            </a:r>
            <a:endParaRPr lang="en-US" sz="1800" dirty="0"/>
          </a:p>
          <a:p>
            <a:pPr lvl="3"/>
            <a:r>
              <a:rPr lang="en-US" sz="1600" dirty="0"/>
              <a:t>Will also try to give some (minimal) feedback even for an AC code</a:t>
            </a:r>
          </a:p>
          <a:p>
            <a:pPr lvl="1"/>
            <a:r>
              <a:rPr lang="en-US" sz="2000" dirty="0"/>
              <a:t>Random stuffs @ </a:t>
            </a:r>
            <a:r>
              <a:rPr lang="en-US" sz="2000" dirty="0" smtClean="0"/>
              <a:t>Discord channels, </a:t>
            </a:r>
          </a:p>
          <a:p>
            <a:pPr lvl="2"/>
            <a:r>
              <a:rPr lang="en-US" sz="1600" dirty="0" smtClean="0"/>
              <a:t>There are TAs, a super-senior (</a:t>
            </a:r>
            <a:r>
              <a:rPr lang="en-US" sz="1600" dirty="0" err="1" smtClean="0"/>
              <a:t>rawr</a:t>
            </a:r>
            <a:r>
              <a:rPr lang="en-US" sz="1600" dirty="0" smtClean="0"/>
              <a:t>), and myself (the lecturer) who will respond as and when we are free</a:t>
            </a:r>
            <a:endParaRPr lang="en-US" sz="1600" dirty="0"/>
          </a:p>
          <a:p>
            <a:pPr lvl="1"/>
            <a:r>
              <a:rPr lang="en-US" sz="2000" dirty="0"/>
              <a:t>Your Lecturer: Please kindly don’t use me as first channel</a:t>
            </a:r>
            <a:r>
              <a:rPr lang="en-US" sz="2000" dirty="0" smtClean="0"/>
              <a:t>…</a:t>
            </a:r>
          </a:p>
          <a:p>
            <a:pPr lvl="2"/>
            <a:r>
              <a:rPr lang="en-US" sz="1600" dirty="0" smtClean="0"/>
              <a:t>Private email/Discord DM to me directly to ask CS2040C stuff is discouraged…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5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demo,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err="1"/>
              <a:t>Kattis</a:t>
            </a:r>
            <a:r>
              <a:rPr lang="en-US" dirty="0"/>
              <a:t> – </a:t>
            </a:r>
            <a:r>
              <a:rPr lang="en-US" dirty="0" err="1">
                <a:hlinkClick r:id="rId3"/>
              </a:rPr>
              <a:t>sortofsorting</a:t>
            </a:r>
            <a:r>
              <a:rPr lang="en-US" dirty="0"/>
              <a:t> </a:t>
            </a:r>
            <a:r>
              <a:rPr lang="en-US" dirty="0" smtClean="0"/>
              <a:t>(continuation from last Thursday)</a:t>
            </a:r>
            <a:endParaRPr lang="en-US" b="1" dirty="0"/>
          </a:p>
          <a:p>
            <a:pPr lvl="1"/>
            <a:r>
              <a:rPr lang="en-US" dirty="0"/>
              <a:t>Custom </a:t>
            </a:r>
            <a:r>
              <a:rPr lang="en-US" dirty="0" smtClean="0"/>
              <a:t>(lambda) comparison function (since C++11)</a:t>
            </a:r>
          </a:p>
          <a:p>
            <a:pPr lvl="1"/>
            <a:r>
              <a:rPr lang="en-US" dirty="0" smtClean="0"/>
              <a:t>stable </a:t>
            </a:r>
            <a:r>
              <a:rPr lang="en-US" dirty="0"/>
              <a:t>sorting (default in </a:t>
            </a:r>
            <a:r>
              <a:rPr lang="en-US" dirty="0" smtClean="0"/>
              <a:t>Python </a:t>
            </a:r>
            <a:r>
              <a:rPr lang="en-US" dirty="0" err="1" smtClean="0"/>
              <a:t>list.sort</a:t>
            </a:r>
            <a:r>
              <a:rPr lang="en-US" dirty="0" smtClean="0"/>
              <a:t>() and Java </a:t>
            </a:r>
            <a:r>
              <a:rPr lang="en-US" dirty="0" err="1"/>
              <a:t>Collections.sort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we need to </a:t>
            </a:r>
            <a:r>
              <a:rPr lang="en-US" dirty="0" smtClean="0"/>
              <a:t>specifically use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stable_sort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 err="1" smtClean="0"/>
              <a:t>std</a:t>
            </a:r>
            <a:r>
              <a:rPr lang="en-US" dirty="0" smtClean="0"/>
              <a:t>::sort </a:t>
            </a:r>
            <a:r>
              <a:rPr lang="en-US" dirty="0"/>
              <a:t>in C</a:t>
            </a:r>
            <a:r>
              <a:rPr lang="en-US" dirty="0" smtClean="0"/>
              <a:t>++)</a:t>
            </a:r>
          </a:p>
          <a:p>
            <a:pPr lvl="1"/>
            <a:r>
              <a:rPr lang="en-US" dirty="0" smtClean="0"/>
              <a:t>To save time, Steven will just show his AC code and diff the two submissions (with </a:t>
            </a:r>
            <a:r>
              <a:rPr lang="en-US" dirty="0" err="1" smtClean="0"/>
              <a:t>std</a:t>
            </a:r>
            <a:r>
              <a:rPr lang="en-US" dirty="0" smtClean="0"/>
              <a:t>::sort versus with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stable_sort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visualgo.net/en/sorting?slide=10</a:t>
            </a:r>
            <a:r>
              <a:rPr lang="en-SG" dirty="0" smtClean="0"/>
              <a:t> </a:t>
            </a:r>
            <a:r>
              <a:rPr lang="en-SG" dirty="0"/>
              <a:t>to </a:t>
            </a:r>
            <a:r>
              <a:rPr lang="en-SG" dirty="0" smtClean="0"/>
              <a:t>13-1</a:t>
            </a:r>
            <a:endParaRPr lang="en-SG" dirty="0"/>
          </a:p>
          <a:p>
            <a:r>
              <a:rPr lang="en-US" dirty="0"/>
              <a:t>Q&amp;A two (and half)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sorting algorithms: Merge Sort, Quick Sort and its Randomized </a:t>
            </a:r>
            <a:r>
              <a:rPr lang="en-US" dirty="0" smtClean="0"/>
              <a:t>version (also see </a:t>
            </a:r>
            <a:r>
              <a:rPr lang="en-US" dirty="0" smtClean="0">
                <a:hlinkClick r:id="rId4"/>
              </a:rPr>
              <a:t>SortingDemo.cpp</a:t>
            </a:r>
            <a:r>
              <a:rPr lang="en-US" dirty="0" smtClean="0"/>
              <a:t>/</a:t>
            </a:r>
            <a:r>
              <a:rPr lang="en-US" dirty="0" err="1" smtClean="0">
                <a:hlinkClick r:id="rId5"/>
              </a:rPr>
              <a:t>py</a:t>
            </a:r>
            <a:r>
              <a:rPr lang="en-US" dirty="0" smtClean="0"/>
              <a:t>/</a:t>
            </a:r>
            <a:r>
              <a:rPr lang="en-US" dirty="0" smtClean="0">
                <a:hlinkClick r:id="rId6"/>
              </a:rPr>
              <a:t>java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Why Merge Sort </a:t>
            </a:r>
            <a:r>
              <a:rPr lang="en-US" dirty="0">
                <a:hlinkClick r:id="rId7"/>
              </a:rPr>
              <a:t>needs temporary array b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Why I/we </a:t>
            </a:r>
            <a:r>
              <a:rPr lang="en-US" dirty="0"/>
              <a:t>choose </a:t>
            </a:r>
            <a:r>
              <a:rPr lang="en-US" dirty="0">
                <a:hlinkClick r:id="rId8"/>
              </a:rPr>
              <a:t>a[</a:t>
            </a:r>
            <a:r>
              <a:rPr lang="en-US" dirty="0" err="1">
                <a:hlinkClick r:id="rId8"/>
              </a:rPr>
              <a:t>i</a:t>
            </a:r>
            <a:r>
              <a:rPr lang="en-US" dirty="0">
                <a:hlinkClick r:id="rId8"/>
              </a:rPr>
              <a:t>] as pivot</a:t>
            </a:r>
            <a:r>
              <a:rPr lang="en-US" dirty="0"/>
              <a:t> for partitioning a[</a:t>
            </a:r>
            <a:r>
              <a:rPr lang="en-US" dirty="0" err="1"/>
              <a:t>i</a:t>
            </a:r>
            <a:r>
              <a:rPr lang="en-US" dirty="0"/>
              <a:t>..j]?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actually implement </a:t>
            </a:r>
            <a:r>
              <a:rPr lang="en-US" dirty="0">
                <a:hlinkClick r:id="rId9"/>
              </a:rPr>
              <a:t>randomized quick sort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Is the one @ VA really runs in ‘expected O(N log N)’?</a:t>
            </a:r>
          </a:p>
          <a:p>
            <a:r>
              <a:rPr lang="id-ID" dirty="0"/>
              <a:t>Note that some answers to VisuAlgo hidden e-Lecture slides are available as slide notes of this PowerPoint slide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1374244" y="5497551"/>
            <a:ext cx="524107" cy="124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non-comparison based, O(</a:t>
            </a:r>
            <a:r>
              <a:rPr lang="en-US" b="1" dirty="0"/>
              <a:t>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hlinkClick r:id="rId3"/>
              </a:rPr>
              <a:t>https://</a:t>
            </a:r>
            <a:r>
              <a:rPr lang="en-SG" dirty="0" smtClean="0">
                <a:hlinkClick r:id="rId3"/>
              </a:rPr>
              <a:t>visualgo.net/en/sorting?slide=14</a:t>
            </a:r>
            <a:r>
              <a:rPr lang="en-SG" dirty="0" smtClean="0"/>
              <a:t> </a:t>
            </a:r>
            <a:r>
              <a:rPr lang="en-SG" dirty="0"/>
              <a:t>to </a:t>
            </a:r>
            <a:r>
              <a:rPr lang="en-SG" dirty="0" smtClean="0"/>
              <a:t>16-1</a:t>
            </a:r>
            <a:endParaRPr lang="en-SG" dirty="0"/>
          </a:p>
          <a:p>
            <a:r>
              <a:rPr lang="en-US" dirty="0"/>
              <a:t>Q&amp;A O(</a:t>
            </a:r>
            <a:r>
              <a:rPr lang="en-US" b="1" dirty="0"/>
              <a:t>N</a:t>
            </a:r>
            <a:r>
              <a:rPr lang="en-US" dirty="0"/>
              <a:t>) sorting algorithms: Lower bound of Comparison-based sorting, Counting Sort, and Radix </a:t>
            </a:r>
            <a:r>
              <a:rPr lang="en-US" dirty="0" smtClean="0"/>
              <a:t>Sort (code “not shown”)</a:t>
            </a:r>
            <a:endParaRPr lang="en-US" dirty="0"/>
          </a:p>
          <a:p>
            <a:r>
              <a:rPr lang="en-US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Counting Sort runs in O(</a:t>
            </a:r>
            <a:r>
              <a:rPr lang="en-US" b="1" dirty="0" err="1" smtClean="0"/>
              <a:t>N+k</a:t>
            </a:r>
            <a:r>
              <a:rPr lang="en-US" dirty="0" smtClean="0"/>
              <a:t>) and </a:t>
            </a:r>
            <a:r>
              <a:rPr lang="en-US" dirty="0"/>
              <a:t>Radix Sort </a:t>
            </a:r>
            <a:r>
              <a:rPr lang="en-US" dirty="0" smtClean="0"/>
              <a:t>that uses </a:t>
            </a:r>
            <a:r>
              <a:rPr lang="en-US" dirty="0"/>
              <a:t>Counting </a:t>
            </a:r>
            <a:r>
              <a:rPr lang="en-US" dirty="0" smtClean="0"/>
              <a:t>Sort </a:t>
            </a:r>
            <a:r>
              <a:rPr lang="en-US" b="1" dirty="0" smtClean="0"/>
              <a:t>d</a:t>
            </a:r>
            <a:r>
              <a:rPr lang="en-US" dirty="0" smtClean="0"/>
              <a:t> times runs in O(</a:t>
            </a:r>
            <a:r>
              <a:rPr lang="en-US" b="1" dirty="0" smtClean="0"/>
              <a:t>d * (</a:t>
            </a:r>
            <a:r>
              <a:rPr lang="en-US" b="1" dirty="0" err="1" smtClean="0"/>
              <a:t>N+k</a:t>
            </a:r>
            <a:r>
              <a:rPr lang="en-US" b="1" dirty="0" smtClean="0"/>
              <a:t>)</a:t>
            </a:r>
            <a:r>
              <a:rPr lang="en-US" dirty="0" smtClean="0"/>
              <a:t>). If </a:t>
            </a:r>
            <a:r>
              <a:rPr lang="en-US" b="1" dirty="0" smtClean="0"/>
              <a:t>d</a:t>
            </a:r>
            <a:r>
              <a:rPr lang="en-US" dirty="0" smtClean="0"/>
              <a:t> and </a:t>
            </a:r>
            <a:r>
              <a:rPr lang="en-US" b="1" dirty="0" smtClean="0"/>
              <a:t>k</a:t>
            </a:r>
            <a:r>
              <a:rPr lang="en-US" dirty="0" smtClean="0"/>
              <a:t> are “small”, then both are O(</a:t>
            </a:r>
            <a:r>
              <a:rPr lang="en-US" b="1" dirty="0" smtClean="0"/>
              <a:t>N</a:t>
            </a:r>
            <a:r>
              <a:rPr lang="en-US" dirty="0" smtClean="0"/>
              <a:t>). So, if Radix </a:t>
            </a:r>
            <a:r>
              <a:rPr lang="en-US" dirty="0"/>
              <a:t>Sort is faster than O(</a:t>
            </a:r>
            <a:r>
              <a:rPr lang="en-US" b="1" dirty="0"/>
              <a:t>N</a:t>
            </a:r>
            <a:r>
              <a:rPr lang="en-US" dirty="0"/>
              <a:t> log </a:t>
            </a:r>
            <a:r>
              <a:rPr lang="en-US" b="1" dirty="0"/>
              <a:t>N</a:t>
            </a:r>
            <a:r>
              <a:rPr lang="en-US" dirty="0"/>
              <a:t>) Merge Sort or expected O(</a:t>
            </a:r>
            <a:r>
              <a:rPr lang="en-US" b="1" dirty="0"/>
              <a:t>N </a:t>
            </a:r>
            <a:r>
              <a:rPr lang="en-US" dirty="0"/>
              <a:t>log </a:t>
            </a:r>
            <a:r>
              <a:rPr lang="en-US" b="1" dirty="0"/>
              <a:t>N</a:t>
            </a:r>
            <a:r>
              <a:rPr lang="en-US" dirty="0"/>
              <a:t>) Randomized Quick Sort, </a:t>
            </a:r>
            <a:r>
              <a:rPr lang="en-US" dirty="0" smtClean="0">
                <a:hlinkClick r:id="rId4"/>
              </a:rPr>
              <a:t>should we </a:t>
            </a:r>
            <a:r>
              <a:rPr lang="en-US" dirty="0">
                <a:hlinkClick r:id="rId4"/>
              </a:rPr>
              <a:t>just use Radix Sort all the time</a:t>
            </a:r>
            <a:r>
              <a:rPr lang="en-US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What if </a:t>
            </a:r>
            <a:r>
              <a:rPr lang="en-US" b="1" dirty="0" smtClean="0"/>
              <a:t>d</a:t>
            </a:r>
            <a:r>
              <a:rPr lang="en-US" dirty="0" smtClean="0"/>
              <a:t> and/or </a:t>
            </a:r>
            <a:r>
              <a:rPr lang="en-US" b="1" dirty="0" smtClean="0"/>
              <a:t>k</a:t>
            </a:r>
            <a:r>
              <a:rPr lang="en-US" dirty="0" smtClean="0"/>
              <a:t> are “not that small”</a:t>
            </a:r>
            <a:br>
              <a:rPr lang="en-US" dirty="0" smtClean="0"/>
            </a:br>
            <a:r>
              <a:rPr lang="en-US" dirty="0" smtClean="0"/>
              <a:t>(or play an important role and cannot be ignored)?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</a:t>
            </a:r>
            <a:r>
              <a:rPr lang="en-US" dirty="0" err="1"/>
              <a:t>Misc</a:t>
            </a:r>
            <a:r>
              <a:rPr lang="en-US" dirty="0"/>
              <a:t> Stuffs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5051"/>
          </a:xfrm>
        </p:spPr>
        <p:txBody>
          <a:bodyPr>
            <a:normAutofit/>
          </a:bodyPr>
          <a:lstStyle/>
          <a:p>
            <a:r>
              <a:rPr lang="en-SG" sz="2400" dirty="0">
                <a:hlinkClick r:id="rId3"/>
              </a:rPr>
              <a:t>https://visualgo.net/en/sorting?slide=16</a:t>
            </a:r>
            <a:r>
              <a:rPr lang="en-SG" sz="2400" dirty="0"/>
              <a:t> to end</a:t>
            </a:r>
          </a:p>
          <a:p>
            <a:r>
              <a:rPr lang="en-US" sz="2400" dirty="0"/>
              <a:t>Q&amp;A on </a:t>
            </a:r>
            <a:r>
              <a:rPr lang="en-US" sz="2400" dirty="0" err="1"/>
              <a:t>Misc</a:t>
            </a:r>
            <a:r>
              <a:rPr lang="en-US" sz="2400" dirty="0"/>
              <a:t> sorting stuffs</a:t>
            </a:r>
          </a:p>
          <a:p>
            <a:r>
              <a:rPr lang="en-US" sz="2400" dirty="0"/>
              <a:t>My questions to you (if not already asked above)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Why (typical/my implementation of) Merge Sort is a </a:t>
            </a:r>
            <a:r>
              <a:rPr lang="en-US" sz="2000" dirty="0">
                <a:hlinkClick r:id="rId4"/>
              </a:rPr>
              <a:t>stable sort algorithm</a:t>
            </a:r>
            <a:r>
              <a:rPr lang="en-US" sz="2000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Why </a:t>
            </a:r>
            <a:r>
              <a:rPr lang="en-US" sz="2000" dirty="0"/>
              <a:t>(Randomized) Quick Sort (as presented in VA) </a:t>
            </a:r>
            <a:r>
              <a:rPr lang="en-US" sz="2000" dirty="0" smtClean="0"/>
              <a:t>is by default </a:t>
            </a:r>
            <a:r>
              <a:rPr lang="en-US" sz="2000" dirty="0">
                <a:hlinkClick r:id="rId5"/>
              </a:rPr>
              <a:t>not stable</a:t>
            </a:r>
            <a:r>
              <a:rPr lang="en-US" sz="2000" dirty="0"/>
              <a:t>?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advanced discussions outside class: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What is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partial_sort</a:t>
            </a:r>
            <a:r>
              <a:rPr lang="en-US" sz="2000" dirty="0"/>
              <a:t>? What does it do? Is it important</a:t>
            </a:r>
            <a:r>
              <a:rPr lang="en-US" sz="2000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What about dynamic sort? (we need to keep a sorted </a:t>
            </a:r>
            <a:r>
              <a:rPr lang="en-US" sz="2000" dirty="0" smtClean="0"/>
              <a:t>list </a:t>
            </a:r>
            <a:r>
              <a:rPr lang="en-US" sz="2000" dirty="0"/>
              <a:t>but we can add </a:t>
            </a:r>
            <a:r>
              <a:rPr lang="en-US" sz="2000" dirty="0" smtClean="0"/>
              <a:t>new, </a:t>
            </a:r>
            <a:r>
              <a:rPr lang="en-US" sz="2000" dirty="0"/>
              <a:t>delete existing </a:t>
            </a:r>
            <a:r>
              <a:rPr lang="en-US" sz="2000" dirty="0" smtClean="0"/>
              <a:t>number, or change the value of existing number frequently)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hlinkClick r:id="rId6"/>
              </a:rPr>
              <a:t>Caching </a:t>
            </a:r>
            <a:r>
              <a:rPr lang="en-US" sz="2000" dirty="0">
                <a:hlinkClick r:id="rId6"/>
              </a:rPr>
              <a:t>stuff</a:t>
            </a:r>
            <a:r>
              <a:rPr lang="en-US" sz="2000" dirty="0"/>
              <a:t> is only for those who have taken Computer Organization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Other </a:t>
            </a:r>
            <a:r>
              <a:rPr lang="en-US" sz="2000" dirty="0"/>
              <a:t>custom 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281967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Flipped Classroom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the end for sorting topics…</a:t>
            </a:r>
          </a:p>
          <a:p>
            <a:pPr lvl="1"/>
            <a:r>
              <a:rPr lang="en-US" dirty="0">
                <a:hlinkClick r:id="rId2"/>
              </a:rPr>
              <a:t>https://nuswhispers.com/confession/57486</a:t>
            </a:r>
            <a:endParaRPr lang="en-US" dirty="0"/>
          </a:p>
          <a:p>
            <a:pPr lvl="1"/>
            <a:r>
              <a:rPr lang="en-US" dirty="0" err="1"/>
              <a:t>Youcandueet</a:t>
            </a:r>
            <a:endParaRPr lang="en-US" dirty="0"/>
          </a:p>
          <a:p>
            <a:r>
              <a:rPr lang="en-US" dirty="0"/>
              <a:t>By tomorrow, you all should have started reading the next topic</a:t>
            </a:r>
          </a:p>
          <a:p>
            <a:pPr lvl="1"/>
            <a:r>
              <a:rPr lang="en-US" dirty="0">
                <a:hlinkClick r:id="rId3"/>
              </a:rPr>
              <a:t>https://visualgo.net/en/list?slide=1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https://visualgo.net/en/list?slide=2</a:t>
            </a:r>
            <a:r>
              <a:rPr lang="en-US" dirty="0"/>
              <a:t> to 2-8 </a:t>
            </a:r>
            <a:r>
              <a:rPr lang="en-US" dirty="0" smtClean="0"/>
              <a:t>are </a:t>
            </a:r>
            <a:r>
              <a:rPr lang="en-US" dirty="0"/>
              <a:t>discussed in Tut01 </a:t>
            </a:r>
            <a:r>
              <a:rPr lang="en-US" dirty="0" smtClean="0"/>
              <a:t>actually</a:t>
            </a:r>
            <a:endParaRPr lang="en-US" dirty="0"/>
          </a:p>
          <a:p>
            <a:pPr lvl="1"/>
            <a:r>
              <a:rPr lang="en-US" dirty="0"/>
              <a:t>Focus on self teach yourself on </a:t>
            </a:r>
            <a:r>
              <a:rPr lang="en-US" dirty="0">
                <a:hlinkClick r:id="rId5"/>
              </a:rPr>
              <a:t>https://visualgo.net/en/list?slide=3</a:t>
            </a:r>
            <a:r>
              <a:rPr lang="en-US" dirty="0"/>
              <a:t> to 3-22</a:t>
            </a:r>
          </a:p>
          <a:p>
            <a:pPr lvl="2"/>
            <a:r>
              <a:rPr lang="en-US" dirty="0"/>
              <a:t>We will discuss this data structure tomorrow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2050" name="Picture 2" descr="https://ivle.nus.edu.sg/images/flipp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11" y="144606"/>
            <a:ext cx="1979076" cy="6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2253</Words>
  <Application>Microsoft Office PowerPoint</Application>
  <PresentationFormat>Widescreen</PresentationFormat>
  <Paragraphs>150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The recording for this week</vt:lpstr>
      <vt:lpstr>CS2040C</vt:lpstr>
      <vt:lpstr>Admins – Wed (1)</vt:lpstr>
      <vt:lpstr>Admins – Wed (2)</vt:lpstr>
      <vt:lpstr>Sorting demo, continued</vt:lpstr>
      <vt:lpstr>Sorting, O(N log N) sorting algorithms</vt:lpstr>
      <vt:lpstr>Sorting, non-comparison based, O(N)</vt:lpstr>
      <vt:lpstr>Sorting, Misc Stuffs</vt:lpstr>
      <vt:lpstr>Flipped Classroom Continued</vt:lpstr>
      <vt:lpstr>Before starting L03b</vt:lpstr>
      <vt:lpstr>Admins – Thu (as of Wed, 25 Aug, 4.45pm)</vt:lpstr>
      <vt:lpstr>Linked List, review of List ADT</vt:lpstr>
      <vt:lpstr>Linked List, review of basic (Single/y) LL</vt:lpstr>
      <vt:lpstr>Next e-Lecture for our Flipped Classroom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Halim</dc:creator>
  <cp:lastModifiedBy>Steven Halim</cp:lastModifiedBy>
  <cp:revision>237</cp:revision>
  <dcterms:created xsi:type="dcterms:W3CDTF">2017-08-18T07:05:45Z</dcterms:created>
  <dcterms:modified xsi:type="dcterms:W3CDTF">2021-08-27T03:31:56Z</dcterms:modified>
</cp:coreProperties>
</file>