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1" r:id="rId2"/>
    <p:sldId id="256" r:id="rId3"/>
    <p:sldId id="299" r:id="rId4"/>
    <p:sldId id="297" r:id="rId5"/>
    <p:sldId id="289" r:id="rId6"/>
    <p:sldId id="290" r:id="rId7"/>
    <p:sldId id="291" r:id="rId8"/>
    <p:sldId id="292" r:id="rId9"/>
    <p:sldId id="298" r:id="rId10"/>
    <p:sldId id="282" r:id="rId11"/>
    <p:sldId id="283" r:id="rId12"/>
    <p:sldId id="284" r:id="rId13"/>
    <p:sldId id="300" r:id="rId14"/>
    <p:sldId id="295" r:id="rId15"/>
    <p:sldId id="285" r:id="rId16"/>
    <p:sldId id="286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28" autoAdjust="0"/>
  </p:normalViewPr>
  <p:slideViewPr>
    <p:cSldViewPr snapToGrid="0">
      <p:cViewPr varScale="1">
        <p:scale>
          <a:sx n="84" d="100"/>
          <a:sy n="84" d="100"/>
        </p:scale>
        <p:origin x="14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dequ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47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Only applicable for live class, the Avianca Flight 52 or </a:t>
            </a:r>
            <a:r>
              <a:rPr lang="en-SG" baseline="0" dirty="0" err="1"/>
              <a:t>LaMia</a:t>
            </a:r>
            <a:r>
              <a:rPr lang="en-SG" baseline="0" dirty="0"/>
              <a:t> Flight 2933 (Chapecoense football club tragedy)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Either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</a:t>
            </a:r>
            <a:r>
              <a:rPr lang="en-US" baseline="0" dirty="0"/>
              <a:t>or the </a:t>
            </a:r>
            <a:r>
              <a:rPr lang="en-US" baseline="0" dirty="0" err="1"/>
              <a:t>dequeue</a:t>
            </a:r>
            <a:r>
              <a:rPr lang="en-US" baseline="0" dirty="0"/>
              <a:t> is “slow”, in O(N)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Optional: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N/A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Quick review of Complete Binary Tree and Binary Max </a:t>
            </a:r>
            <a:r>
              <a:rPr lang="en-SG" baseline="0" smtClean="0"/>
              <a:t>Heap property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Quick review of O(log N) insert and O(log n) </a:t>
            </a:r>
            <a:r>
              <a:rPr lang="en-US" baseline="0" dirty="0" err="1"/>
              <a:t>extractmax</a:t>
            </a:r>
            <a:r>
              <a:rPr lang="en-US" baseline="0" dirty="0"/>
              <a:t> that will be used for </a:t>
            </a:r>
            <a:r>
              <a:rPr lang="en-US" baseline="0" dirty="0" err="1"/>
              <a:t>PriorityQueue</a:t>
            </a:r>
            <a:r>
              <a:rPr lang="en-US" baseline="0" dirty="0"/>
              <a:t> operations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Optional: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N/A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3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Done live, we </a:t>
            </a:r>
            <a:r>
              <a:rPr lang="en-SG" dirty="0" smtClean="0"/>
              <a:t>extend </a:t>
            </a:r>
            <a:r>
              <a:rPr lang="en-SG" dirty="0"/>
              <a:t>class SLL to class </a:t>
            </a:r>
            <a:r>
              <a:rPr lang="en-SG" dirty="0" err="1"/>
              <a:t>MyStack</a:t>
            </a:r>
            <a:r>
              <a:rPr lang="en-SG" dirty="0"/>
              <a:t>, we will see this </a:t>
            </a:r>
            <a:r>
              <a:rPr lang="en-SG" dirty="0" smtClean="0"/>
              <a:t>again soon with SLL to class </a:t>
            </a:r>
            <a:r>
              <a:rPr lang="en-SG" dirty="0" err="1" smtClean="0"/>
              <a:t>MyQueue</a:t>
            </a:r>
            <a:r>
              <a:rPr lang="en-SG" dirty="0" smtClean="0"/>
              <a:t> and later extending </a:t>
            </a:r>
            <a:r>
              <a:rPr lang="en-SG" dirty="0"/>
              <a:t>BST class to AVL Tree class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Quick answer: Possible, use its back side as the top side :O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Next</a:t>
            </a:r>
            <a:r>
              <a:rPr lang="en-SG" baseline="0" dirty="0"/>
              <a:t> few </a:t>
            </a:r>
            <a:r>
              <a:rPr lang="en-SG" baseline="0" dirty="0" smtClean="0"/>
              <a:t>slides, </a:t>
            </a:r>
            <a:r>
              <a:rPr lang="en-SG" baseline="0" dirty="0"/>
              <a:t>the choice depends on majority of students’ need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Yes, with help of a stack (initially empty)</a:t>
            </a:r>
          </a:p>
          <a:p>
            <a:pPr lvl="0"/>
            <a:r>
              <a:rPr lang="en-US" sz="1800" dirty="0"/>
              <a:t>Do one pass, read the expression from left to right, O(n)</a:t>
            </a:r>
          </a:p>
          <a:p>
            <a:pPr lvl="1"/>
            <a:r>
              <a:rPr lang="en-US" sz="1600" dirty="0"/>
              <a:t>If we encounter an operand, we will push it to the stack</a:t>
            </a:r>
          </a:p>
          <a:p>
            <a:pPr lvl="1"/>
            <a:r>
              <a:rPr lang="en-US" sz="1600" dirty="0"/>
              <a:t>If we encounter an operator, we will pop the top two items of the stack, do the required operation, and then put the result back to the stack</a:t>
            </a:r>
          </a:p>
          <a:p>
            <a:pPr lvl="1"/>
            <a:r>
              <a:rPr lang="en-US" sz="1600" dirty="0"/>
              <a:t>Return the top (the only item) of the stack as the final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3BB341-E6AA-4179-AE8F-04BA7B86DAD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S2 </a:t>
            </a:r>
            <a:r>
              <a:rPr lang="en-SG" baseline="0" dirty="0" smtClean="0"/>
              <a:t>AY2018/19 (reused in S1 AY2021/22)</a:t>
            </a:r>
            <a:endParaRPr lang="en-SG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To get even sum, we need to sum two even numbers or two odd numbers, we can ignore the actual numbers and just put 1 for odd numbers and 0 for even 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We can remove two adjacent 11 or 00, in any order actually (but slow if you do so, especially the requirement for ‘closing the gap’, remember than n is 100 000)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But the easiest order is to process from left to right with a stack, somewhat similar to Bracket Matching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25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SLL allows dynamic expansion and shrinking, it never need to rearrange vertices; it has O(1) performances for enqueue and dequeue operations that are needed for Queue </a:t>
            </a:r>
            <a:r>
              <a:rPr lang="en-SG" baseline="0" dirty="0" smtClean="0"/>
              <a:t>ADT; but if you understand “more” you will realize that you can actually implement an efficient Queue (</a:t>
            </a:r>
            <a:r>
              <a:rPr lang="en-SG" baseline="0" dirty="0" err="1" smtClean="0"/>
              <a:t>enqueue</a:t>
            </a:r>
            <a:r>
              <a:rPr lang="en-SG" baseline="0" dirty="0" smtClean="0"/>
              <a:t> and dequeuer in O(1)) using 2 Stacks (2 Vectors) too :O… (the </a:t>
            </a:r>
            <a:r>
              <a:rPr lang="en-SG" baseline="0" dirty="0" err="1" smtClean="0"/>
              <a:t>resizeable</a:t>
            </a:r>
            <a:r>
              <a:rPr lang="en-SG" baseline="0" dirty="0" smtClean="0"/>
              <a:t> circular vector idea also possible but slightly harder to implement).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Done (not) live, to show that this is also “easy”, but with O(N) version to showcase SLL implementation that does not have tail pointer. After S1 AY2021/22 lecture, Steven eventually extend his code to SLL with tail pointer to achieve true O(1) </a:t>
            </a:r>
            <a:r>
              <a:rPr lang="en-SG" baseline="0" dirty="0" err="1" smtClean="0"/>
              <a:t>InsertAfterTail</a:t>
            </a:r>
            <a:r>
              <a:rPr lang="en-SG" baseline="0" dirty="0" smtClean="0"/>
              <a:t> performance and will likely edit </a:t>
            </a:r>
            <a:r>
              <a:rPr lang="en-SG" baseline="0" dirty="0" err="1" smtClean="0"/>
              <a:t>VisuAlgo</a:t>
            </a:r>
            <a:r>
              <a:rPr lang="en-SG" baseline="0" dirty="0" smtClean="0"/>
              <a:t> e-Lecture slides involving SLL for future semesters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Optional: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We will revisit the super important application of Queue ADT later when we learn Breadth-First Search (BFS) graph traversal algorithm in the second half of the class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Ensure that you understand all those tiny differences, especially the </a:t>
            </a:r>
            <a:r>
              <a:rPr lang="en-SG" dirty="0" err="1"/>
              <a:t>RemoveTail</a:t>
            </a:r>
            <a:r>
              <a:rPr lang="en-SG" dirty="0"/>
              <a:t> operation from O(N) in SLL to O(1) in DLL… and the fact that we now need to take care of the correctness of </a:t>
            </a:r>
            <a:r>
              <a:rPr lang="en-SG" dirty="0" err="1"/>
              <a:t>prev</a:t>
            </a:r>
            <a:r>
              <a:rPr lang="en-SG" dirty="0"/>
              <a:t> pointers for all vertices </a:t>
            </a:r>
            <a:r>
              <a:rPr lang="en-SG" dirty="0" smtClean="0"/>
              <a:t>too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It is O(N),</a:t>
            </a:r>
            <a:r>
              <a:rPr lang="en-SG" baseline="0" dirty="0" smtClean="0"/>
              <a:t> and we usually want O(1) performance too (for </a:t>
            </a:r>
            <a:r>
              <a:rPr lang="en-SG" baseline="0" dirty="0" err="1" smtClean="0"/>
              <a:t>pop_back</a:t>
            </a:r>
            <a:r>
              <a:rPr lang="en-SG" baseline="0" dirty="0" smtClean="0"/>
              <a:t>)</a:t>
            </a:r>
            <a:endParaRPr lang="en-SG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Others: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What </a:t>
            </a:r>
            <a:r>
              <a:rPr lang="en-SG" baseline="0" dirty="0"/>
              <a:t>is the advantage of SLL compared to DLL? What can DLL do but SLL cannot? What are the ‘drawbacks’ of using DLL instead of SLL? Is that a big deal?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SG" dirty="0"/>
              <a:t>CS2040C only: </a:t>
            </a:r>
            <a:r>
              <a:rPr lang="en-US" dirty="0"/>
              <a:t>Surprise: C++ STL </a:t>
            </a:r>
            <a:r>
              <a:rPr lang="en-US" dirty="0" err="1">
                <a:hlinkClick r:id="rId3"/>
              </a:rPr>
              <a:t>std</a:t>
            </a:r>
            <a:r>
              <a:rPr lang="en-US" dirty="0">
                <a:hlinkClick r:id="rId3"/>
              </a:rPr>
              <a:t>::</a:t>
            </a:r>
            <a:r>
              <a:rPr lang="en-US" dirty="0" err="1">
                <a:hlinkClick r:id="rId3"/>
              </a:rPr>
              <a:t>deque</a:t>
            </a:r>
            <a:r>
              <a:rPr lang="en-US" dirty="0"/>
              <a:t> is not actually implemented with DLL…</a:t>
            </a:r>
            <a:r>
              <a:rPr lang="en-US" baseline="0" dirty="0"/>
              <a:t> </a:t>
            </a:r>
            <a:r>
              <a:rPr lang="en-SG" dirty="0"/>
              <a:t>Somewhat a chain </a:t>
            </a:r>
            <a:r>
              <a:rPr lang="en-SG" baseline="0" dirty="0"/>
              <a:t>of fixed arrays (details outside the scope of this module). </a:t>
            </a:r>
            <a:r>
              <a:rPr lang="en-SG" baseline="0" dirty="0" smtClean="0"/>
              <a:t>In Python, we use </a:t>
            </a:r>
            <a:r>
              <a:rPr lang="en-SG" baseline="0" dirty="0" err="1" smtClean="0"/>
              <a:t>deque</a:t>
            </a:r>
            <a:r>
              <a:rPr lang="en-SG" baseline="0" dirty="0" smtClean="0"/>
              <a:t> for Queue as Python list is just a resize-able array with weak pop(0) / </a:t>
            </a:r>
            <a:r>
              <a:rPr lang="en-SG" baseline="0" dirty="0" err="1" smtClean="0"/>
              <a:t>removeHead</a:t>
            </a:r>
            <a:r>
              <a:rPr lang="en-SG" baseline="0" dirty="0" smtClean="0"/>
              <a:t>. In </a:t>
            </a:r>
            <a:r>
              <a:rPr lang="en-SG" baseline="0" dirty="0"/>
              <a:t>Java, see </a:t>
            </a:r>
            <a:r>
              <a:rPr lang="en-SG" baseline="0" dirty="0" err="1"/>
              <a:t>ArrayDeque</a:t>
            </a:r>
            <a:r>
              <a:rPr lang="en-SG" baseline="0" dirty="0"/>
              <a:t> (https://docs.oracle.com/javase/9/docs/api/java/util/ArrayDeque.html)</a:t>
            </a: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Others: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Clever usage of ‘both sides’ of the list, with help of Deque ADT (std::deque or even std::list</a:t>
            </a:r>
            <a:r>
              <a:rPr lang="en-SG" dirty="0" smtClean="0"/>
              <a:t>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Left as exercise for interested</a:t>
            </a:r>
            <a:r>
              <a:rPr lang="en-SG" baseline="0" dirty="0" smtClean="0"/>
              <a:t> readers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Try </a:t>
            </a:r>
            <a:r>
              <a:rPr lang="en-SG" baseline="0" dirty="0"/>
              <a:t>adding/removing head/tail pointers, try adding circular link from tail to head, etc…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sg.zoom.us/rec/share/UEX3aJHTBydWZGUJWY-dlUEQiK-9esi_2JGC7ZF0l8hdtEL7JwqtcYioVgrmVAgz.6-Jz0vEQ8hxERJvo" TargetMode="External"/><Relationship Id="rId2" Type="http://schemas.openxmlformats.org/officeDocument/2006/relationships/hyperlink" Target="https://nus-sg.zoom.us/rec/share/EUeE3C39-YgMm_Ug1EcycdB4ZK3_-Pjn3GcKgWicQlaap2RXJbJZwD55urx-Oj29.59PvUWneYh0mO6g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~stevenha/cs2040c/demos/SLLDemo.java" TargetMode="External"/><Relationship Id="rId5" Type="http://schemas.openxmlformats.org/officeDocument/2006/relationships/hyperlink" Target="https://www.comp.nus.edu.sg/~stevenha/cs2040c/demos/SLLDemo.py" TargetMode="External"/><Relationship Id="rId4" Type="http://schemas.openxmlformats.org/officeDocument/2006/relationships/hyperlink" Target="https://www.comp.nus.edu.sg/~stevenha/cs2040c/demos/SLLDemo.cp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go.net/en/list?slide=6-2" TargetMode="External"/><Relationship Id="rId4" Type="http://schemas.openxmlformats.org/officeDocument/2006/relationships/hyperlink" Target="https://visualgo.net/en/list?slide=6-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.kattis.com/problems/integerlists" TargetMode="External"/><Relationship Id="rId4" Type="http://schemas.openxmlformats.org/officeDocument/2006/relationships/hyperlink" Target="https://en.cppreference.com/w/cpp/container/dequ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training?diff=Medium&amp;n=5&amp;tl=0&amp;module=li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go.net/en/heap?slide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eap?slide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heap?slide=1-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heap?slide=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go.net/en/list?slide=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sessions/vpw8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.nus.edu.sg/~stevenha/cs2040c/demos/SLLDemo.cpp" TargetMode="External"/><Relationship Id="rId4" Type="http://schemas.openxmlformats.org/officeDocument/2006/relationships/hyperlink" Target="https://visualgo.net/en/sorting?slide=1-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tutorial/datastructures.html#using-lists-as-stacks" TargetMode="External"/><Relationship Id="rId13" Type="http://schemas.openxmlformats.org/officeDocument/2006/relationships/hyperlink" Target="https://nus.kattis.com/problems/evenup" TargetMode="External"/><Relationship Id="rId3" Type="http://schemas.openxmlformats.org/officeDocument/2006/relationships/hyperlink" Target="https://visualgo.net/en/list?slide=4" TargetMode="External"/><Relationship Id="rId7" Type="http://schemas.openxmlformats.org/officeDocument/2006/relationships/hyperlink" Target="https://visualgo.net/en/list?slide=4-1" TargetMode="External"/><Relationship Id="rId12" Type="http://schemas.openxmlformats.org/officeDocument/2006/relationships/hyperlink" Target="https://nus.kattis.com/problems/delimiterso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~stevenha/cs2040c/demos/SLLDemo.java" TargetMode="External"/><Relationship Id="rId11" Type="http://schemas.openxmlformats.org/officeDocument/2006/relationships/hyperlink" Target="https://en.wikipedia.org/wiki/Shunting-yard_algorithm" TargetMode="External"/><Relationship Id="rId5" Type="http://schemas.openxmlformats.org/officeDocument/2006/relationships/hyperlink" Target="https://www.comp.nus.edu.sg/~stevenha/cs2040c/demos/SLLDemo.py" TargetMode="External"/><Relationship Id="rId10" Type="http://schemas.openxmlformats.org/officeDocument/2006/relationships/hyperlink" Target="https://nus.kattis.com/problems/circuitmath" TargetMode="External"/><Relationship Id="rId4" Type="http://schemas.openxmlformats.org/officeDocument/2006/relationships/hyperlink" Target="https://www.comp.nus.edu.sg/~stevenha/cs2040c/demos/SLLDemo.cpp" TargetMode="External"/><Relationship Id="rId9" Type="http://schemas.openxmlformats.org/officeDocument/2006/relationships/hyperlink" Target="https://visualgo.net/en/list?slide=4-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evenu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thegrandadvent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Topic: CS2040C Wednesday Lectures</a:t>
            </a:r>
          </a:p>
          <a:p>
            <a:pPr marL="0" indent="0">
              <a:buNone/>
            </a:pPr>
            <a:r>
              <a:rPr lang="en-US" sz="1400" dirty="0"/>
              <a:t>Start Time : Sep 1, 2021 05:39 AM</a:t>
            </a:r>
          </a:p>
          <a:p>
            <a:pPr marL="0" indent="0">
              <a:buNone/>
            </a:pPr>
            <a:r>
              <a:rPr lang="en-US" sz="1400" dirty="0" smtClean="0"/>
              <a:t>Meeting </a:t>
            </a:r>
            <a:r>
              <a:rPr lang="en-US" sz="1400" dirty="0"/>
              <a:t>Recording: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https://nus-sg.zoom.us/rec/share/EUeE3C39-YgMm_Ug1EcycdB4ZK3_-</a:t>
            </a:r>
            <a:r>
              <a:rPr lang="en-US" sz="1400" dirty="0" smtClean="0">
                <a:hlinkClick r:id="rId2"/>
              </a:rPr>
              <a:t>Pjn3GcKgWicQlaap2RXJbJZwD55urx-Oj29.59PvUWneYh0mO6gB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Access </a:t>
            </a:r>
            <a:r>
              <a:rPr lang="en-US" sz="1400" dirty="0"/>
              <a:t>Passcode: vu%&amp;?</a:t>
            </a:r>
            <a:r>
              <a:rPr lang="en-US" sz="1400" dirty="0" smtClean="0"/>
              <a:t>21s</a:t>
            </a:r>
          </a:p>
          <a:p>
            <a:pPr marL="0" indent="0">
              <a:buNone/>
            </a:pPr>
            <a:r>
              <a:rPr lang="en-US" sz="1400" dirty="0" smtClean="0"/>
              <a:t>======================================================</a:t>
            </a:r>
          </a:p>
          <a:p>
            <a:pPr marL="0" indent="0">
              <a:buNone/>
            </a:pPr>
            <a:r>
              <a:rPr lang="en-US" sz="1400" dirty="0"/>
              <a:t>Topic: CS2040C Thursday Lectures</a:t>
            </a:r>
          </a:p>
          <a:p>
            <a:pPr marL="0" indent="0">
              <a:buNone/>
            </a:pPr>
            <a:r>
              <a:rPr lang="en-US" sz="1400" dirty="0"/>
              <a:t>Start Time : Sep 2, 2021 01:12 PM</a:t>
            </a:r>
          </a:p>
          <a:p>
            <a:pPr marL="0" indent="0">
              <a:buNone/>
            </a:pPr>
            <a:r>
              <a:rPr lang="en-US" sz="1400" dirty="0" smtClean="0"/>
              <a:t>Meeting </a:t>
            </a:r>
            <a:r>
              <a:rPr lang="en-US" sz="1400" dirty="0"/>
              <a:t>Recording: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nus-sg.zoom.us/rec/share/UEX3aJHTBydWZGUJWY-dlUEQiK-9esi_2JGC7ZF0l8hdtEL7JwqtcYioVgrmVAgz.6-Jz0vEQ8hxERJvo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Access </a:t>
            </a:r>
            <a:r>
              <a:rPr lang="en-US" sz="1400" dirty="0"/>
              <a:t>Passcode: yx4#5Rt!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85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Queue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https://visualgo.net/en/list?slide=5</a:t>
            </a:r>
            <a:r>
              <a:rPr lang="en-SG" dirty="0"/>
              <a:t> to 5-6</a:t>
            </a:r>
          </a:p>
          <a:p>
            <a:r>
              <a:rPr lang="en-US" dirty="0"/>
              <a:t>Q&amp;A on Basic Queue ADT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“agree” that SLL is </a:t>
            </a:r>
            <a:r>
              <a:rPr lang="en-US" i="1" dirty="0"/>
              <a:t>one of the best</a:t>
            </a:r>
            <a:r>
              <a:rPr lang="en-US" dirty="0"/>
              <a:t> data structure to implement this basic Queue ADT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Extending </a:t>
            </a:r>
            <a:r>
              <a:rPr lang="en-US" dirty="0">
                <a:hlinkClick r:id="rId4"/>
              </a:rPr>
              <a:t>SLLDemo.cpp</a:t>
            </a:r>
            <a:r>
              <a:rPr lang="en-US" altLang="zh-CN" dirty="0"/>
              <a:t>/</a:t>
            </a:r>
            <a:r>
              <a:rPr lang="en-US" altLang="zh-CN" dirty="0" err="1">
                <a:hlinkClick r:id="rId5"/>
              </a:rPr>
              <a:t>py</a:t>
            </a:r>
            <a:r>
              <a:rPr lang="en-US" altLang="zh-CN" dirty="0"/>
              <a:t>/</a:t>
            </a:r>
            <a:r>
              <a:rPr lang="en-US" altLang="zh-CN" dirty="0">
                <a:hlinkClick r:id="rId6"/>
              </a:rPr>
              <a:t>java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SLLtoQueue.cpp/</a:t>
            </a:r>
            <a:r>
              <a:rPr lang="en-US" dirty="0" err="1" smtClean="0"/>
              <a:t>py</a:t>
            </a:r>
            <a:r>
              <a:rPr lang="en-US" dirty="0" smtClean="0"/>
              <a:t>/java (local copy)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Seems N/A </a:t>
            </a:r>
            <a:r>
              <a:rPr lang="en-US" dirty="0">
                <a:sym typeface="Wingdings" panose="05000000000000000000" pitchFamily="2" charset="2"/>
              </a:rPr>
              <a:t>, but consider a</a:t>
            </a:r>
            <a:r>
              <a:rPr lang="en-US" dirty="0"/>
              <a:t>pplication of Queue ADT?</a:t>
            </a:r>
          </a:p>
        </p:txBody>
      </p:sp>
    </p:spTree>
    <p:extLst>
      <p:ext uri="{BB962C8B-B14F-4D97-AF65-F5344CB8AC3E}">
        <p14:creationId xmlns:p14="http://schemas.microsoft.com/office/powerpoint/2010/main" val="11253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Doubly 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https://visualgo.net/en/list?slide=6</a:t>
            </a:r>
            <a:r>
              <a:rPr lang="en-SG" dirty="0"/>
              <a:t> to 6-2</a:t>
            </a:r>
          </a:p>
          <a:p>
            <a:r>
              <a:rPr lang="en-US" dirty="0"/>
              <a:t>Q&amp;A on Doubly LL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are actually changed between SLL and </a:t>
            </a:r>
            <a:r>
              <a:rPr lang="en-US" dirty="0" smtClean="0"/>
              <a:t>DLL?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(addition of </a:t>
            </a:r>
            <a:r>
              <a:rPr lang="en-US" dirty="0" err="1"/>
              <a:t>prev</a:t>
            </a:r>
            <a:r>
              <a:rPr lang="en-US" dirty="0"/>
              <a:t>(</a:t>
            </a:r>
            <a:r>
              <a:rPr lang="en-US" dirty="0" err="1"/>
              <a:t>ious</a:t>
            </a:r>
            <a:r>
              <a:rPr lang="en-US" dirty="0"/>
              <a:t>) pointer for every vertex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(the crucial and now efficient remove tail),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(the others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Ensure that you fully understand the “remove tail problem” of </a:t>
            </a:r>
            <a:r>
              <a:rPr lang="en-US" dirty="0" smtClean="0"/>
              <a:t>SLL</a:t>
            </a:r>
            <a:endParaRPr lang="en-US" dirty="0"/>
          </a:p>
          <a:p>
            <a:r>
              <a:rPr lang="en-US" dirty="0"/>
              <a:t>To 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Appreciate </a:t>
            </a:r>
            <a:r>
              <a:rPr lang="en-US" dirty="0"/>
              <a:t>the trade offs between SLL and DLL</a:t>
            </a:r>
          </a:p>
        </p:txBody>
      </p:sp>
    </p:spTree>
    <p:extLst>
      <p:ext uri="{BB962C8B-B14F-4D97-AF65-F5344CB8AC3E}">
        <p14:creationId xmlns:p14="http://schemas.microsoft.com/office/powerpoint/2010/main" val="39324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</a:t>
            </a:r>
            <a:r>
              <a:rPr lang="en-US" dirty="0" err="1"/>
              <a:t>Deque</a:t>
            </a:r>
            <a:r>
              <a:rPr lang="en-US" dirty="0"/>
              <a:t>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https://visualgo.net/en/list?slide=7</a:t>
            </a:r>
            <a:r>
              <a:rPr lang="en-SG" dirty="0"/>
              <a:t> to 7-1</a:t>
            </a:r>
          </a:p>
          <a:p>
            <a:r>
              <a:rPr lang="en-US" dirty="0"/>
              <a:t>Q&amp;A on Basic </a:t>
            </a:r>
            <a:r>
              <a:rPr lang="en-US" dirty="0" err="1"/>
              <a:t>Deque</a:t>
            </a:r>
            <a:r>
              <a:rPr lang="en-US" dirty="0"/>
              <a:t> stuffs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is basically a “weakened </a:t>
            </a:r>
            <a:r>
              <a:rPr lang="en-US" dirty="0" err="1" smtClean="0"/>
              <a:t>Deque</a:t>
            </a:r>
            <a:r>
              <a:rPr lang="en-US" dirty="0" smtClean="0"/>
              <a:t>”, but C++ STL </a:t>
            </a:r>
            <a:r>
              <a:rPr lang="en-US" dirty="0" err="1" smtClean="0">
                <a:hlinkClick r:id="rId4"/>
              </a:rPr>
              <a:t>std</a:t>
            </a:r>
            <a:r>
              <a:rPr lang="en-US" dirty="0" smtClean="0">
                <a:hlinkClick r:id="rId4"/>
              </a:rPr>
              <a:t>::</a:t>
            </a:r>
            <a:r>
              <a:rPr lang="en-US" dirty="0" err="1" smtClean="0">
                <a:hlinkClick r:id="rId4"/>
              </a:rPr>
              <a:t>deque</a:t>
            </a:r>
            <a:r>
              <a:rPr lang="en-US" dirty="0" smtClean="0"/>
              <a:t> is using “something else” to achieve O(1) random access performance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 smtClean="0"/>
              <a:t>Optional] </a:t>
            </a:r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>
                <a:hlinkClick r:id="rId5"/>
              </a:rPr>
              <a:t>integerlists</a:t>
            </a:r>
            <a:r>
              <a:rPr lang="en-US" dirty="0"/>
              <a:t> (CS2040C S1 AY2017/18 optional </a:t>
            </a:r>
            <a:r>
              <a:rPr lang="en-US" dirty="0" err="1"/>
              <a:t>midtest</a:t>
            </a:r>
            <a:r>
              <a:rPr lang="en-US" dirty="0"/>
              <a:t> Q)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other rare application of Deque ADT?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Lastly, after seeing all these variations of a simple LL concept, you may want to explore other variations of LL implementations, Google around…</a:t>
            </a:r>
          </a:p>
        </p:txBody>
      </p:sp>
    </p:spTree>
    <p:extLst>
      <p:ext uri="{BB962C8B-B14F-4D97-AF65-F5344CB8AC3E}">
        <p14:creationId xmlns:p14="http://schemas.microsoft.com/office/powerpoint/2010/main" val="17964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this ‘simple’ VA OQ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visualgo.net/training?diff=Medium&amp;n=5&amp;tl=0&amp;module=list</a:t>
            </a:r>
            <a:endParaRPr lang="en-US" dirty="0" smtClean="0"/>
          </a:p>
          <a:p>
            <a:r>
              <a:rPr lang="en-US" dirty="0" smtClean="0"/>
              <a:t>This module needs more creative/harder/challenging automatically generated questions…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 Classroom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PS2 (which is out this weekend) </a:t>
            </a:r>
            <a:r>
              <a:rPr lang="en-US" dirty="0"/>
              <a:t>should now be </a:t>
            </a:r>
            <a:r>
              <a:rPr lang="en-US" dirty="0" smtClean="0"/>
              <a:t>doable with what you have learned so far</a:t>
            </a:r>
            <a:endParaRPr lang="en-US" dirty="0"/>
          </a:p>
          <a:p>
            <a:pPr lvl="1"/>
            <a:r>
              <a:rPr lang="en-US" dirty="0"/>
              <a:t>You are allowed to use C++ STL to solve PS2</a:t>
            </a:r>
          </a:p>
          <a:p>
            <a:pPr lvl="1"/>
            <a:r>
              <a:rPr lang="en-US" dirty="0"/>
              <a:t>But for extra </a:t>
            </a:r>
            <a:r>
              <a:rPr lang="en-US" dirty="0" smtClean="0"/>
              <a:t>challenges </a:t>
            </a:r>
            <a:r>
              <a:rPr lang="en-US" dirty="0"/>
              <a:t>(for top </a:t>
            </a:r>
            <a:r>
              <a:rPr lang="en-US" dirty="0" smtClean="0"/>
              <a:t>students who will find PS2 ‘easy’), </a:t>
            </a:r>
            <a:r>
              <a:rPr lang="en-US" dirty="0"/>
              <a:t>try coding “your own version of STL </a:t>
            </a:r>
            <a:r>
              <a:rPr lang="en-US" dirty="0" smtClean="0"/>
              <a:t>list/stack/queue/</a:t>
            </a:r>
            <a:r>
              <a:rPr lang="en-US" dirty="0" err="1" smtClean="0"/>
              <a:t>deque</a:t>
            </a:r>
            <a:r>
              <a:rPr lang="en-US" dirty="0" smtClean="0"/>
              <a:t>” (or whenever needed)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further strengthen your understanding about </a:t>
            </a:r>
            <a:r>
              <a:rPr lang="en-US" dirty="0" smtClean="0"/>
              <a:t>these data structures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 few RTEs/WAs are expected)</a:t>
            </a:r>
          </a:p>
          <a:p>
            <a:r>
              <a:rPr lang="en-US" dirty="0"/>
              <a:t>By </a:t>
            </a:r>
            <a:r>
              <a:rPr lang="en-US" dirty="0" smtClean="0"/>
              <a:t>tomorrow (Thursday, 02 Sep 2021), </a:t>
            </a:r>
            <a:r>
              <a:rPr lang="en-US" dirty="0"/>
              <a:t>you all should have started reading the next topic</a:t>
            </a:r>
          </a:p>
          <a:p>
            <a:pPr lvl="1"/>
            <a:r>
              <a:rPr lang="en-SG" dirty="0">
                <a:hlinkClick r:id="rId2"/>
              </a:rPr>
              <a:t>https://visualgo.net/en/heap?slide=1</a:t>
            </a:r>
            <a:r>
              <a:rPr lang="en-SG" dirty="0"/>
              <a:t> to at least slide </a:t>
            </a:r>
            <a:r>
              <a:rPr lang="en-SG" dirty="0" smtClean="0"/>
              <a:t>6</a:t>
            </a:r>
            <a:endParaRPr lang="en-SG" dirty="0"/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Heap, review of Priority Queue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https://visualgo.net/en/heap?slide=1</a:t>
            </a:r>
            <a:r>
              <a:rPr lang="en-SG" dirty="0"/>
              <a:t> to 1-10</a:t>
            </a:r>
          </a:p>
          <a:p>
            <a:r>
              <a:rPr lang="en-US" dirty="0"/>
              <a:t>Q&amp;A on Basic PQ ADT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PQ </a:t>
            </a:r>
            <a:r>
              <a:rPr lang="en-US" dirty="0">
                <a:hlinkClick r:id="rId4"/>
              </a:rPr>
              <a:t>in-class live demo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understand why the other two data structures that we have learned so far: array/vector and linked list (whatever variants, sorted or not) are not good to be used for efficient PQ implementation?</a:t>
            </a:r>
          </a:p>
          <a:p>
            <a:r>
              <a:rPr lang="en-US" dirty="0"/>
              <a:t>To 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5862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Heap, review of Binary Heap basic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325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https://visualgo.net/en/heap?slide=2</a:t>
            </a:r>
            <a:r>
              <a:rPr lang="en-SG" dirty="0"/>
              <a:t> to 2-2</a:t>
            </a:r>
          </a:p>
          <a:p>
            <a:r>
              <a:rPr lang="en-US" dirty="0"/>
              <a:t>Q&amp;A on Basic Binary Heap structure: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Discussion of </a:t>
            </a:r>
            <a:r>
              <a:rPr lang="en-US" dirty="0">
                <a:hlinkClick r:id="rId3"/>
              </a:rPr>
              <a:t>Complete Binary Tree and Binary Max Heap</a:t>
            </a:r>
            <a:endParaRPr lang="en-US" dirty="0"/>
          </a:p>
          <a:p>
            <a:pPr lvl="2"/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“linear world” of array/vector and linked list (whatever variants</a:t>
            </a:r>
            <a:r>
              <a:rPr lang="en-US" dirty="0" smtClean="0"/>
              <a:t>)</a:t>
            </a:r>
            <a:endParaRPr lang="en-US" dirty="0"/>
          </a:p>
          <a:p>
            <a:pPr lvl="3"/>
            <a:r>
              <a:rPr lang="en-US" dirty="0"/>
              <a:t>Or “not”, as we actually still use compact array to internally implement Binary Heap :O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O(log N) Insert(v) and O(log N) </a:t>
            </a:r>
            <a:r>
              <a:rPr lang="en-US" dirty="0" err="1"/>
              <a:t>ExtractMax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There you go, a possible efficient PQ ADT implementation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be explored at home by yourself:</a:t>
            </a:r>
          </a:p>
          <a:p>
            <a:pPr lvl="1"/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0893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e-Lecture for our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By next Wednesday, </a:t>
            </a:r>
            <a:r>
              <a:rPr lang="en-US" dirty="0" smtClean="0"/>
              <a:t>08 </a:t>
            </a:r>
            <a:r>
              <a:rPr lang="en-US" dirty="0"/>
              <a:t>Sep </a:t>
            </a:r>
            <a:r>
              <a:rPr lang="en-US" dirty="0" smtClean="0"/>
              <a:t>2021, </a:t>
            </a:r>
            <a:r>
              <a:rPr lang="en-US" dirty="0"/>
              <a:t>10am, you must have read </a:t>
            </a:r>
            <a:r>
              <a:rPr lang="en-US" dirty="0">
                <a:hlinkClick r:id="rId2"/>
              </a:rPr>
              <a:t>https://visualgo.net/en/heap?slide=7</a:t>
            </a:r>
            <a:r>
              <a:rPr lang="en-US" dirty="0"/>
              <a:t> until … </a:t>
            </a:r>
            <a:r>
              <a:rPr lang="en-US" b="1" dirty="0">
                <a:solidFill>
                  <a:srgbClr val="FF0000"/>
                </a:solidFill>
              </a:rPr>
              <a:t>the end </a:t>
            </a:r>
            <a:r>
              <a:rPr lang="en-US" dirty="0"/>
              <a:t>:O</a:t>
            </a:r>
            <a:endParaRPr lang="en-US" i="1" dirty="0"/>
          </a:p>
          <a:p>
            <a:pPr lvl="1"/>
            <a:r>
              <a:rPr lang="en-US" i="1" dirty="0"/>
              <a:t>Super duper lost otherwise</a:t>
            </a:r>
            <a:r>
              <a:rPr lang="en-US" i="1" dirty="0" smtClean="0"/>
              <a:t>…</a:t>
            </a:r>
            <a:endParaRPr lang="en-US" i="1" dirty="0"/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CS2040/C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04, guideline slides only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Admins : PS1 Issues…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The picture on the left is PS1 situation on Wed, 01 Sep 2021, 9.45am SGT, about 3 days to deadline…</a:t>
            </a:r>
          </a:p>
          <a:p>
            <a:r>
              <a:rPr lang="en-SG" sz="2400" dirty="0" smtClean="0"/>
              <a:t>If you need help, do PS1 together with TA guidance (in high level) below</a:t>
            </a:r>
          </a:p>
          <a:p>
            <a:endParaRPr lang="en-SG" sz="2400" dirty="0" smtClean="0"/>
          </a:p>
          <a:p>
            <a:endParaRPr lang="en-SG" sz="2400" dirty="0"/>
          </a:p>
          <a:p>
            <a:endParaRPr lang="en-SG" sz="2400" dirty="0" smtClean="0"/>
          </a:p>
          <a:p>
            <a:r>
              <a:rPr lang="en-SG" sz="2400" dirty="0" smtClean="0"/>
              <a:t>Do NOT take shortcuts, i.e., plagiarise</a:t>
            </a:r>
            <a:endParaRPr lang="en-US" sz="2400" dirty="0"/>
          </a:p>
        </p:txBody>
      </p:sp>
      <p:pic>
        <p:nvPicPr>
          <p:cNvPr id="1028" name="Picture 4" descr="https://cdn.discordapp.com/attachments/878182184547131422/88215605886753999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04" y="3741789"/>
            <a:ext cx="7321096" cy="122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183755" y="1825625"/>
            <a:ext cx="2490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</a:t>
            </a:r>
            <a:r>
              <a:rPr lang="en-US" dirty="0" smtClean="0"/>
              <a:t>Sorting (PS1) + Basic </a:t>
            </a:r>
            <a:r>
              <a:rPr lang="en-US" dirty="0"/>
              <a:t>LL, so far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sz="2400" dirty="0" smtClean="0"/>
              <a:t>The details of sorting (the theoretical part) will be asked in midterm/final</a:t>
            </a:r>
            <a:br>
              <a:rPr lang="en-SG" sz="2400" dirty="0" smtClean="0"/>
            </a:br>
            <a:r>
              <a:rPr lang="en-SG" sz="2400" dirty="0" smtClean="0"/>
              <a:t>but the applications of sorting is the one that is tested in PS1 and possibly in PE</a:t>
            </a:r>
          </a:p>
          <a:p>
            <a:r>
              <a:rPr lang="en-SG" sz="2400" dirty="0" smtClean="0"/>
              <a:t>Quick analysis of</a:t>
            </a:r>
            <a:br>
              <a:rPr lang="en-SG" sz="2400" dirty="0" smtClean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nus.kattis.com/sessions/vpw8rg</a:t>
            </a:r>
            <a:r>
              <a:rPr lang="en-US" sz="2400" dirty="0" smtClean="0"/>
              <a:t> (PS1 A+B, last high-level ideas)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visualgo.net/en/sorting?slide=1-2</a:t>
            </a:r>
            <a:r>
              <a:rPr lang="en-US" sz="2000" dirty="0" smtClean="0"/>
              <a:t> should have been discussed in Tut/Lab02</a:t>
            </a:r>
          </a:p>
          <a:p>
            <a:r>
              <a:rPr lang="en-US" sz="2400" dirty="0" smtClean="0"/>
              <a:t>Quick review of  </a:t>
            </a:r>
            <a:r>
              <a:rPr lang="en-US" sz="2400" dirty="0">
                <a:hlinkClick r:id="rId5"/>
              </a:rPr>
              <a:t>https://www.comp.nus.edu.sg/~stevenha/cs2040c/demos/SLLDemo.cpp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78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basic Stack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https://visualgo.net/en/list?slide=4</a:t>
            </a:r>
            <a:r>
              <a:rPr lang="en-SG" dirty="0"/>
              <a:t> to 4-7</a:t>
            </a:r>
          </a:p>
          <a:p>
            <a:r>
              <a:rPr lang="en-US" dirty="0"/>
              <a:t>Q&amp;A on Basic Stack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Extending </a:t>
            </a:r>
            <a:r>
              <a:rPr lang="en-US" dirty="0" smtClean="0">
                <a:hlinkClick r:id="rId4"/>
              </a:rPr>
              <a:t>SLLDemo.cpp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hlinkClick r:id="rId5"/>
              </a:rPr>
              <a:t>py</a:t>
            </a:r>
            <a:r>
              <a:rPr lang="en-US" altLang="zh-CN" dirty="0" smtClean="0"/>
              <a:t>/</a:t>
            </a:r>
            <a:r>
              <a:rPr lang="en-US" altLang="zh-CN" dirty="0" smtClean="0">
                <a:hlinkClick r:id="rId6"/>
              </a:rPr>
              <a:t>java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SLLtoStack.cpp/</a:t>
            </a:r>
            <a:r>
              <a:rPr lang="en-US" dirty="0" err="1" smtClean="0"/>
              <a:t>py</a:t>
            </a:r>
            <a:r>
              <a:rPr lang="en-US" dirty="0" smtClean="0"/>
              <a:t>/java (local copy)</a:t>
            </a:r>
            <a:endParaRPr lang="en-US" dirty="0"/>
          </a:p>
          <a:p>
            <a:pPr lvl="2"/>
            <a:r>
              <a:rPr lang="en-US" dirty="0"/>
              <a:t>Introducing </a:t>
            </a:r>
            <a:r>
              <a:rPr lang="en-US" dirty="0" smtClean="0"/>
              <a:t>C++/Python/Java </a:t>
            </a:r>
            <a:r>
              <a:rPr lang="en-US" dirty="0"/>
              <a:t>Class OOP principle: </a:t>
            </a:r>
            <a:r>
              <a:rPr lang="en-US" i="1" u="sng" dirty="0" smtClean="0"/>
              <a:t>inheritance</a:t>
            </a:r>
          </a:p>
          <a:p>
            <a:pPr lvl="3"/>
            <a:r>
              <a:rPr lang="en-SG" dirty="0" smtClean="0"/>
              <a:t>Not really examinable, just FYI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C</a:t>
            </a:r>
            <a:r>
              <a:rPr lang="en-US" dirty="0">
                <a:hlinkClick r:id="rId7"/>
              </a:rPr>
              <a:t>++ </a:t>
            </a:r>
            <a:r>
              <a:rPr lang="en-US" dirty="0" err="1" smtClean="0">
                <a:hlinkClick r:id="rId7"/>
              </a:rPr>
              <a:t>std</a:t>
            </a:r>
            <a:r>
              <a:rPr lang="en-US" dirty="0" smtClean="0">
                <a:hlinkClick r:id="rId7"/>
              </a:rPr>
              <a:t>::vector</a:t>
            </a:r>
            <a:r>
              <a:rPr lang="en-US" dirty="0" smtClean="0"/>
              <a:t>/</a:t>
            </a:r>
            <a:r>
              <a:rPr lang="en-US" dirty="0" smtClean="0">
                <a:hlinkClick r:id="rId8"/>
              </a:rPr>
              <a:t>Python list</a:t>
            </a:r>
            <a:r>
              <a:rPr lang="en-US" dirty="0" smtClean="0"/>
              <a:t>/</a:t>
            </a:r>
            <a:r>
              <a:rPr lang="en-US" dirty="0" smtClean="0">
                <a:hlinkClick r:id="rId7"/>
              </a:rPr>
              <a:t>Java </a:t>
            </a:r>
            <a:r>
              <a:rPr lang="en-US" dirty="0" err="1" smtClean="0">
                <a:hlinkClick r:id="rId7"/>
              </a:rPr>
              <a:t>ArrayList</a:t>
            </a:r>
            <a:r>
              <a:rPr lang="en-US" dirty="0" smtClean="0"/>
              <a:t> </a:t>
            </a:r>
            <a:r>
              <a:rPr lang="en-US" dirty="0"/>
              <a:t>for Stack ADT?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>
                <a:hlinkClick r:id="rId9"/>
              </a:rPr>
              <a:t>Choices</a:t>
            </a:r>
            <a:r>
              <a:rPr lang="en-US" dirty="0"/>
              <a:t> to be elaborated further: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Postfix </a:t>
            </a:r>
            <a:r>
              <a:rPr lang="en-US" dirty="0" smtClean="0"/>
              <a:t>Calculator, .e.g., </a:t>
            </a:r>
            <a:r>
              <a:rPr lang="en-US" dirty="0" err="1" smtClean="0"/>
              <a:t>Kattis</a:t>
            </a:r>
            <a:r>
              <a:rPr lang="en-US" dirty="0" smtClean="0"/>
              <a:t> – </a:t>
            </a:r>
            <a:r>
              <a:rPr lang="en-US" dirty="0" err="1" smtClean="0">
                <a:hlinkClick r:id="rId10"/>
              </a:rPr>
              <a:t>circuitmath</a:t>
            </a:r>
            <a:endParaRPr lang="en-US" dirty="0" smtClean="0"/>
          </a:p>
          <a:p>
            <a:pPr lvl="3" algn="just"/>
            <a:r>
              <a:rPr lang="en-US" dirty="0" smtClean="0"/>
              <a:t>If you are interested: </a:t>
            </a:r>
            <a:r>
              <a:rPr lang="en-US" dirty="0"/>
              <a:t>Infix-to-Postfix </a:t>
            </a:r>
            <a:r>
              <a:rPr lang="en-US" dirty="0" smtClean="0">
                <a:hlinkClick r:id="rId11"/>
              </a:rPr>
              <a:t>shunting-yard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Bracket </a:t>
            </a:r>
            <a:r>
              <a:rPr lang="en-US" dirty="0" smtClean="0"/>
              <a:t>Matching, e.g., </a:t>
            </a:r>
            <a:r>
              <a:rPr lang="en-US" dirty="0" err="1" smtClean="0"/>
              <a:t>Kattis</a:t>
            </a:r>
            <a:r>
              <a:rPr lang="en-US" dirty="0" smtClean="0"/>
              <a:t> – </a:t>
            </a:r>
            <a:r>
              <a:rPr lang="en-US" dirty="0" err="1" smtClean="0">
                <a:hlinkClick r:id="rId12"/>
              </a:rPr>
              <a:t>delimitersoup</a:t>
            </a:r>
            <a:endParaRPr lang="en-US" dirty="0"/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 smtClean="0">
                <a:hlinkClick r:id="rId13"/>
              </a:rPr>
              <a:t>evenup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Postfix Calculator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38370"/>
              </p:ext>
            </p:extLst>
          </p:nvPr>
        </p:nvGraphicFramePr>
        <p:xfrm>
          <a:off x="893137" y="1850152"/>
          <a:ext cx="102320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Infix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(Our Default)</a:t>
                      </a:r>
                      <a:endParaRPr lang="en-SG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Postfix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(Reverse Polish)</a:t>
                      </a:r>
                      <a:endParaRPr lang="en-SG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Result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 + 6 * 3</a:t>
                      </a:r>
                      <a:endParaRPr lang="en-SG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 6 3 * +</a:t>
                      </a:r>
                      <a:endParaRPr lang="en-SG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SG" sz="2800" dirty="0"/>
                        <a:t>20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(</a:t>
                      </a:r>
                      <a:r>
                        <a:rPr lang="en-US" sz="2800" baseline="0" dirty="0"/>
                        <a:t> 2 + 6 ) * 3</a:t>
                      </a:r>
                      <a:endParaRPr lang="en-SG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 6 + 3 *</a:t>
                      </a:r>
                      <a:endParaRPr lang="en-SG" sz="2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SG" sz="2800" dirty="0"/>
                        <a:t>24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47594" y="4297223"/>
            <a:ext cx="7680853" cy="5678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b="1" dirty="0"/>
              <a:t>Can we evaluate a Postfix expression in O(N)?</a:t>
            </a:r>
          </a:p>
        </p:txBody>
      </p:sp>
    </p:spTree>
    <p:extLst>
      <p:ext uri="{BB962C8B-B14F-4D97-AF65-F5344CB8AC3E}">
        <p14:creationId xmlns:p14="http://schemas.microsoft.com/office/powerpoint/2010/main" val="33911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Evaluate: 2 6 3 * +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90548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First: push(2)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Second: push(6)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Third: push(3)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Fourth: Process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Fifth: Process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71800" y="1569720"/>
            <a:ext cx="8534400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88408" y="1648968"/>
            <a:ext cx="7060692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01256" y="1722120"/>
            <a:ext cx="5089144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32392" y="1667256"/>
            <a:ext cx="2858008" cy="204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Kattis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>
                <a:hlinkClick r:id="rId3"/>
              </a:rPr>
              <a:t>evenup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7346"/>
              </p:ext>
            </p:extLst>
          </p:nvPr>
        </p:nvGraphicFramePr>
        <p:xfrm>
          <a:off x="880872" y="2001453"/>
          <a:ext cx="105156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535716"/>
              </p:ext>
            </p:extLst>
          </p:nvPr>
        </p:nvGraphicFramePr>
        <p:xfrm>
          <a:off x="880872" y="3068339"/>
          <a:ext cx="105156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387584" y="1353312"/>
            <a:ext cx="1298448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Up Arrow 2"/>
          <p:cNvSpPr/>
          <p:nvPr/>
        </p:nvSpPr>
        <p:spPr>
          <a:xfrm>
            <a:off x="1028699" y="3427653"/>
            <a:ext cx="1034143" cy="29391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3869870" y="3439179"/>
            <a:ext cx="1034143" cy="29391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6711041" y="3421139"/>
            <a:ext cx="1034143" cy="29391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5942182" y="3427653"/>
            <a:ext cx="4693161" cy="422103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872" y="1646462"/>
            <a:ext cx="161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Sample Input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872" y="2722787"/>
            <a:ext cx="754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1/0 for odd/even, respectively; </a:t>
            </a:r>
            <a:r>
              <a:rPr lang="en-SG" dirty="0" err="1" smtClean="0"/>
              <a:t>even+even</a:t>
            </a:r>
            <a:r>
              <a:rPr lang="en-SG" dirty="0" smtClean="0"/>
              <a:t> or </a:t>
            </a:r>
            <a:r>
              <a:rPr lang="en-SG" dirty="0" err="1" smtClean="0"/>
              <a:t>odd+odd</a:t>
            </a:r>
            <a:r>
              <a:rPr lang="en-SG" dirty="0" smtClean="0"/>
              <a:t> produces an even result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8635416" y="3434752"/>
            <a:ext cx="1034143" cy="29391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6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[Optional in S1 </a:t>
            </a:r>
            <a:r>
              <a:rPr lang="en-US" sz="2000" dirty="0" smtClean="0"/>
              <a:t>AY21/22, weak TC]</a:t>
            </a:r>
            <a:r>
              <a:rPr lang="en-US" dirty="0" smtClean="0"/>
              <a:t> </a:t>
            </a:r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 smtClean="0">
                <a:hlinkClick r:id="rId3"/>
              </a:rPr>
              <a:t>thegrandadventure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7584" y="1353312"/>
            <a:ext cx="1298448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E7462-CDE6-45E8-B531-EC6D2F25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Jim encounters Money ($), Incense (|), or Gem (*), he puts it into his backpack one after another</a:t>
            </a:r>
          </a:p>
          <a:p>
            <a:r>
              <a:rPr lang="en-US" dirty="0"/>
              <a:t>If Jim encounters a Banker (b</a:t>
            </a:r>
            <a:r>
              <a:rPr lang="en-US" dirty="0" smtClean="0"/>
              <a:t>), Trader </a:t>
            </a:r>
            <a:r>
              <a:rPr lang="en-US" dirty="0"/>
              <a:t>(t), </a:t>
            </a:r>
            <a:r>
              <a:rPr lang="en-US" dirty="0" smtClean="0"/>
              <a:t>or a </a:t>
            </a:r>
            <a:r>
              <a:rPr lang="en-US" dirty="0"/>
              <a:t>Jeweler (j), </a:t>
            </a:r>
            <a:r>
              <a:rPr lang="en-US" dirty="0" smtClean="0"/>
              <a:t>he </a:t>
            </a:r>
            <a:r>
              <a:rPr lang="en-US" dirty="0"/>
              <a:t>needs to give </a:t>
            </a:r>
            <a:r>
              <a:rPr lang="en-US" dirty="0" smtClean="0"/>
              <a:t>Money, Incense</a:t>
            </a:r>
            <a:r>
              <a:rPr lang="en-US" dirty="0"/>
              <a:t>, </a:t>
            </a:r>
            <a:r>
              <a:rPr lang="en-US" dirty="0" smtClean="0"/>
              <a:t>or Gem</a:t>
            </a:r>
            <a:r>
              <a:rPr lang="en-US" dirty="0"/>
              <a:t>, </a:t>
            </a:r>
            <a:r>
              <a:rPr lang="en-US" dirty="0" smtClean="0"/>
              <a:t>respectively</a:t>
            </a:r>
            <a:endParaRPr lang="en-US" dirty="0"/>
          </a:p>
          <a:p>
            <a:r>
              <a:rPr lang="en-US" dirty="0"/>
              <a:t>Jim’s backpack is a…</a:t>
            </a:r>
          </a:p>
          <a:p>
            <a:pPr lvl="1"/>
            <a:r>
              <a:rPr lang="en-US" dirty="0"/>
              <a:t>Stack (Last In First Out/LIFO style)</a:t>
            </a:r>
          </a:p>
          <a:p>
            <a:r>
              <a:rPr lang="en-US" dirty="0"/>
              <a:t>Simulate this Jim’s “linear adventure”</a:t>
            </a:r>
          </a:p>
          <a:p>
            <a:r>
              <a:rPr lang="en-US" dirty="0"/>
              <a:t>Jim’s backpack must be empty at the end for a successful adventure</a:t>
            </a:r>
          </a:p>
        </p:txBody>
      </p:sp>
    </p:spTree>
    <p:extLst>
      <p:ext uri="{BB962C8B-B14F-4D97-AF65-F5344CB8AC3E}">
        <p14:creationId xmlns:p14="http://schemas.microsoft.com/office/powerpoint/2010/main" val="144466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1798</Words>
  <Application>Microsoft Office PowerPoint</Application>
  <PresentationFormat>Widescreen</PresentationFormat>
  <Paragraphs>196</Paragraphs>
  <Slides>17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等线</vt:lpstr>
      <vt:lpstr>Wingdings</vt:lpstr>
      <vt:lpstr>Office Theme</vt:lpstr>
      <vt:lpstr>Recording Links</vt:lpstr>
      <vt:lpstr>CS2040/C</vt:lpstr>
      <vt:lpstr>Admins : PS1 Issues…</vt:lpstr>
      <vt:lpstr>Review of Sorting (PS1) + Basic LL, so far</vt:lpstr>
      <vt:lpstr>Linked List, review of basic Stack</vt:lpstr>
      <vt:lpstr>Postfix Calculator</vt:lpstr>
      <vt:lpstr>Evaluate: 2 6 3 * +</vt:lpstr>
      <vt:lpstr>Kattis – evenup</vt:lpstr>
      <vt:lpstr>[Optional in S1 AY21/22, weak TC] Kattis – thegrandadventure</vt:lpstr>
      <vt:lpstr>Linked List, review of Queue ADT</vt:lpstr>
      <vt:lpstr>Linked List, review of Doubly LL</vt:lpstr>
      <vt:lpstr>Linked List, review of Deque ADT</vt:lpstr>
      <vt:lpstr>Let’s do this ‘simple’ VA OQ part</vt:lpstr>
      <vt:lpstr>Flipped Classroom Continued</vt:lpstr>
      <vt:lpstr>Binary Heap, review of Priority Queue ADT</vt:lpstr>
      <vt:lpstr>Binary Heap, review of Binary Heap basic</vt:lpstr>
      <vt:lpstr>Next e-Lecture for our Flipped Classroom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228</cp:revision>
  <dcterms:created xsi:type="dcterms:W3CDTF">2017-08-18T07:05:45Z</dcterms:created>
  <dcterms:modified xsi:type="dcterms:W3CDTF">2021-09-03T06:01:46Z</dcterms:modified>
</cp:coreProperties>
</file>