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5" r:id="rId2"/>
    <p:sldId id="256" r:id="rId3"/>
    <p:sldId id="292" r:id="rId4"/>
    <p:sldId id="293" r:id="rId5"/>
    <p:sldId id="282" r:id="rId6"/>
    <p:sldId id="288" r:id="rId7"/>
    <p:sldId id="294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814" autoAdjust="0"/>
  </p:normalViewPr>
  <p:slideViewPr>
    <p:cSldViewPr snapToGrid="0">
      <p:cViewPr varScale="1">
        <p:scale>
          <a:sx n="81" d="100"/>
          <a:sy n="81" d="100"/>
        </p:scale>
        <p:origin x="169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DBE73-DAFA-4D74-8E31-88D09317E734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056FA-2F90-4489-A2BA-D7850EF842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45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Table vs List ADT; In List ADT, we concern ourselves on the positioning (index) of a value v; In Table ADT; we let the underlying data structure do this for us, efficiently! (much faster than O(N) per operation);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See the discussion of unsorted vs sorted array for Table ADT; To think by yourself: What if you use unsorted/sorted single/double linked list as the underlying data structure for Table ADT??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d-ID" baseline="0" dirty="0"/>
              <a:t>Just to avoid silly off-by-one runtime error, it is generally OK to declare array size slightly greater than needed</a:t>
            </a:r>
            <a:r>
              <a:rPr lang="en-US" baseline="0" dirty="0"/>
              <a:t>, btw bus route 991 was the latest addition as far as I can remember (July 2018, Bukit </a:t>
            </a:r>
            <a:r>
              <a:rPr lang="en-US" baseline="0" dirty="0" err="1"/>
              <a:t>Batok</a:t>
            </a:r>
            <a:r>
              <a:rPr lang="en-US" baseline="0" dirty="0"/>
              <a:t> area)</a:t>
            </a:r>
            <a:endParaRPr lang="id-ID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The important part of a DAT is in using the (integer) key itself as the index to store the associated satellite data (value). It only works if the range of those (integer) keys is </a:t>
            </a:r>
            <a:r>
              <a:rPr lang="en-US" b="1" u="sng" baseline="0" dirty="0"/>
              <a:t>SMALL</a:t>
            </a:r>
            <a:r>
              <a:rPr lang="en-US" baseline="0" dirty="0"/>
              <a:t>. We have seen this earlier actually, during Counting Sort (hence at that time we also need the range of keys to be sorted to be “small-</a:t>
            </a:r>
            <a:r>
              <a:rPr lang="en-US" baseline="0" dirty="0" err="1"/>
              <a:t>ish</a:t>
            </a:r>
            <a:r>
              <a:rPr lang="en-US" baseline="0" dirty="0"/>
              <a:t>”).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d-ID" baseline="0" dirty="0"/>
              <a:t>Frequency of keypress (ASCII, 256 chars), frequency of alphabets of a string, mailbox in an HDB block</a:t>
            </a:r>
            <a:r>
              <a:rPr lang="en-US" baseline="0" dirty="0"/>
              <a:t>, </a:t>
            </a:r>
            <a:r>
              <a:rPr lang="en-US" baseline="0" dirty="0" err="1"/>
              <a:t>etc</a:t>
            </a:r>
            <a:r>
              <a:rPr lang="en-US" baseline="0" dirty="0"/>
              <a:t> (think about it)</a:t>
            </a:r>
            <a:endParaRPr lang="en-SG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Optional: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N/A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d-ID" baseline="0" dirty="0"/>
              <a:t>Use WolframAlpha to help you count this https://www.wolframalpha.com/input/?i=1.00-(365%2F365*364%2F365*...*343%2F365)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d-ID" baseline="0" dirty="0"/>
              <a:t>See https://en.wikipedia.org/wiki/Euler%27s_totient_function#Some_values_of_the_function</a:t>
            </a:r>
            <a:r>
              <a:rPr lang="en-US" baseline="0" dirty="0"/>
              <a:t>, basically prime number N has the highest Euler Totient value, i.e., N-1</a:t>
            </a:r>
            <a:endParaRPr lang="id-ID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It is actually a b</a:t>
            </a:r>
            <a:r>
              <a:rPr lang="id-ID" baseline="0" dirty="0"/>
              <a:t>ase 26 </a:t>
            </a:r>
            <a:r>
              <a:rPr lang="en-US" baseline="0" dirty="0"/>
              <a:t>interpretation of the given string, then we modulo the result by M to get the actual index of that string to be stored in table with size M (index [0..M-1]) </a:t>
            </a:r>
            <a:r>
              <a:rPr lang="id-ID" baseline="0" dirty="0"/>
              <a:t>:O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“ABC” vs “BCA”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A =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B =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C = 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 err="1"/>
              <a:t>hash_function</a:t>
            </a:r>
            <a:r>
              <a:rPr lang="en-SG" baseline="0" dirty="0"/>
              <a:t>("ABC") =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0*26 + 1 (first iteration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1*26 + 2 (second iteration)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28*26 + 3 (third iteration)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731 = 1*26^2 + 2*26^1 + 3*26^0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This is different from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 err="1"/>
              <a:t>hash_function</a:t>
            </a:r>
            <a:r>
              <a:rPr lang="en-SG" baseline="0" dirty="0"/>
              <a:t>("BCA") = 1431 = 2*26^2 + 3*26^1 + 1*26^0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Notice that if we don’t consider the positioning of the characters, all N! permutations of a string with N distinct characters will all be accidentally hashed to the same hash value :O…. Bad…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aseline="0" dirty="0"/>
              <a:t>Spares: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d-ID" baseline="0" dirty="0"/>
              <a:t>Only 40 possible hash values out of possible 100 numbers, not efficient, better ways exist</a:t>
            </a:r>
            <a:r>
              <a:rPr lang="en-US" baseline="0" dirty="0"/>
              <a:t>, more later in Tut05</a:t>
            </a:r>
            <a:endParaRPr lang="id-ID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d-ID" dirty="0"/>
              <a:t>See Tut0</a:t>
            </a:r>
            <a:r>
              <a:rPr lang="en-US" dirty="0"/>
              <a:t>5+Tut0</a:t>
            </a:r>
            <a:r>
              <a:rPr lang="id-ID" dirty="0"/>
              <a:t>6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It is O(1+</a:t>
            </a:r>
            <a:r>
              <a:rPr lang="en-US" baseline="0" dirty="0">
                <a:sym typeface="Symbol" panose="05050102010706020507" pitchFamily="18" charset="2"/>
              </a:rPr>
              <a:t>), and we can control this load factor  = n/m most of the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292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34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7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9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42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698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4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42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0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06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63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49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4BFE-4BED-4D86-9ABF-B8DB0D37D722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2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us-sg.zoom.us/rec/share/tPNr1PLg_5nU-7ia3TpqFzSqfi0eIFLgIDZayZnUcq_sFx-sq2HiO-5efeuebMvM.aLwJjFyizMGlCmv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go.net/en/hashtable?slide=2-2" TargetMode="External"/><Relationship Id="rId3" Type="http://schemas.openxmlformats.org/officeDocument/2006/relationships/hyperlink" Target="https://visualgo.net/en/hashtable?slide=1" TargetMode="External"/><Relationship Id="rId7" Type="http://schemas.openxmlformats.org/officeDocument/2006/relationships/hyperlink" Target="https://visualgo.net/en/bst?slide=3-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go.net/en/bst?slide=3-2" TargetMode="External"/><Relationship Id="rId5" Type="http://schemas.openxmlformats.org/officeDocument/2006/relationships/hyperlink" Target="https://visualgo.net/en/list?slide=2-1" TargetMode="External"/><Relationship Id="rId10" Type="http://schemas.openxmlformats.org/officeDocument/2006/relationships/hyperlink" Target="https://visualgo.net/en/hashtable?slide=2-5" TargetMode="External"/><Relationship Id="rId4" Type="http://schemas.openxmlformats.org/officeDocument/2006/relationships/hyperlink" Target="https://visualgo.net/en/hashtable?slide=2-1" TargetMode="External"/><Relationship Id="rId9" Type="http://schemas.openxmlformats.org/officeDocument/2006/relationships/hyperlink" Target="https://visualgo.net/en/hashtable?slide=2-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hashtable?slide=3" TargetMode="External"/><Relationship Id="rId7" Type="http://schemas.openxmlformats.org/officeDocument/2006/relationships/hyperlink" Target="https://visualgo.net/en/hashtable?slide=4-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go.net/en/hashtable?slide=4-8" TargetMode="External"/><Relationship Id="rId5" Type="http://schemas.openxmlformats.org/officeDocument/2006/relationships/hyperlink" Target="https://visualgo.net/en/hashtable?slide=4-6" TargetMode="External"/><Relationship Id="rId4" Type="http://schemas.openxmlformats.org/officeDocument/2006/relationships/hyperlink" Target="https://visualgo.net/en/hashtable?slide=3-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hashtable?slide=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nhalim/cpbook-code/blob/master/ch2/nonlineards/unordered_map_unordered_set.cp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nhalim/cpbook-code/blob/master/ch2/nonlineards/unordered_map_unordered_set.cpp" TargetMode="External"/><Relationship Id="rId2" Type="http://schemas.openxmlformats.org/officeDocument/2006/relationships/hyperlink" Target="https://visualgo.net/en/hashtable?slide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29868E-9168-42CD-AF41-85A4DE26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Link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58E136-1BAD-424B-BB17-3A61B2B0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Topic: CS2040C Thursday Lectures</a:t>
            </a:r>
          </a:p>
          <a:p>
            <a:r>
              <a:rPr lang="en-US" sz="1400" dirty="0"/>
              <a:t>Start Time : Sep 16, 2021 04:47 PM</a:t>
            </a:r>
          </a:p>
          <a:p>
            <a:endParaRPr lang="en-US" sz="1400" dirty="0"/>
          </a:p>
          <a:p>
            <a:r>
              <a:rPr lang="en-US" sz="1400" dirty="0"/>
              <a:t>Meeting Recording:</a:t>
            </a:r>
          </a:p>
          <a:p>
            <a:r>
              <a:rPr lang="en-US" sz="1400" dirty="0">
                <a:hlinkClick r:id="rId2"/>
              </a:rPr>
              <a:t>https://nus-sg.zoom.us/rec/share/tPNr1PLg_5nU-7ia3TpqFzSqfi0eIFLgIDZayZnUcq_sFx-sq2HiO-5efeuebMvM.aLwJjFyizMGlCmvX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Access Passcode: W%+B6yEc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98917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CS2040/C/S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06, guideline slides only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0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Quiz Early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Full attendance: 70/70, 100%</a:t>
            </a:r>
            <a:r>
              <a:rPr lang="en-US" sz="2400" dirty="0">
                <a:sym typeface="Wingdings" panose="05000000000000000000" pitchFamily="2" charset="2"/>
              </a:rPr>
              <a:t>, so no make-up test at all on Week 08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Thanks everyone for reducing my workload by a bit on Week 08 .</a:t>
            </a:r>
          </a:p>
          <a:p>
            <a:r>
              <a:rPr lang="en-US" sz="2400" dirty="0">
                <a:sym typeface="Wingdings" panose="05000000000000000000" pitchFamily="2" charset="2"/>
              </a:rPr>
              <a:t>About 50/70 have been graded as of 4.30pm today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I am confident I can clear the other 20-ish submissions by tomorrow,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Friday, 17 Sep 2021, midday, so get ready for an announcement </a:t>
            </a:r>
          </a:p>
          <a:p>
            <a:r>
              <a:rPr lang="en-US" sz="2400" dirty="0">
                <a:sym typeface="Wingdings" panose="05000000000000000000" pitchFamily="2" charset="2"/>
              </a:rPr>
              <a:t>TA will discuss everything during Tut/Lab05 (or just follow the debate at Discord)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3211594"/>
            <a:ext cx="94297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1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think your score is?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581948"/>
              </p:ext>
            </p:extLst>
          </p:nvPr>
        </p:nvGraphicFramePr>
        <p:xfrm>
          <a:off x="838200" y="1825623"/>
          <a:ext cx="10515600" cy="3791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249381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587016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738079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350289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20197253"/>
                    </a:ext>
                  </a:extLst>
                </a:gridCol>
              </a:tblGrid>
              <a:tr h="9581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35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[35..56)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[56..64)</a:t>
                      </a:r>
                      <a:br>
                        <a:rPr lang="en-US" dirty="0"/>
                      </a:br>
                      <a:r>
                        <a:rPr lang="en-US" dirty="0"/>
                        <a:t>expected</a:t>
                      </a:r>
                      <a:r>
                        <a:rPr lang="en-US" baseline="0" dirty="0"/>
                        <a:t> average after grading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[64..84)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7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</a:t>
                      </a:r>
                      <a:br>
                        <a:rPr lang="en-US" dirty="0">
                          <a:sym typeface="Wingdings" panose="05000000000000000000" pitchFamily="2" charset="2"/>
                        </a:rPr>
                      </a:br>
                      <a:r>
                        <a:rPr lang="en-US" dirty="0">
                          <a:sym typeface="Wingdings" panose="05000000000000000000" pitchFamily="2" charset="2"/>
                        </a:rPr>
                        <a:t>[84..98.65]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72775"/>
                  </a:ext>
                </a:extLst>
              </a:tr>
              <a:tr h="2833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6668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5617029"/>
            <a:ext cx="94297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5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</a:t>
            </a:r>
            <a:r>
              <a:rPr lang="en-US" dirty="0" err="1"/>
              <a:t>eview</a:t>
            </a:r>
            <a:r>
              <a:rPr lang="en-US" dirty="0"/>
              <a:t> of Table ADT</a:t>
            </a:r>
            <a:r>
              <a:rPr lang="id-ID" dirty="0"/>
              <a:t> and DAT</a:t>
            </a:r>
            <a:r>
              <a:rPr lang="en-US" dirty="0"/>
              <a:t> </a:t>
            </a:r>
            <a:r>
              <a:rPr lang="en-US" sz="2400" dirty="0"/>
              <a:t>(CP4 Book 1, Section 2.3.2)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https://visualgo.net/en/hashtable?slide=1</a:t>
            </a:r>
            <a:r>
              <a:rPr lang="en-SG" dirty="0"/>
              <a:t> to </a:t>
            </a:r>
            <a:r>
              <a:rPr lang="id-ID" dirty="0"/>
              <a:t>2</a:t>
            </a:r>
            <a:r>
              <a:rPr lang="en-SG" dirty="0"/>
              <a:t>-6</a:t>
            </a:r>
          </a:p>
          <a:p>
            <a:r>
              <a:rPr lang="en-US" dirty="0"/>
              <a:t>Q&amp;A on Table ADT/DAT:</a:t>
            </a:r>
            <a:endParaRPr lang="id-ID" dirty="0"/>
          </a:p>
          <a:p>
            <a:pPr marL="914400" lvl="1" indent="-457200">
              <a:buFont typeface="+mj-lt"/>
              <a:buAutoNum type="arabicPeriod"/>
            </a:pPr>
            <a:r>
              <a:rPr lang="id-ID" dirty="0"/>
              <a:t>Do you understand the requirements for a </a:t>
            </a:r>
            <a:r>
              <a:rPr lang="id-ID" dirty="0">
                <a:hlinkClick r:id="rId4"/>
              </a:rPr>
              <a:t>Table ADT</a:t>
            </a:r>
            <a:r>
              <a:rPr lang="id-ID" dirty="0"/>
              <a:t> </a:t>
            </a:r>
            <a:r>
              <a:rPr lang="en-US" dirty="0"/>
              <a:t>(as compared to </a:t>
            </a:r>
            <a:r>
              <a:rPr lang="en-US" dirty="0">
                <a:hlinkClick r:id="rId5"/>
              </a:rPr>
              <a:t>List ADT</a:t>
            </a:r>
            <a:r>
              <a:rPr lang="en-US" dirty="0"/>
              <a:t> discussed earlier)?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you understand on </a:t>
            </a:r>
            <a:r>
              <a:rPr lang="id-ID" dirty="0"/>
              <a:t>why either </a:t>
            </a:r>
            <a:r>
              <a:rPr lang="id-ID" dirty="0">
                <a:hlinkClick r:id="rId6"/>
              </a:rPr>
              <a:t>unsorted</a:t>
            </a:r>
            <a:r>
              <a:rPr lang="id-ID" dirty="0"/>
              <a:t> or </a:t>
            </a:r>
            <a:r>
              <a:rPr lang="id-ID" dirty="0">
                <a:hlinkClick r:id="rId7"/>
              </a:rPr>
              <a:t>sorted</a:t>
            </a:r>
            <a:r>
              <a:rPr lang="id-ID" dirty="0"/>
              <a:t> array CMI (Cannot Make It) to be a good data structure to implement this Table ADT?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/>
              <a:t>Do you understand the concept of </a:t>
            </a:r>
            <a:r>
              <a:rPr lang="id-ID" dirty="0">
                <a:hlinkClick r:id="rId8"/>
              </a:rPr>
              <a:t>Direct Addressing Table (DAT)</a:t>
            </a:r>
            <a:r>
              <a:rPr lang="id-ID" dirty="0"/>
              <a:t>?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id-ID" dirty="0"/>
              <a:t>On why I use </a:t>
            </a:r>
            <a:r>
              <a:rPr lang="id-ID" dirty="0">
                <a:hlinkClick r:id="rId9"/>
              </a:rPr>
              <a:t>size 1000</a:t>
            </a:r>
            <a:r>
              <a:rPr lang="id-ID" dirty="0"/>
              <a:t> instead of 99</a:t>
            </a:r>
            <a:r>
              <a:rPr lang="en-US" dirty="0"/>
              <a:t>2 for that SGP bus numbers DAT</a:t>
            </a:r>
            <a:r>
              <a:rPr lang="id-ID" dirty="0"/>
              <a:t>?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d-ID" dirty="0"/>
              <a:t>Can you enumerate a few real life </a:t>
            </a:r>
            <a:r>
              <a:rPr lang="id-ID" dirty="0">
                <a:hlinkClick r:id="rId10"/>
              </a:rPr>
              <a:t>DAT examples</a:t>
            </a:r>
            <a:r>
              <a:rPr lang="id-ID" dirty="0"/>
              <a:t>?</a:t>
            </a:r>
            <a:endParaRPr lang="en-US" dirty="0"/>
          </a:p>
          <a:p>
            <a:pPr algn="just"/>
            <a:r>
              <a:rPr lang="en-US" dirty="0"/>
              <a:t>Not asked:</a:t>
            </a:r>
          </a:p>
          <a:p>
            <a:pPr lvl="1" algn="just"/>
            <a:r>
              <a:rPr lang="en-US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12534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</a:t>
            </a:r>
            <a:r>
              <a:rPr lang="en-US" dirty="0" err="1"/>
              <a:t>eview</a:t>
            </a:r>
            <a:r>
              <a:rPr lang="en-US" dirty="0"/>
              <a:t> of </a:t>
            </a:r>
            <a:r>
              <a:rPr lang="id-ID" dirty="0"/>
              <a:t>Hashing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https://visualgo.net/en/hashtable?slide</a:t>
            </a:r>
            <a:r>
              <a:rPr lang="id-ID" dirty="0">
                <a:hlinkClick r:id="rId3"/>
              </a:rPr>
              <a:t>=3</a:t>
            </a:r>
            <a:r>
              <a:rPr lang="en-SG" dirty="0"/>
              <a:t> to </a:t>
            </a:r>
            <a:r>
              <a:rPr lang="id-ID" dirty="0"/>
              <a:t>4</a:t>
            </a:r>
            <a:r>
              <a:rPr lang="en-SG" dirty="0"/>
              <a:t>-6</a:t>
            </a:r>
          </a:p>
          <a:p>
            <a:r>
              <a:rPr lang="en-US" dirty="0"/>
              <a:t>Q&amp;A on </a:t>
            </a:r>
            <a:r>
              <a:rPr lang="id-ID" dirty="0"/>
              <a:t>hashing </a:t>
            </a:r>
            <a:r>
              <a:rPr lang="en-US" dirty="0"/>
              <a:t>stuffs: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d-ID" dirty="0"/>
              <a:t>Do you fully understand the classic </a:t>
            </a:r>
            <a:r>
              <a:rPr lang="id-ID" dirty="0">
                <a:hlinkClick r:id="rId4"/>
              </a:rPr>
              <a:t>Birthday (von Mises) Paradox</a:t>
            </a:r>
            <a:r>
              <a:rPr lang="id-ID" dirty="0"/>
              <a:t>?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d-ID" dirty="0"/>
              <a:t>Do you understand on why hash table size is </a:t>
            </a:r>
            <a:r>
              <a:rPr lang="id-ID" dirty="0">
                <a:hlinkClick r:id="rId5"/>
              </a:rPr>
              <a:t>usually a prime number</a:t>
            </a:r>
            <a:r>
              <a:rPr lang="id-ID" dirty="0"/>
              <a:t>?</a:t>
            </a: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id-ID" dirty="0"/>
              <a:t>Do you understand the </a:t>
            </a:r>
            <a:r>
              <a:rPr lang="id-ID" dirty="0">
                <a:hlinkClick r:id="rId6"/>
              </a:rPr>
              <a:t>classic hash function for a string</a:t>
            </a:r>
            <a:r>
              <a:rPr lang="id-ID" dirty="0"/>
              <a:t>?</a:t>
            </a:r>
            <a:endParaRPr lang="en-US" dirty="0"/>
          </a:p>
          <a:p>
            <a:r>
              <a:rPr lang="en-US" dirty="0"/>
              <a:t>Not asked:</a:t>
            </a:r>
            <a:endParaRPr lang="id-ID" dirty="0"/>
          </a:p>
          <a:p>
            <a:pPr marL="914400" lvl="1" indent="-457200">
              <a:buFont typeface="+mj-lt"/>
              <a:buAutoNum type="arabicPeriod"/>
            </a:pPr>
            <a:r>
              <a:rPr lang="id-ID" dirty="0"/>
              <a:t>Do you understand what is not good with the </a:t>
            </a:r>
            <a:r>
              <a:rPr lang="id-ID" dirty="0">
                <a:hlinkClick r:id="rId7"/>
              </a:rPr>
              <a:t>proposed hash function</a:t>
            </a:r>
            <a:r>
              <a:rPr lang="id-ID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/>
              <a:t>We will do a few more related exercises in Tut0</a:t>
            </a:r>
            <a:r>
              <a:rPr lang="en-US" dirty="0"/>
              <a:t>5+Tut0</a:t>
            </a:r>
            <a:r>
              <a:rPr lang="id-ID" dirty="0"/>
              <a:t>6...</a:t>
            </a:r>
          </a:p>
        </p:txBody>
      </p:sp>
    </p:spTree>
    <p:extLst>
      <p:ext uri="{BB962C8B-B14F-4D97-AF65-F5344CB8AC3E}">
        <p14:creationId xmlns:p14="http://schemas.microsoft.com/office/powerpoint/2010/main" val="52336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</a:t>
            </a:r>
            <a:r>
              <a:rPr lang="id-ID" dirty="0"/>
              <a:t>CR: CA, Separate Chaining</a:t>
            </a:r>
            <a:r>
              <a:rPr lang="en-US" dirty="0"/>
              <a:t> (SC)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https://visualgo.net/en/hashtable?slide</a:t>
            </a:r>
            <a:r>
              <a:rPr lang="id-ID" dirty="0">
                <a:hlinkClick r:id="rId3"/>
              </a:rPr>
              <a:t>=10</a:t>
            </a:r>
            <a:r>
              <a:rPr lang="en-SG" dirty="0"/>
              <a:t> to </a:t>
            </a:r>
            <a:r>
              <a:rPr lang="id-ID" dirty="0"/>
              <a:t>10-3</a:t>
            </a:r>
            <a:endParaRPr lang="en-SG" dirty="0"/>
          </a:p>
          <a:p>
            <a:r>
              <a:rPr lang="en-US" dirty="0"/>
              <a:t>Q&amp;A on Separate Chaining (SC):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So worst case of searching is no longer O(1) if we use SC?</a:t>
            </a:r>
          </a:p>
          <a:p>
            <a:r>
              <a:rPr lang="en-US" dirty="0"/>
              <a:t>We will come back to this and compare SC with the 3 OA (Open Addressing) Collision Resolution techniques on Week07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7954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PS3++, you can just use </a:t>
            </a:r>
            <a:r>
              <a:rPr lang="en-US" dirty="0" err="1">
                <a:hlinkClick r:id="rId2"/>
              </a:rPr>
              <a:t>std</a:t>
            </a:r>
            <a:r>
              <a:rPr lang="en-US" dirty="0">
                <a:hlinkClick r:id="rId2"/>
              </a:rPr>
              <a:t>::unordered_[multi]</a:t>
            </a:r>
            <a:r>
              <a:rPr lang="en-US" dirty="0" err="1">
                <a:hlinkClick r:id="rId2"/>
              </a:rPr>
              <a:t>map|set</a:t>
            </a:r>
            <a:r>
              <a:rPr lang="en-US" dirty="0"/>
              <a:t> in C++ STL for any “standard Table ADT” operations</a:t>
            </a:r>
          </a:p>
        </p:txBody>
      </p:sp>
    </p:spTree>
    <p:extLst>
      <p:ext uri="{BB962C8B-B14F-4D97-AF65-F5344CB8AC3E}">
        <p14:creationId xmlns:p14="http://schemas.microsoft.com/office/powerpoint/2010/main" val="14864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e-Lecture for our Flipped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have a LONG (1 week :O) recess week break after this, but…</a:t>
            </a:r>
          </a:p>
          <a:p>
            <a:r>
              <a:rPr lang="en-US" dirty="0"/>
              <a:t>By Wednesday, 29 September 2021, 9.59am, you must have read </a:t>
            </a:r>
            <a:r>
              <a:rPr lang="en-US" dirty="0">
                <a:hlinkClick r:id="rId2"/>
              </a:rPr>
              <a:t>https://visualgo.net/en/hashtable?slide=1</a:t>
            </a:r>
            <a:r>
              <a:rPr lang="en-US" dirty="0"/>
              <a:t> until end this time</a:t>
            </a:r>
            <a:endParaRPr lang="en-US" i="1" dirty="0"/>
          </a:p>
          <a:p>
            <a:pPr lvl="1"/>
            <a:r>
              <a:rPr lang="en-US" i="1" dirty="0"/>
              <a:t>LP is the easiest OA technique, but weak</a:t>
            </a:r>
          </a:p>
          <a:p>
            <a:pPr lvl="1"/>
            <a:r>
              <a:rPr lang="en-US" i="1" dirty="0"/>
              <a:t>QP, DH are the harder concepts</a:t>
            </a:r>
          </a:p>
          <a:p>
            <a:pPr lvl="1"/>
            <a:r>
              <a:rPr lang="en-US" i="1" dirty="0"/>
              <a:t>We will try to understand on what C++ STL </a:t>
            </a:r>
            <a:r>
              <a:rPr lang="en-US" i="1" dirty="0" err="1">
                <a:hlinkClick r:id="rId3"/>
              </a:rPr>
              <a:t>std</a:t>
            </a:r>
            <a:r>
              <a:rPr lang="en-US" i="1" dirty="0">
                <a:hlinkClick r:id="rId3"/>
              </a:rPr>
              <a:t>::unordered_[multi]</a:t>
            </a:r>
            <a:r>
              <a:rPr lang="en-US" i="1" dirty="0" err="1">
                <a:hlinkClick r:id="rId3"/>
              </a:rPr>
              <a:t>map|set</a:t>
            </a:r>
            <a:r>
              <a:rPr lang="en-US" i="1" dirty="0"/>
              <a:t> actually implements (hint: SC :O)</a:t>
            </a:r>
          </a:p>
          <a:p>
            <a:r>
              <a:rPr lang="en-US" b="1" dirty="0"/>
              <a:t>Enjoy your break</a:t>
            </a:r>
          </a:p>
        </p:txBody>
      </p:sp>
      <p:pic>
        <p:nvPicPr>
          <p:cNvPr id="2050" name="Picture 2" descr="https://ivle.nus.edu.sg/images/flipp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511" y="144606"/>
            <a:ext cx="1979076" cy="6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1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4977</TotalTime>
  <Words>1132</Words>
  <Application>Microsoft Office PowerPoint</Application>
  <PresentationFormat>Widescreen</PresentationFormat>
  <Paragraphs>92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Wingdings</vt:lpstr>
      <vt:lpstr>Office Theme</vt:lpstr>
      <vt:lpstr>Recording Link</vt:lpstr>
      <vt:lpstr>CS2040/C/S</vt:lpstr>
      <vt:lpstr>Midterm Quiz Early Statistics</vt:lpstr>
      <vt:lpstr>What do you think your score is?</vt:lpstr>
      <vt:lpstr>Review of Table ADT and DAT (CP4 Book 1, Section 2.3.2)</vt:lpstr>
      <vt:lpstr>Review of Hashing</vt:lpstr>
      <vt:lpstr>Simplest CR: CA, Separate Chaining (SC)</vt:lpstr>
      <vt:lpstr>In Practice</vt:lpstr>
      <vt:lpstr>Next e-Lecture for our Flipped Classroom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Halim</dc:creator>
  <cp:lastModifiedBy>Steven Halim</cp:lastModifiedBy>
  <cp:revision>233</cp:revision>
  <dcterms:created xsi:type="dcterms:W3CDTF">2017-08-18T07:05:45Z</dcterms:created>
  <dcterms:modified xsi:type="dcterms:W3CDTF">2021-09-17T04:19:06Z</dcterms:modified>
</cp:coreProperties>
</file>