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4" r:id="rId2"/>
    <p:sldId id="256" r:id="rId3"/>
    <p:sldId id="321" r:id="rId4"/>
    <p:sldId id="317" r:id="rId5"/>
    <p:sldId id="325" r:id="rId6"/>
    <p:sldId id="319" r:id="rId7"/>
    <p:sldId id="320" r:id="rId8"/>
    <p:sldId id="316" r:id="rId9"/>
    <p:sldId id="282" r:id="rId10"/>
    <p:sldId id="288" r:id="rId11"/>
    <p:sldId id="297" r:id="rId12"/>
    <p:sldId id="298" r:id="rId13"/>
    <p:sldId id="287" r:id="rId14"/>
    <p:sldId id="311" r:id="rId15"/>
    <p:sldId id="293" r:id="rId16"/>
    <p:sldId id="303" r:id="rId17"/>
    <p:sldId id="315"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71512" autoAdjust="0"/>
  </p:normalViewPr>
  <p:slideViewPr>
    <p:cSldViewPr snapToGrid="0">
      <p:cViewPr varScale="1">
        <p:scale>
          <a:sx n="79" d="100"/>
          <a:sy n="79" d="100"/>
        </p:scale>
        <p:origin x="87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14/10/2021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dirty="0"/>
          </a:p>
        </p:txBody>
      </p:sp>
    </p:spTree>
    <p:extLst>
      <p:ext uri="{BB962C8B-B14F-4D97-AF65-F5344CB8AC3E}">
        <p14:creationId xmlns:p14="http://schemas.microsoft.com/office/powerpoint/2010/main" val="1811165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14</a:t>
            </a:fld>
            <a:endParaRPr lang="en-SG"/>
          </a:p>
        </p:txBody>
      </p:sp>
    </p:spTree>
    <p:extLst>
      <p:ext uri="{BB962C8B-B14F-4D97-AF65-F5344CB8AC3E}">
        <p14:creationId xmlns:p14="http://schemas.microsoft.com/office/powerpoint/2010/main" val="2969239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This is the link to connect previous ideas that you already know (some way to traverse/navigate a </a:t>
            </a:r>
            <a:r>
              <a:rPr lang="id-ID" baseline="0" dirty="0"/>
              <a:t>binary </a:t>
            </a:r>
            <a:r>
              <a:rPr lang="en-US" baseline="0" dirty="0"/>
              <a:t>tree) vs a more general way to navigate a general graph</a:t>
            </a:r>
            <a:r>
              <a:rPr lang="id-ID" baseline="0" dirty="0"/>
              <a:t> that may contain more branching options and most importantly: encounter cycle condition</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Review </a:t>
            </a:r>
            <a:r>
              <a:rPr lang="en-US" baseline="0" dirty="0" err="1"/>
              <a:t>inorder</a:t>
            </a:r>
            <a:r>
              <a:rPr lang="en-US" baseline="0" dirty="0"/>
              <a:t> traversal of BST </a:t>
            </a:r>
            <a:r>
              <a:rPr lang="en-US" baseline="0" dirty="0" err="1"/>
              <a:t>etc</a:t>
            </a: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15</a:t>
            </a:fld>
            <a:endParaRPr lang="en-SG"/>
          </a:p>
        </p:txBody>
      </p:sp>
    </p:spTree>
    <p:extLst>
      <p:ext uri="{BB962C8B-B14F-4D97-AF65-F5344CB8AC3E}">
        <p14:creationId xmlns:p14="http://schemas.microsoft.com/office/powerpoint/2010/main" val="1452907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details</a:t>
            </a:r>
            <a:r>
              <a:rPr lang="id-ID" baseline="0" dirty="0"/>
              <a:t> are in e-Lecture slides, this is just a recap</a:t>
            </a:r>
            <a:r>
              <a:rPr lang="en-US" baseline="0" dirty="0"/>
              <a:t>. A live (code) demonstration will be done later during Lab Demo 07</a:t>
            </a:r>
            <a:endParaRPr lang="id-ID"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DFS: Depth First, BFS: Breadth First, both will visits the same set of vertices if started from the same source vertex, just possibly in different order. These two visitation strategies give rise to different applications that we will discuss in more details next </a:t>
            </a:r>
            <a:r>
              <a:rPr lang="en-US" baseline="0" dirty="0"/>
              <a:t>time (DFS for counting CC, detecting cycle, finding </a:t>
            </a:r>
            <a:r>
              <a:rPr lang="en-US" baseline="0" dirty="0" err="1"/>
              <a:t>toposort</a:t>
            </a:r>
            <a:r>
              <a:rPr lang="en-US" baseline="0" dirty="0"/>
              <a:t> of a DAG; BFS for finding SSSP on unweighted graph)</a:t>
            </a:r>
            <a:r>
              <a:rPr lang="id-ID" baseline="0" dirty="0"/>
              <a:t>.</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analogies are only to help you understand the algorithm</a:t>
            </a:r>
          </a:p>
        </p:txBody>
      </p:sp>
      <p:sp>
        <p:nvSpPr>
          <p:cNvPr id="4" name="Slide Number Placeholder 3"/>
          <p:cNvSpPr>
            <a:spLocks noGrp="1"/>
          </p:cNvSpPr>
          <p:nvPr>
            <p:ph type="sldNum" sz="quarter" idx="10"/>
          </p:nvPr>
        </p:nvSpPr>
        <p:spPr/>
        <p:txBody>
          <a:bodyPr/>
          <a:lstStyle/>
          <a:p>
            <a:fld id="{49A056FA-2F90-4489-A2BA-D7850EF8425B}" type="slidenum">
              <a:rPr lang="en-SG" smtClean="0"/>
              <a:t>16</a:t>
            </a:fld>
            <a:endParaRPr lang="en-SG"/>
          </a:p>
        </p:txBody>
      </p:sp>
    </p:spTree>
    <p:extLst>
      <p:ext uri="{BB962C8B-B14F-4D97-AF65-F5344CB8AC3E}">
        <p14:creationId xmlns:p14="http://schemas.microsoft.com/office/powerpoint/2010/main" val="322207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17</a:t>
            </a:fld>
            <a:endParaRPr lang="en-SG"/>
          </a:p>
        </p:txBody>
      </p:sp>
    </p:spTree>
    <p:extLst>
      <p:ext uri="{BB962C8B-B14F-4D97-AF65-F5344CB8AC3E}">
        <p14:creationId xmlns:p14="http://schemas.microsoft.com/office/powerpoint/2010/main" val="375109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18</a:t>
            </a:fld>
            <a:endParaRPr lang="en-SG"/>
          </a:p>
        </p:txBody>
      </p:sp>
    </p:spTree>
    <p:extLst>
      <p:ext uri="{BB962C8B-B14F-4D97-AF65-F5344CB8AC3E}">
        <p14:creationId xmlns:p14="http://schemas.microsoft.com/office/powerpoint/2010/main" val="99906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302495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2221587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1778204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Random exercise using https://visualgo.net/en/graphds exploration mode, showcase a few graph problems that we will discuss in CS2040/C (and beyond, just FYI), remind students that graph (structure) and graph drawing are actually two different but related topic, briefly talk about planar graph but say it is for future higher level algorithm modules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Other examples: Module pre-req graph (actually a DAG), Chess/Go game state graph (or piece movement graph), Friendship/study group graph, etc… Try to do this exercise on more routine basis as you navigate through your own life</a:t>
            </a:r>
            <a:endParaRPr lang="en-SG"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Too basic, rely on e-Lecture slides for definition of vertex, V, edges, E, path, cycle, component, etc…</a:t>
            </a:r>
            <a:endParaRPr lang="en-SG"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Trees: This time not necessarily Binary/Complete/Full/Balanced </a:t>
            </a:r>
            <a:r>
              <a:rPr lang="en-US" baseline="0" dirty="0" err="1"/>
              <a:t>etc</a:t>
            </a:r>
            <a:r>
              <a:rPr lang="en-US" baseline="0" dirty="0"/>
              <a:t>; E = V-1, connected, unique path between any pair of vertices; no non-trivial cycle; rooted vs not rooted (yet); more notions of hierarchies; PS: this “Tree” E = V-1 thingy is later revisited in the live demo: /</a:t>
            </a:r>
            <a:r>
              <a:rPr lang="en-US" baseline="0" dirty="0" err="1"/>
              <a:t>flyingsafely</a:t>
            </a:r>
            <a:r>
              <a:rPr lang="en-US" baseline="0" dirty="0"/>
              <a:t> </a:t>
            </a:r>
            <a:r>
              <a:rPr lang="en-US" baseline="0" dirty="0">
                <a:sym typeface="Wingdings" panose="05000000000000000000" pitchFamily="2" charset="2"/>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Complete Graph is far easier to see/understand. Bipartite graph is not frequently used in CS2040/C level in favor for more important/frequent special graphs: Trees and DAGs.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DAGs: Directed, has no cycle (</a:t>
            </a:r>
            <a:r>
              <a:rPr lang="en-US" baseline="0" dirty="0" err="1"/>
              <a:t>acylic</a:t>
            </a:r>
            <a:r>
              <a:rPr lang="en-US" baseline="0" dirty="0"/>
              <a:t>), we can find topological ordering of the vertices in linear time (further discussion soon in DFS/BFS lecture)</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Star graph, wheel graph, Eulerian graph, pseudo tree/forest, planar graph, tournament graph, </a:t>
            </a:r>
            <a:r>
              <a:rPr lang="en-US" baseline="0" dirty="0" err="1"/>
              <a:t>etc</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10</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AM: O(V^2) space complexity, the one that makes it least popular graph data structure,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AL: O(V+E) space complexity. PS: You can view this similar as “Separate Chaining” strategy of Hash Table :O, show the comparison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EL is not frequently used in CS2040/C now due to MST topic shelved for CS3230, but it can be useful for applications involving sorting the edges based on certain criteria; we digress a bit about C++17 structured binding feature that makes things much simpler than before (but cannot be used for PE yet)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AM: clearly not good for sparse graph (or embedded system stuffs/relevant for CEG people); AL: slightly slower for checking existence or weight of edge (u, v) but good at enumerating list of neighbors of a given vertex; More details during Tut 08</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Discussed in Tut 08 later, especially if we are given input in one type and need to perform operations that are better done using </a:t>
            </a:r>
            <a:r>
              <a:rPr lang="en-US" i="1" baseline="0" dirty="0"/>
              <a:t>another</a:t>
            </a:r>
            <a:r>
              <a:rPr lang="en-US" baseline="0" dirty="0"/>
              <a:t> graph data structure</a:t>
            </a:r>
          </a:p>
        </p:txBody>
      </p:sp>
      <p:sp>
        <p:nvSpPr>
          <p:cNvPr id="4" name="Slide Number Placeholder 3"/>
          <p:cNvSpPr>
            <a:spLocks noGrp="1"/>
          </p:cNvSpPr>
          <p:nvPr>
            <p:ph type="sldNum" sz="quarter" idx="10"/>
          </p:nvPr>
        </p:nvSpPr>
        <p:spPr/>
        <p:txBody>
          <a:bodyPr/>
          <a:lstStyle/>
          <a:p>
            <a:fld id="{49A056FA-2F90-4489-A2BA-D7850EF8425B}" type="slidenum">
              <a:rPr lang="en-SG" smtClean="0"/>
              <a:t>11</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 one most frequent graph algorithm operations, best supported via Adjacency List DS, O(k), k is the number of neighbors of a that vertex</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Another possible graph algorithm operation, best supported via Adjacency Matrix DS, O(1) for such check/update</a:t>
            </a:r>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V+E are </a:t>
            </a:r>
            <a:r>
              <a:rPr lang="en-US" baseline="0" dirty="0" err="1"/>
              <a:t>trival</a:t>
            </a:r>
            <a:r>
              <a:rPr lang="en-US" baseline="0" dirty="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Well, this is a University level course, more likely the answer is “It depends”… on the given context… which we shall discuss in more details in tutorials/labs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These are two other common operations that we may need to do involving graph ds: Transpose: Only meaningful on a directed graph. Transposing a directed graph means reversing the edge directions of the original graph. It may be useful for some applications that you will see later :O… Complement: Maybe useful in some scenario (Independent Set vs Clique)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Notes: EL is not frequently used in CS2040/C due to MST topic shelved for CS3230 (EL is good for sorting edges based on certain, usually weight, criteria)</a:t>
            </a:r>
          </a:p>
        </p:txBody>
      </p:sp>
      <p:sp>
        <p:nvSpPr>
          <p:cNvPr id="4" name="Slide Number Placeholder 3"/>
          <p:cNvSpPr>
            <a:spLocks noGrp="1"/>
          </p:cNvSpPr>
          <p:nvPr>
            <p:ph type="sldNum" sz="quarter" idx="10"/>
          </p:nvPr>
        </p:nvSpPr>
        <p:spPr/>
        <p:txBody>
          <a:bodyPr/>
          <a:lstStyle/>
          <a:p>
            <a:fld id="{49A056FA-2F90-4489-A2BA-D7850EF8425B}" type="slidenum">
              <a:rPr lang="en-SG" smtClean="0"/>
              <a:t>12</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13</a:t>
            </a:fld>
            <a:endParaRPr lang="en-SG"/>
          </a:p>
        </p:txBody>
      </p:sp>
    </p:spTree>
    <p:extLst>
      <p:ext uri="{BB962C8B-B14F-4D97-AF65-F5344CB8AC3E}">
        <p14:creationId xmlns:p14="http://schemas.microsoft.com/office/powerpoint/2010/main" val="2040487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14/10/2021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14/10/2021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14/10/2021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14/10/2021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14/10/2021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14/10/2021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14/10/2021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14/10/2021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14/10/2021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14/10/2021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14/10/2021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14/10/2021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us-sg.zoom.us/rec/share/sZz_DCYM-dXOjSwGwfR2erCw1wqs3MGkqf4hWNEcf8bPvgo2tsJ4-RNz5zveLDEH.oobTi1MnMLsdr0HQ" TargetMode="External"/><Relationship Id="rId2" Type="http://schemas.openxmlformats.org/officeDocument/2006/relationships/hyperlink" Target="https://nus-sg.zoom.us/rec/share/H-hENiBQphammbRHfKgXPJ-4D8Kzr47NjvE3spiRmI0wxH4OPO9_RgTYwIKxj2e0.-E9iMIM5tvI64645"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visualgo.net/en/graphds?slide=6" TargetMode="External"/><Relationship Id="rId7" Type="http://schemas.openxmlformats.org/officeDocument/2006/relationships/hyperlink" Target="https://visualgo.net/en/graphds?slide=6-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visualgo.net/en/graphds?slide=6-6" TargetMode="External"/><Relationship Id="rId5" Type="http://schemas.openxmlformats.org/officeDocument/2006/relationships/hyperlink" Target="https://visualgo.net/en/graphds?slide=6-5" TargetMode="External"/><Relationship Id="rId4" Type="http://schemas.openxmlformats.org/officeDocument/2006/relationships/hyperlink" Target="https://visualgo.net/en/graphds?slide=6-1"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visualgo.net/en/graphds?slide=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visualgo.net/en/graphds?slide=7-9" TargetMode="External"/><Relationship Id="rId5" Type="http://schemas.openxmlformats.org/officeDocument/2006/relationships/hyperlink" Target="https://visualgo.net/en/graphds?slide=7-4" TargetMode="External"/><Relationship Id="rId4" Type="http://schemas.openxmlformats.org/officeDocument/2006/relationships/hyperlink" Target="https://visualgo.net/en/graphds?slide=7-1"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visualgo.net/en/graphds?slide=8-9" TargetMode="External"/><Relationship Id="rId3" Type="http://schemas.openxmlformats.org/officeDocument/2006/relationships/hyperlink" Target="https://visualgo.net/en/graphds?slide=8" TargetMode="External"/><Relationship Id="rId7" Type="http://schemas.openxmlformats.org/officeDocument/2006/relationships/hyperlink" Target="https://visualgo.net/en/graphds?slide=8-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visualgo.net/en/graphds?slide=8-1" TargetMode="External"/><Relationship Id="rId5" Type="http://schemas.openxmlformats.org/officeDocument/2006/relationships/hyperlink" Target="https://visualgo.net/en/graphds?slide=8-7" TargetMode="External"/><Relationship Id="rId4" Type="http://schemas.openxmlformats.org/officeDocument/2006/relationships/hyperlink" Target="https://visualgo.net/en/graphds?slide=8-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nus.kattis.com/problems/flyingsafel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stevenhalim/cpbook-code/blob/master/ch2/graph_ds.cp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visualgo.net/en/dfsbfs?slide=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dfsbfs?slide=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visualgo.net/en/dfsbfs?slide=4"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visualgo.net/en/dfsbfs?slide=6-1" TargetMode="External"/><Relationship Id="rId3" Type="http://schemas.openxmlformats.org/officeDocument/2006/relationships/hyperlink" Target="https://visualgo.net/en/dfsbfs?slide=5" TargetMode="External"/><Relationship Id="rId7" Type="http://schemas.openxmlformats.org/officeDocument/2006/relationships/hyperlink" Target="https://visualgo.net/en/dfsbfs?slide=5-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visualgo.net/en/dfsbfs?slide=5-7" TargetMode="External"/><Relationship Id="rId5" Type="http://schemas.openxmlformats.org/officeDocument/2006/relationships/hyperlink" Target="https://visualgo.net/en/dfsbfs?slide=6-3" TargetMode="External"/><Relationship Id="rId4" Type="http://schemas.openxmlformats.org/officeDocument/2006/relationships/hyperlink" Target="https://visualgo.net/en/dfsbfs?slide=5-5"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nus.kattis.com/problems/reachableroad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ithub.com/stevenhalim/cpbook-code/blob/master/ch4/sssp/bfs.cpp" TargetMode="External"/><Relationship Id="rId4" Type="http://schemas.openxmlformats.org/officeDocument/2006/relationships/hyperlink" Target="https://github.com/stevenhalim/cpbook-code/blob/master/ch4/traversal/dfs_cc.cp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nus.kattis.com/sessions/st8uc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presentation/d/1cYyH9RE0tDk-wjYwUh-BTNd-hqfJ2_6RwBWyJRQX42Y/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visualgo.net/en/graphds?slide=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visualgo.net/en/graphds?slide=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Cloud Recordings </a:t>
            </a:r>
            <a:r>
              <a:rPr lang="en-US" sz="4000" dirty="0"/>
              <a:t>(watch before it expires…)</a:t>
            </a:r>
            <a:endParaRPr lang="en-US" dirty="0"/>
          </a:p>
        </p:txBody>
      </p:sp>
      <p:sp>
        <p:nvSpPr>
          <p:cNvPr id="5" name="Content Placeholder 4"/>
          <p:cNvSpPr>
            <a:spLocks noGrp="1"/>
          </p:cNvSpPr>
          <p:nvPr>
            <p:ph idx="1"/>
          </p:nvPr>
        </p:nvSpPr>
        <p:spPr/>
        <p:txBody>
          <a:bodyPr>
            <a:normAutofit/>
          </a:bodyPr>
          <a:lstStyle/>
          <a:p>
            <a:r>
              <a:rPr lang="en-US" sz="1400" dirty="0"/>
              <a:t>Topic: CS2040C Wednesday Lectures</a:t>
            </a:r>
          </a:p>
          <a:p>
            <a:r>
              <a:rPr lang="en-US" sz="1400" dirty="0"/>
              <a:t>Start Time : Oct 13, 2021 04:18 AM</a:t>
            </a:r>
          </a:p>
          <a:p>
            <a:r>
              <a:rPr lang="en-US" sz="1400" dirty="0" smtClean="0"/>
              <a:t>Meeting </a:t>
            </a:r>
            <a:r>
              <a:rPr lang="en-US" sz="1400" dirty="0"/>
              <a:t>Recording:</a:t>
            </a:r>
          </a:p>
          <a:p>
            <a:r>
              <a:rPr lang="en-US" sz="1400" dirty="0">
                <a:hlinkClick r:id="rId2"/>
              </a:rPr>
              <a:t>https://nus-sg.zoom.us/rec/share/H-hENiBQphammbRHfKgXPJ-4D8Kzr47NjvE3spiRmI0wxH4OPO9_RgTYwIKxj2e0.-</a:t>
            </a:r>
            <a:r>
              <a:rPr lang="en-US" sz="1400" dirty="0" smtClean="0">
                <a:hlinkClick r:id="rId2"/>
              </a:rPr>
              <a:t>E9iMIM5tvI64645</a:t>
            </a:r>
            <a:endParaRPr lang="en-US" sz="1400" dirty="0" smtClean="0"/>
          </a:p>
          <a:p>
            <a:r>
              <a:rPr lang="en-US" sz="1400" dirty="0" smtClean="0"/>
              <a:t>Access </a:t>
            </a:r>
            <a:r>
              <a:rPr lang="en-US" sz="1400" dirty="0"/>
              <a:t>Passcode: 5Z$*bbK0</a:t>
            </a:r>
            <a:endParaRPr lang="en-US" sz="1400" dirty="0"/>
          </a:p>
          <a:p>
            <a:pPr marL="0" indent="0">
              <a:buNone/>
            </a:pPr>
            <a:r>
              <a:rPr lang="en-US" sz="1400" dirty="0"/>
              <a:t>====</a:t>
            </a:r>
          </a:p>
          <a:p>
            <a:r>
              <a:rPr lang="en-US" sz="1400" dirty="0"/>
              <a:t>Topic: CS2040C Thursday Lectures</a:t>
            </a:r>
          </a:p>
          <a:p>
            <a:r>
              <a:rPr lang="en-US" sz="1400" dirty="0"/>
              <a:t>Start Time : Oct 14, 2021 04:25 PM</a:t>
            </a:r>
          </a:p>
          <a:p>
            <a:r>
              <a:rPr lang="en-US" sz="1400" dirty="0" smtClean="0"/>
              <a:t>Meeting </a:t>
            </a:r>
            <a:r>
              <a:rPr lang="en-US" sz="1400" dirty="0"/>
              <a:t>Recording:</a:t>
            </a:r>
          </a:p>
          <a:p>
            <a:r>
              <a:rPr lang="en-US" sz="1400" dirty="0">
                <a:hlinkClick r:id="rId3"/>
              </a:rPr>
              <a:t>https://</a:t>
            </a:r>
            <a:r>
              <a:rPr lang="en-US" sz="1400" dirty="0" smtClean="0">
                <a:hlinkClick r:id="rId3"/>
              </a:rPr>
              <a:t>nus-sg.zoom.us/rec/share/sZz_DCYM-dXOjSwGwfR2erCw1wqs3MGkqf4hWNEcf8bPvgo2tsJ4-RNz5zveLDEH.oobTi1MnMLsdr0HQ</a:t>
            </a:r>
            <a:endParaRPr lang="en-US" sz="1400" dirty="0" smtClean="0"/>
          </a:p>
          <a:p>
            <a:r>
              <a:rPr lang="en-US" sz="1400" dirty="0" smtClean="0"/>
              <a:t>Access </a:t>
            </a:r>
            <a:r>
              <a:rPr lang="en-US" sz="1400" dirty="0"/>
              <a:t>Passcode: c%0%NPg&amp;</a:t>
            </a:r>
            <a:endParaRPr lang="en-US" sz="1400" dirty="0"/>
          </a:p>
        </p:txBody>
      </p:sp>
    </p:spTree>
    <p:extLst>
      <p:ext uri="{BB962C8B-B14F-4D97-AF65-F5344CB8AC3E}">
        <p14:creationId xmlns:p14="http://schemas.microsoft.com/office/powerpoint/2010/main" val="347340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Special Graphs</a:t>
            </a:r>
            <a:endParaRPr lang="en-SG" dirty="0"/>
          </a:p>
        </p:txBody>
      </p:sp>
      <p:sp>
        <p:nvSpPr>
          <p:cNvPr id="3" name="Content Placeholder 2"/>
          <p:cNvSpPr>
            <a:spLocks noGrp="1"/>
          </p:cNvSpPr>
          <p:nvPr>
            <p:ph idx="1"/>
          </p:nvPr>
        </p:nvSpPr>
        <p:spPr>
          <a:xfrm>
            <a:off x="838200" y="1825624"/>
            <a:ext cx="10832024" cy="5032375"/>
          </a:xfrm>
        </p:spPr>
        <p:txBody>
          <a:bodyPr>
            <a:normAutofit/>
          </a:bodyPr>
          <a:lstStyle/>
          <a:p>
            <a:r>
              <a:rPr lang="en-SG" dirty="0">
                <a:hlinkClick r:id="rId3"/>
              </a:rPr>
              <a:t>https://visualgo.net/en/graphds?slide=6</a:t>
            </a:r>
            <a:r>
              <a:rPr lang="en-SG" dirty="0"/>
              <a:t> to 6-7</a:t>
            </a:r>
          </a:p>
          <a:p>
            <a:r>
              <a:rPr lang="en-US" dirty="0"/>
              <a:t>Q&amp;A on special graphs stuffs:</a:t>
            </a:r>
          </a:p>
          <a:p>
            <a:pPr marL="914400" lvl="1" indent="-457200">
              <a:buFont typeface="+mj-lt"/>
              <a:buAutoNum type="arabicPeriod"/>
            </a:pPr>
            <a:r>
              <a:rPr lang="en-US" dirty="0"/>
              <a:t>We focus on discussing </a:t>
            </a:r>
            <a:r>
              <a:rPr lang="en-US" dirty="0">
                <a:hlinkClick r:id="rId4"/>
              </a:rPr>
              <a:t>Tree</a:t>
            </a:r>
            <a:r>
              <a:rPr lang="en-US" dirty="0"/>
              <a:t> (now not necessarily Binary) as a subset of Graph</a:t>
            </a:r>
          </a:p>
          <a:p>
            <a:pPr marL="914400" lvl="1" indent="-457200">
              <a:buFont typeface="+mj-lt"/>
              <a:buAutoNum type="arabicPeriod"/>
            </a:pPr>
            <a:r>
              <a:rPr lang="en-US" dirty="0"/>
              <a:t>Quick one: </a:t>
            </a:r>
            <a:r>
              <a:rPr lang="en-US" dirty="0">
                <a:hlinkClick r:id="rId5"/>
              </a:rPr>
              <a:t>Complete Graph</a:t>
            </a:r>
            <a:r>
              <a:rPr lang="en-US" dirty="0"/>
              <a:t> and </a:t>
            </a:r>
            <a:r>
              <a:rPr lang="en-US" dirty="0">
                <a:hlinkClick r:id="rId6"/>
              </a:rPr>
              <a:t>Bipartite Graph</a:t>
            </a:r>
            <a:endParaRPr lang="en-US" dirty="0"/>
          </a:p>
          <a:p>
            <a:pPr marL="914400" lvl="1" indent="-457200">
              <a:buFont typeface="+mj-lt"/>
              <a:buAutoNum type="arabicPeriod"/>
            </a:pPr>
            <a:r>
              <a:rPr lang="en-US" dirty="0"/>
              <a:t>We also discuss </a:t>
            </a:r>
            <a:r>
              <a:rPr lang="en-US" dirty="0">
                <a:hlinkClick r:id="rId7"/>
              </a:rPr>
              <a:t>Directed Acyclic Graph </a:t>
            </a:r>
            <a:r>
              <a:rPr lang="en-US" dirty="0"/>
              <a:t>(directed graph without any cycle)</a:t>
            </a:r>
          </a:p>
          <a:p>
            <a:r>
              <a:rPr lang="en-US" dirty="0"/>
              <a:t>Not the main focus:</a:t>
            </a:r>
          </a:p>
          <a:p>
            <a:pPr marL="914400" lvl="1" indent="-457200">
              <a:buFont typeface="+mj-lt"/>
              <a:buAutoNum type="arabicPeriod"/>
            </a:pPr>
            <a:r>
              <a:rPr lang="en-US" dirty="0"/>
              <a:t>A bunch of other special graphs</a:t>
            </a:r>
            <a:endParaRPr lang="id-ID" dirty="0"/>
          </a:p>
        </p:txBody>
      </p:sp>
    </p:spTree>
    <p:extLst>
      <p:ext uri="{BB962C8B-B14F-4D97-AF65-F5344CB8AC3E}">
        <p14:creationId xmlns:p14="http://schemas.microsoft.com/office/powerpoint/2010/main" val="52336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Graph Data Structures</a:t>
            </a:r>
            <a:endParaRPr lang="en-SG" dirty="0"/>
          </a:p>
        </p:txBody>
      </p:sp>
      <p:sp>
        <p:nvSpPr>
          <p:cNvPr id="3" name="Content Placeholder 2"/>
          <p:cNvSpPr>
            <a:spLocks noGrp="1"/>
          </p:cNvSpPr>
          <p:nvPr>
            <p:ph idx="1"/>
          </p:nvPr>
        </p:nvSpPr>
        <p:spPr>
          <a:xfrm>
            <a:off x="838200" y="1825624"/>
            <a:ext cx="11170920" cy="5032375"/>
          </a:xfrm>
        </p:spPr>
        <p:txBody>
          <a:bodyPr>
            <a:normAutofit/>
          </a:bodyPr>
          <a:lstStyle/>
          <a:p>
            <a:r>
              <a:rPr lang="en-SG" dirty="0">
                <a:hlinkClick r:id="rId3"/>
              </a:rPr>
              <a:t>https://visualgo.net/en/graphds?slide=7</a:t>
            </a:r>
            <a:r>
              <a:rPr lang="en-SG" dirty="0"/>
              <a:t> to 7-11</a:t>
            </a:r>
          </a:p>
          <a:p>
            <a:r>
              <a:rPr lang="en-US" dirty="0"/>
              <a:t>Q&amp;A on </a:t>
            </a:r>
            <a:r>
              <a:rPr lang="en-US" dirty="0" err="1"/>
              <a:t>graphds</a:t>
            </a:r>
            <a:r>
              <a:rPr lang="en-US" dirty="0"/>
              <a:t> stuffs:</a:t>
            </a:r>
          </a:p>
          <a:p>
            <a:pPr marL="914400" lvl="1" indent="-457200">
              <a:buFont typeface="+mj-lt"/>
              <a:buAutoNum type="arabicPeriod"/>
            </a:pPr>
            <a:r>
              <a:rPr lang="en-US" dirty="0"/>
              <a:t>We start by reviewing </a:t>
            </a:r>
            <a:r>
              <a:rPr lang="en-US" dirty="0">
                <a:hlinkClick r:id="rId4"/>
              </a:rPr>
              <a:t>Adjacency Matrix</a:t>
            </a:r>
            <a:r>
              <a:rPr lang="en-US" dirty="0"/>
              <a:t> first and its 2D array storage and its required (bloated) space complexity</a:t>
            </a:r>
          </a:p>
          <a:p>
            <a:pPr marL="914400" lvl="1" indent="-457200">
              <a:buFont typeface="+mj-lt"/>
              <a:buAutoNum type="arabicPeriod"/>
            </a:pPr>
            <a:r>
              <a:rPr lang="en-US" dirty="0"/>
              <a:t>Then we show </a:t>
            </a:r>
            <a:r>
              <a:rPr lang="en-US" dirty="0">
                <a:hlinkClick r:id="rId5"/>
              </a:rPr>
              <a:t>Adjacency List</a:t>
            </a:r>
            <a:r>
              <a:rPr lang="en-US" dirty="0"/>
              <a:t>, which can be treated as a “compressed form of Adjacency Matrix” and its vector of vector of integer pairs storage; This is our default graph data structure for most CS2040/C graph related problems…</a:t>
            </a:r>
          </a:p>
          <a:p>
            <a:pPr marL="914400" lvl="1" indent="-457200">
              <a:buFont typeface="+mj-lt"/>
              <a:buAutoNum type="arabicPeriod"/>
            </a:pPr>
            <a:r>
              <a:rPr lang="en-US" dirty="0"/>
              <a:t>Finally, we discuss </a:t>
            </a:r>
            <a:r>
              <a:rPr lang="en-US" dirty="0">
                <a:hlinkClick r:id="rId6"/>
              </a:rPr>
              <a:t>Edge List</a:t>
            </a:r>
            <a:r>
              <a:rPr lang="en-US" dirty="0"/>
              <a:t>, both AL and EL implementation are made much easier in C++17 (using structured bindings)</a:t>
            </a:r>
          </a:p>
          <a:p>
            <a:pPr marL="914400" lvl="1" indent="-457200">
              <a:buFont typeface="+mj-lt"/>
              <a:buAutoNum type="arabicPeriod"/>
            </a:pPr>
            <a:r>
              <a:rPr lang="en-US" dirty="0"/>
              <a:t>Discussion of strengths and weaknesses: Focus on AM vs AL </a:t>
            </a:r>
            <a:r>
              <a:rPr lang="en-US" i="1" dirty="0"/>
              <a:t>first</a:t>
            </a:r>
            <a:r>
              <a:rPr lang="en-US" dirty="0"/>
              <a:t>, more in Tut 08</a:t>
            </a:r>
          </a:p>
          <a:p>
            <a:r>
              <a:rPr lang="en-US" dirty="0"/>
              <a:t>Not asked:</a:t>
            </a:r>
            <a:endParaRPr lang="id-ID" dirty="0"/>
          </a:p>
          <a:p>
            <a:pPr marL="914400" lvl="1" indent="-457200">
              <a:buFont typeface="+mj-lt"/>
              <a:buAutoNum type="arabicPeriod"/>
            </a:pPr>
            <a:r>
              <a:rPr lang="en-US" dirty="0"/>
              <a:t>Conversion of one graph DS to another, in Tut 08</a:t>
            </a:r>
            <a:endParaRPr lang="id-ID" dirty="0"/>
          </a:p>
        </p:txBody>
      </p:sp>
    </p:spTree>
    <p:extLst>
      <p:ext uri="{BB962C8B-B14F-4D97-AF65-F5344CB8AC3E}">
        <p14:creationId xmlns:p14="http://schemas.microsoft.com/office/powerpoint/2010/main" val="10046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Simple Graph DS Applications</a:t>
            </a:r>
            <a:endParaRPr lang="en-SG" dirty="0"/>
          </a:p>
        </p:txBody>
      </p:sp>
      <p:sp>
        <p:nvSpPr>
          <p:cNvPr id="3" name="Content Placeholder 2"/>
          <p:cNvSpPr>
            <a:spLocks noGrp="1"/>
          </p:cNvSpPr>
          <p:nvPr>
            <p:ph idx="1"/>
          </p:nvPr>
        </p:nvSpPr>
        <p:spPr>
          <a:xfrm>
            <a:off x="838200" y="1825624"/>
            <a:ext cx="11170920" cy="5032375"/>
          </a:xfrm>
        </p:spPr>
        <p:txBody>
          <a:bodyPr>
            <a:normAutofit/>
          </a:bodyPr>
          <a:lstStyle/>
          <a:p>
            <a:r>
              <a:rPr lang="en-SG" dirty="0">
                <a:hlinkClick r:id="rId3"/>
              </a:rPr>
              <a:t>https://visualgo.net/en/graphds?slide=8</a:t>
            </a:r>
            <a:r>
              <a:rPr lang="en-SG" dirty="0"/>
              <a:t> to 8-10</a:t>
            </a:r>
          </a:p>
          <a:p>
            <a:r>
              <a:rPr lang="en-US" dirty="0"/>
              <a:t>Q&amp;A on application stuffs:</a:t>
            </a:r>
          </a:p>
          <a:p>
            <a:pPr marL="914400" lvl="1" indent="-457200">
              <a:buFont typeface="+mj-lt"/>
              <a:buAutoNum type="arabicPeriod"/>
            </a:pPr>
            <a:r>
              <a:rPr lang="en-US" dirty="0"/>
              <a:t>Enumerating </a:t>
            </a:r>
            <a:r>
              <a:rPr lang="en-US" dirty="0">
                <a:hlinkClick r:id="rId4"/>
              </a:rPr>
              <a:t>neighbors</a:t>
            </a:r>
            <a:r>
              <a:rPr lang="en-US" dirty="0"/>
              <a:t> of a vertex u</a:t>
            </a:r>
          </a:p>
          <a:p>
            <a:pPr marL="914400" lvl="1" indent="-457200">
              <a:buFont typeface="+mj-lt"/>
              <a:buAutoNum type="arabicPeriod"/>
            </a:pPr>
            <a:r>
              <a:rPr lang="en-US" dirty="0"/>
              <a:t>Checking (or modifying) the </a:t>
            </a:r>
            <a:r>
              <a:rPr lang="en-US" dirty="0">
                <a:hlinkClick r:id="rId5"/>
              </a:rPr>
              <a:t>existence</a:t>
            </a:r>
            <a:r>
              <a:rPr lang="en-US" dirty="0"/>
              <a:t> (or weight) of edge (u, v)</a:t>
            </a:r>
          </a:p>
          <a:p>
            <a:r>
              <a:rPr lang="en-US" dirty="0"/>
              <a:t>Not asked:</a:t>
            </a:r>
            <a:endParaRPr lang="id-ID" dirty="0"/>
          </a:p>
          <a:p>
            <a:pPr marL="914400" lvl="1" indent="-457200">
              <a:buFont typeface="+mj-lt"/>
              <a:buAutoNum type="arabicPeriod"/>
            </a:pPr>
            <a:r>
              <a:rPr lang="en-US" dirty="0"/>
              <a:t>Counting </a:t>
            </a:r>
            <a:r>
              <a:rPr lang="en-US" dirty="0">
                <a:hlinkClick r:id="rId6"/>
              </a:rPr>
              <a:t>V</a:t>
            </a:r>
            <a:r>
              <a:rPr lang="en-US" dirty="0"/>
              <a:t> and </a:t>
            </a:r>
            <a:r>
              <a:rPr lang="en-US" dirty="0">
                <a:hlinkClick r:id="rId7"/>
              </a:rPr>
              <a:t>E</a:t>
            </a:r>
            <a:r>
              <a:rPr lang="en-US" dirty="0"/>
              <a:t> (those two are trivial)</a:t>
            </a:r>
          </a:p>
          <a:p>
            <a:pPr marL="914400" lvl="1" indent="-457200">
              <a:buFont typeface="+mj-lt"/>
              <a:buAutoNum type="arabicPeriod"/>
            </a:pPr>
            <a:r>
              <a:rPr lang="en-US" dirty="0"/>
              <a:t>What is the best </a:t>
            </a:r>
            <a:r>
              <a:rPr lang="en-US" dirty="0">
                <a:hlinkClick r:id="rId8"/>
              </a:rPr>
              <a:t>Graph DS</a:t>
            </a:r>
            <a:r>
              <a:rPr lang="en-US" dirty="0"/>
              <a:t> then?</a:t>
            </a:r>
          </a:p>
          <a:p>
            <a:pPr marL="914400" lvl="1" indent="-457200">
              <a:buFont typeface="+mj-lt"/>
              <a:buAutoNum type="arabicPeriod"/>
            </a:pPr>
            <a:r>
              <a:rPr lang="en-US" dirty="0"/>
              <a:t>To be discussed in the future: Transposing a graph, Complementing a graph</a:t>
            </a:r>
            <a:endParaRPr lang="id-ID" dirty="0"/>
          </a:p>
        </p:txBody>
      </p:sp>
    </p:spTree>
    <p:extLst>
      <p:ext uri="{BB962C8B-B14F-4D97-AF65-F5344CB8AC3E}">
        <p14:creationId xmlns:p14="http://schemas.microsoft.com/office/powerpoint/2010/main" val="202858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a:t>
            </a:r>
            <a:endParaRPr lang="en-SG" dirty="0"/>
          </a:p>
        </p:txBody>
      </p:sp>
      <p:sp>
        <p:nvSpPr>
          <p:cNvPr id="3" name="Content Placeholder 2"/>
          <p:cNvSpPr>
            <a:spLocks noGrp="1"/>
          </p:cNvSpPr>
          <p:nvPr>
            <p:ph idx="1"/>
          </p:nvPr>
        </p:nvSpPr>
        <p:spPr>
          <a:xfrm>
            <a:off x="838199" y="1825624"/>
            <a:ext cx="10770032" cy="5032375"/>
          </a:xfrm>
        </p:spPr>
        <p:txBody>
          <a:bodyPr>
            <a:normAutofit/>
          </a:bodyPr>
          <a:lstStyle/>
          <a:p>
            <a:r>
              <a:rPr lang="en-SG" dirty="0">
                <a:hlinkClick r:id="rId3"/>
              </a:rPr>
              <a:t>https://nus.kattis.com/problems/flyingsafely</a:t>
            </a:r>
            <a:endParaRPr lang="id-ID" dirty="0"/>
          </a:p>
          <a:p>
            <a:pPr lvl="1"/>
            <a:r>
              <a:rPr lang="en-US" dirty="0"/>
              <a:t>A trivial (very easy) problem if you understand everything so far…</a:t>
            </a:r>
          </a:p>
          <a:p>
            <a:r>
              <a:rPr lang="en-US" dirty="0"/>
              <a:t>Solution:</a:t>
            </a:r>
          </a:p>
          <a:p>
            <a:pPr lvl="1"/>
            <a:r>
              <a:rPr lang="en-US" dirty="0"/>
              <a:t>See flyingsafely.cpp/java/</a:t>
            </a:r>
            <a:r>
              <a:rPr lang="en-US" dirty="0" err="1"/>
              <a:t>py</a:t>
            </a:r>
            <a:r>
              <a:rPr lang="en-US" dirty="0"/>
              <a:t> and the detailed comments there and be surprised</a:t>
            </a:r>
          </a:p>
          <a:p>
            <a:pPr lvl="2"/>
            <a:r>
              <a:rPr lang="en-US" dirty="0"/>
              <a:t>Problem Description in PE will be much more concise</a:t>
            </a:r>
          </a:p>
          <a:p>
            <a:pPr lvl="2"/>
            <a:r>
              <a:rPr lang="en-US" dirty="0">
                <a:sym typeface="Wingdings" panose="05000000000000000000" pitchFamily="2" charset="2"/>
              </a:rPr>
              <a:t>And we will write CS2040/C/S specific hints too :O</a:t>
            </a:r>
          </a:p>
          <a:p>
            <a:r>
              <a:rPr lang="en-US" dirty="0">
                <a:sym typeface="Wingdings" panose="05000000000000000000" pitchFamily="2" charset="2"/>
              </a:rPr>
              <a:t>Also see all these nice implementation of 3 graph DS that we discussed today at: </a:t>
            </a:r>
            <a:r>
              <a:rPr lang="en-US" dirty="0">
                <a:sym typeface="Wingdings" panose="05000000000000000000" pitchFamily="2" charset="2"/>
                <a:hlinkClick r:id="rId4"/>
              </a:rPr>
              <a:t>https://github.com/stevenhalim/cpbook-code/blob/master/ch2/graph_ds.cpp</a:t>
            </a:r>
            <a:endParaRPr lang="en-US" dirty="0">
              <a:sym typeface="Wingdings" panose="05000000000000000000" pitchFamily="2" charset="2"/>
            </a:endParaRPr>
          </a:p>
          <a:p>
            <a:pPr lvl="1"/>
            <a:r>
              <a:rPr lang="en-US" dirty="0">
                <a:sym typeface="Wingdings" panose="05000000000000000000" pitchFamily="2" charset="2"/>
              </a:rPr>
              <a:t>Notice heavy C++17 usage there</a:t>
            </a:r>
          </a:p>
        </p:txBody>
      </p:sp>
    </p:spTree>
    <p:extLst>
      <p:ext uri="{BB962C8B-B14F-4D97-AF65-F5344CB8AC3E}">
        <p14:creationId xmlns:p14="http://schemas.microsoft.com/office/powerpoint/2010/main" val="41379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lstStyle/>
          <a:p>
            <a:r>
              <a:rPr lang="en-US" dirty="0"/>
              <a:t>When we resume tomorrow, please self-read the first few slides of </a:t>
            </a:r>
            <a:r>
              <a:rPr lang="en-US" dirty="0">
                <a:hlinkClick r:id="rId3"/>
              </a:rPr>
              <a:t>https://visualgo.net/en/dfsbfs?slide=1</a:t>
            </a:r>
            <a:r>
              <a:rPr lang="en-US" dirty="0"/>
              <a:t> (until slide 5-8)</a:t>
            </a:r>
          </a:p>
          <a:p>
            <a:pPr lvl="1"/>
            <a:r>
              <a:rPr lang="en-US" dirty="0"/>
              <a:t>We will generally skip slides 8-12 (outside CS2040/C/S syllabus)</a:t>
            </a:r>
          </a:p>
          <a:p>
            <a:r>
              <a:rPr lang="en-US" dirty="0"/>
              <a:t>Time permitting: We do a preview first before tomorrow </a:t>
            </a:r>
            <a:r>
              <a:rPr lang="en-US" dirty="0">
                <a:sym typeface="Wingdings" panose="05000000000000000000" pitchFamily="2" charset="2"/>
              </a:rPr>
              <a:t></a:t>
            </a:r>
            <a:endParaRPr lang="en-US" dirty="0"/>
          </a:p>
        </p:txBody>
      </p:sp>
      <p:pic>
        <p:nvPicPr>
          <p:cNvPr id="2050" name="Picture 2" descr="https://ivle.nus.edu.sg/images/flipp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34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Graph Traversal on Tree</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https://visualgo.net/en/dfsbfs?slide=1</a:t>
            </a:r>
            <a:r>
              <a:rPr lang="en-SG" dirty="0"/>
              <a:t> to </a:t>
            </a:r>
            <a:r>
              <a:rPr lang="en-US" dirty="0"/>
              <a:t>4</a:t>
            </a:r>
            <a:endParaRPr lang="en-SG" dirty="0"/>
          </a:p>
          <a:p>
            <a:r>
              <a:rPr lang="en-US" dirty="0"/>
              <a:t>Q&amp;A on Graph Traversal:</a:t>
            </a:r>
          </a:p>
          <a:p>
            <a:pPr marL="914400" lvl="1" indent="-457200">
              <a:buFont typeface="+mj-lt"/>
              <a:buAutoNum type="arabicPeriod"/>
            </a:pPr>
            <a:r>
              <a:rPr lang="en-US" dirty="0"/>
              <a:t>Let’s do a recap of </a:t>
            </a:r>
            <a:r>
              <a:rPr lang="en-US" dirty="0">
                <a:hlinkClick r:id="rId4"/>
              </a:rPr>
              <a:t>traversal on tree</a:t>
            </a:r>
            <a:r>
              <a:rPr lang="en-US" dirty="0"/>
              <a:t> and what was always NOT present in a (rooted and directed-downwards) tree </a:t>
            </a:r>
            <a:r>
              <a:rPr lang="id-ID" dirty="0"/>
              <a:t>but can exist in </a:t>
            </a:r>
            <a:r>
              <a:rPr lang="en-US" dirty="0"/>
              <a:t>a general graph</a:t>
            </a:r>
            <a:r>
              <a:rPr lang="id-ID" dirty="0"/>
              <a:t>...</a:t>
            </a:r>
            <a:endParaRPr lang="en-US" dirty="0"/>
          </a:p>
          <a:p>
            <a:pPr marL="914400" lvl="1" indent="-457200">
              <a:buFont typeface="+mj-lt"/>
              <a:buAutoNum type="arabicPeriod"/>
            </a:pPr>
            <a:r>
              <a:rPr lang="en-US" dirty="0"/>
              <a:t>Revision of various tree traversal routines on binary tree?</a:t>
            </a:r>
            <a:r>
              <a:rPr lang="id-ID" dirty="0"/>
              <a:t/>
            </a:r>
            <a:br>
              <a:rPr lang="id-ID" dirty="0"/>
            </a:br>
            <a:r>
              <a:rPr lang="id-ID" dirty="0"/>
              <a:t>Try this </a:t>
            </a:r>
            <a:r>
              <a:rPr lang="id-ID" dirty="0">
                <a:hlinkClick r:id="rId4"/>
              </a:rPr>
              <a:t>mini pop quiz</a:t>
            </a:r>
            <a:endParaRPr lang="id-ID" dirty="0"/>
          </a:p>
        </p:txBody>
      </p:sp>
    </p:spTree>
    <p:extLst>
      <p:ext uri="{BB962C8B-B14F-4D97-AF65-F5344CB8AC3E}">
        <p14:creationId xmlns:p14="http://schemas.microsoft.com/office/powerpoint/2010/main" val="5381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DFS/BFS Algorithm (basic form)</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https://visualgo.net/en/dfsbfs?slide=5</a:t>
            </a:r>
            <a:r>
              <a:rPr lang="en-SG" dirty="0"/>
              <a:t> to </a:t>
            </a:r>
            <a:r>
              <a:rPr lang="en-US" dirty="0"/>
              <a:t>6-4</a:t>
            </a:r>
            <a:endParaRPr lang="en-SG" dirty="0"/>
          </a:p>
          <a:p>
            <a:r>
              <a:rPr lang="en-US" dirty="0"/>
              <a:t>Q&amp;A on DFS/BFS:</a:t>
            </a:r>
          </a:p>
          <a:p>
            <a:pPr marL="914400" lvl="1" indent="-457200">
              <a:buFont typeface="+mj-lt"/>
              <a:buAutoNum type="arabicPeriod"/>
            </a:pPr>
            <a:r>
              <a:rPr lang="en-US" dirty="0"/>
              <a:t>We will do a live (visual) demonstration of running </a:t>
            </a:r>
            <a:r>
              <a:rPr lang="en-US" dirty="0">
                <a:hlinkClick r:id="rId4"/>
              </a:rPr>
              <a:t>DFS</a:t>
            </a:r>
            <a:r>
              <a:rPr lang="id-ID" dirty="0"/>
              <a:t> and </a:t>
            </a:r>
            <a:r>
              <a:rPr lang="en-US" dirty="0">
                <a:hlinkClick r:id="rId5"/>
              </a:rPr>
              <a:t>BFS</a:t>
            </a:r>
            <a:r>
              <a:rPr lang="en-US" dirty="0"/>
              <a:t> algorithm on random small graph</a:t>
            </a:r>
            <a:r>
              <a:rPr lang="id-ID" dirty="0"/>
              <a:t> and re-analyze on why both </a:t>
            </a:r>
            <a:r>
              <a:rPr lang="id-ID" dirty="0">
                <a:hlinkClick r:id="rId6"/>
              </a:rPr>
              <a:t>run in O(V+E)</a:t>
            </a:r>
            <a:endParaRPr lang="en-US" dirty="0"/>
          </a:p>
          <a:p>
            <a:pPr marL="914400" lvl="1" indent="-457200">
              <a:buFont typeface="+mj-lt"/>
              <a:buAutoNum type="arabicPeriod"/>
            </a:pPr>
            <a:r>
              <a:rPr lang="id-ID" dirty="0"/>
              <a:t>After sufficient exploration, w</a:t>
            </a:r>
            <a:r>
              <a:rPr lang="en-US" dirty="0"/>
              <a:t>e will compare the features of DFS vs BFS</a:t>
            </a:r>
          </a:p>
          <a:p>
            <a:r>
              <a:rPr lang="en-US" dirty="0"/>
              <a:t>Not asked (yet):</a:t>
            </a:r>
            <a:endParaRPr lang="id-ID" dirty="0"/>
          </a:p>
          <a:p>
            <a:pPr marL="914400" lvl="1" indent="-457200">
              <a:buFont typeface="+mj-lt"/>
              <a:buAutoNum type="arabicPeriod"/>
            </a:pPr>
            <a:r>
              <a:rPr lang="en-US" dirty="0"/>
              <a:t>The </a:t>
            </a:r>
            <a:r>
              <a:rPr lang="en-US" dirty="0">
                <a:hlinkClick r:id="rId7"/>
              </a:rPr>
              <a:t>DFS</a:t>
            </a:r>
            <a:r>
              <a:rPr lang="id-ID" dirty="0">
                <a:hlinkClick r:id="rId7"/>
              </a:rPr>
              <a:t> analogy</a:t>
            </a:r>
            <a:r>
              <a:rPr lang="id-ID" dirty="0"/>
              <a:t> and the </a:t>
            </a:r>
            <a:r>
              <a:rPr lang="en-US" dirty="0">
                <a:hlinkClick r:id="rId8"/>
              </a:rPr>
              <a:t>BFS analog</a:t>
            </a:r>
            <a:r>
              <a:rPr lang="id-ID" dirty="0">
                <a:hlinkClick r:id="rId8"/>
              </a:rPr>
              <a:t>y</a:t>
            </a:r>
            <a:endParaRPr lang="id-ID" dirty="0"/>
          </a:p>
        </p:txBody>
      </p:sp>
    </p:spTree>
    <p:extLst>
      <p:ext uri="{BB962C8B-B14F-4D97-AF65-F5344CB8AC3E}">
        <p14:creationId xmlns:p14="http://schemas.microsoft.com/office/powerpoint/2010/main" val="88434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a:t>
            </a:r>
            <a:endParaRPr lang="en-SG" dirty="0"/>
          </a:p>
        </p:txBody>
      </p:sp>
      <p:sp>
        <p:nvSpPr>
          <p:cNvPr id="3" name="Content Placeholder 2"/>
          <p:cNvSpPr>
            <a:spLocks noGrp="1"/>
          </p:cNvSpPr>
          <p:nvPr>
            <p:ph idx="1"/>
          </p:nvPr>
        </p:nvSpPr>
        <p:spPr>
          <a:xfrm>
            <a:off x="838199" y="1825624"/>
            <a:ext cx="10770032" cy="5032375"/>
          </a:xfrm>
        </p:spPr>
        <p:txBody>
          <a:bodyPr>
            <a:normAutofit/>
          </a:bodyPr>
          <a:lstStyle/>
          <a:p>
            <a:r>
              <a:rPr lang="en-SG" dirty="0">
                <a:hlinkClick r:id="rId3"/>
              </a:rPr>
              <a:t>https://nus.kattis.com/problems/reachableroads</a:t>
            </a:r>
            <a:endParaRPr lang="en-SG" dirty="0"/>
          </a:p>
          <a:p>
            <a:pPr lvl="1"/>
            <a:r>
              <a:rPr lang="en-US" dirty="0"/>
              <a:t>A very easy problem if you understand basic DFS/BFS so far</a:t>
            </a:r>
            <a:r>
              <a:rPr lang="en-US" dirty="0" smtClean="0"/>
              <a:t>…</a:t>
            </a:r>
          </a:p>
          <a:p>
            <a:pPr lvl="2"/>
            <a:r>
              <a:rPr lang="en-US" dirty="0" smtClean="0"/>
              <a:t>That each call of DFS (or BFS) from any vertex </a:t>
            </a:r>
            <a:r>
              <a:rPr lang="en-US" b="1" dirty="0" smtClean="0"/>
              <a:t>u</a:t>
            </a:r>
            <a:r>
              <a:rPr lang="en-US" dirty="0" smtClean="0"/>
              <a:t> (in an undirected graph) will reach everything that are reachable from it… the Connected Component (CC) that contains </a:t>
            </a:r>
            <a:r>
              <a:rPr lang="en-US" b="1" dirty="0" smtClean="0"/>
              <a:t>u</a:t>
            </a:r>
            <a:endParaRPr lang="en-US" b="1" dirty="0"/>
          </a:p>
          <a:p>
            <a:r>
              <a:rPr lang="en-US" dirty="0"/>
              <a:t>Solution:</a:t>
            </a:r>
          </a:p>
          <a:p>
            <a:pPr lvl="1"/>
            <a:r>
              <a:rPr lang="en-US" dirty="0"/>
              <a:t>See </a:t>
            </a:r>
            <a:r>
              <a:rPr lang="en-US" dirty="0" smtClean="0"/>
              <a:t>reachableroads.cpp (in Discord) </a:t>
            </a:r>
            <a:r>
              <a:rPr lang="en-US" dirty="0"/>
              <a:t>and the detailed comments there</a:t>
            </a:r>
          </a:p>
          <a:p>
            <a:r>
              <a:rPr lang="en-US" dirty="0">
                <a:sym typeface="Wingdings" panose="05000000000000000000" pitchFamily="2" charset="2"/>
              </a:rPr>
              <a:t>Also see all these nice implementation that we discussed today at</a:t>
            </a:r>
            <a:r>
              <a:rPr lang="en-US" dirty="0" smtClean="0">
                <a:sym typeface="Wingdings" panose="05000000000000000000" pitchFamily="2" charset="2"/>
              </a:rPr>
              <a:t>:</a:t>
            </a:r>
          </a:p>
          <a:p>
            <a:pPr lvl="1"/>
            <a:r>
              <a:rPr lang="en-SG" sz="2000" dirty="0" smtClean="0">
                <a:hlinkClick r:id="rId4"/>
              </a:rPr>
              <a:t>https</a:t>
            </a:r>
            <a:r>
              <a:rPr lang="en-SG" sz="2000" dirty="0">
                <a:hlinkClick r:id="rId4"/>
              </a:rPr>
              <a:t>://</a:t>
            </a:r>
            <a:r>
              <a:rPr lang="en-SG" sz="2000" dirty="0" smtClean="0">
                <a:hlinkClick r:id="rId4"/>
              </a:rPr>
              <a:t>github.com/stevenhalim/cpbook-code/blob/master/ch4/traversal/dfs_cc.cpp</a:t>
            </a:r>
            <a:endParaRPr lang="en-SG" sz="2000" dirty="0" smtClean="0"/>
          </a:p>
          <a:p>
            <a:pPr lvl="2"/>
            <a:r>
              <a:rPr lang="en-US" sz="1600" dirty="0" smtClean="0">
                <a:sym typeface="Wingdings" panose="05000000000000000000" pitchFamily="2" charset="2"/>
              </a:rPr>
              <a:t>With </a:t>
            </a:r>
            <a:r>
              <a:rPr lang="en-US" sz="1600" dirty="0">
                <a:sym typeface="Wingdings" panose="05000000000000000000" pitchFamily="2" charset="2"/>
              </a:rPr>
              <a:t>example of finding/counting number of CC, similar to demo /</a:t>
            </a:r>
            <a:r>
              <a:rPr lang="en-US" sz="1600" dirty="0" err="1" smtClean="0">
                <a:sym typeface="Wingdings" panose="05000000000000000000" pitchFamily="2" charset="2"/>
              </a:rPr>
              <a:t>reachableroads</a:t>
            </a:r>
            <a:endParaRPr lang="en-US" sz="1600" dirty="0" smtClean="0">
              <a:sym typeface="Wingdings" panose="05000000000000000000" pitchFamily="2" charset="2"/>
            </a:endParaRPr>
          </a:p>
          <a:p>
            <a:pPr lvl="1"/>
            <a:r>
              <a:rPr lang="en-SG" sz="2000" dirty="0" smtClean="0">
                <a:hlinkClick r:id="rId5"/>
              </a:rPr>
              <a:t>https://github.com/stevenhalim/cpbook-code/blob/master/ch4/sssp/bfs.cpp</a:t>
            </a:r>
            <a:endParaRPr lang="en-SG" sz="2000" dirty="0" smtClean="0"/>
          </a:p>
          <a:p>
            <a:pPr lvl="2"/>
            <a:r>
              <a:rPr lang="en-SG" sz="1600" dirty="0" smtClean="0"/>
              <a:t>integrated with a few other things like finding SSSP on unweighted graph</a:t>
            </a:r>
            <a:endParaRPr lang="en-US" sz="1600" dirty="0">
              <a:sym typeface="Wingdings" panose="05000000000000000000" pitchFamily="2" charset="2"/>
            </a:endParaRPr>
          </a:p>
        </p:txBody>
      </p:sp>
    </p:spTree>
    <p:extLst>
      <p:ext uri="{BB962C8B-B14F-4D97-AF65-F5344CB8AC3E}">
        <p14:creationId xmlns:p14="http://schemas.microsoft.com/office/powerpoint/2010/main" val="94183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lstStyle/>
          <a:p>
            <a:r>
              <a:rPr lang="en-US" dirty="0"/>
              <a:t>Next week (Wed, 20 Oct), we will do a mock PE </a:t>
            </a:r>
            <a:r>
              <a:rPr lang="en-US" dirty="0" smtClean="0"/>
              <a:t>2</a:t>
            </a:r>
          </a:p>
          <a:p>
            <a:pPr lvl="1"/>
            <a:r>
              <a:rPr lang="en-US" dirty="0" smtClean="0"/>
              <a:t>At least one of the problem is “graph” as we (you) don’t have much practice on this at the moment, obviously</a:t>
            </a:r>
            <a:endParaRPr lang="en-US" dirty="0"/>
          </a:p>
          <a:p>
            <a:r>
              <a:rPr lang="en-US" dirty="0"/>
              <a:t>Then on Thu, 21 Oct, we will resume on the harder part of graph traversal slides 7 to 7-11, the applications of DFS/BFS: not just simply traversing a graph</a:t>
            </a:r>
          </a:p>
          <a:p>
            <a:pPr lvl="1"/>
            <a:r>
              <a:rPr lang="en-US" dirty="0"/>
              <a:t>We will generally skip slides 8-12 (outside CS2040/C/S syllabus)</a:t>
            </a:r>
          </a:p>
          <a:p>
            <a:r>
              <a:rPr lang="en-US" dirty="0"/>
              <a:t>There will be a few live demo that day, so please revise all these /</a:t>
            </a:r>
            <a:r>
              <a:rPr lang="en-US" dirty="0" err="1"/>
              <a:t>graphds</a:t>
            </a:r>
            <a:r>
              <a:rPr lang="en-US" dirty="0"/>
              <a:t> and /</a:t>
            </a:r>
            <a:r>
              <a:rPr lang="en-US" dirty="0" err="1"/>
              <a:t>dfsbfs</a:t>
            </a:r>
            <a:r>
              <a:rPr lang="en-US" dirty="0"/>
              <a:t> e-Lectures before </a:t>
            </a:r>
            <a:r>
              <a:rPr lang="en-US" dirty="0" smtClean="0"/>
              <a:t>attending</a:t>
            </a:r>
            <a:endParaRPr lang="en-US" dirty="0"/>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93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a:t>
            </a:r>
            <a:endParaRPr lang="en-SG" dirty="0"/>
          </a:p>
        </p:txBody>
      </p:sp>
      <p:sp>
        <p:nvSpPr>
          <p:cNvPr id="3" name="Subtitle 2"/>
          <p:cNvSpPr>
            <a:spLocks noGrp="1"/>
          </p:cNvSpPr>
          <p:nvPr>
            <p:ph type="subTitle" idx="1"/>
          </p:nvPr>
        </p:nvSpPr>
        <p:spPr/>
        <p:txBody>
          <a:bodyPr/>
          <a:lstStyle/>
          <a:p>
            <a:r>
              <a:rPr lang="en-US" dirty="0"/>
              <a:t>Week 09, guideline slides only</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 PS+PE Difficulty Levels</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PS1-2-3 have a few non :O submissions or very poor submissions less than 100 points (less than half of the 200 available points per PS)</a:t>
            </a:r>
          </a:p>
          <a:p>
            <a:pPr lvl="1"/>
            <a:r>
              <a:rPr lang="en-US" dirty="0" smtClean="0"/>
              <a:t>A few students who are consistently in this group across </a:t>
            </a:r>
            <a:r>
              <a:rPr lang="en-US" dirty="0"/>
              <a:t>these 3 </a:t>
            </a:r>
            <a:r>
              <a:rPr lang="en-US" dirty="0" err="1"/>
              <a:t>PSes</a:t>
            </a:r>
            <a:r>
              <a:rPr lang="en-US" dirty="0"/>
              <a:t> </a:t>
            </a:r>
            <a:r>
              <a:rPr lang="en-US" dirty="0" smtClean="0"/>
              <a:t>have </a:t>
            </a:r>
            <a:r>
              <a:rPr lang="en-US" dirty="0"/>
              <a:t>been emailed personally by </a:t>
            </a:r>
            <a:r>
              <a:rPr lang="en-US" dirty="0" smtClean="0"/>
              <a:t>Steven and your TAs are aware of this, seek help!</a:t>
            </a:r>
            <a:endParaRPr lang="en-US" dirty="0"/>
          </a:p>
          <a:p>
            <a:r>
              <a:rPr lang="en-US" dirty="0"/>
              <a:t>PS4-5 difficulty levels are thus “lowered significantly”…</a:t>
            </a:r>
          </a:p>
          <a:p>
            <a:pPr lvl="1"/>
            <a:r>
              <a:rPr lang="en-US" dirty="0"/>
              <a:t>Hope this helps</a:t>
            </a:r>
          </a:p>
          <a:p>
            <a:r>
              <a:rPr lang="en-US" dirty="0"/>
              <a:t>PE difficulty level should also be lower than</a:t>
            </a:r>
            <a:br>
              <a:rPr lang="en-US" dirty="0"/>
            </a:br>
            <a:r>
              <a:rPr lang="en-US" dirty="0"/>
              <a:t>the </a:t>
            </a:r>
            <a:r>
              <a:rPr lang="en-US" dirty="0">
                <a:hlinkClick r:id="rId3"/>
              </a:rPr>
              <a:t>overly bloody version from last AY</a:t>
            </a:r>
            <a:r>
              <a:rPr lang="en-US" dirty="0"/>
              <a:t>…</a:t>
            </a:r>
          </a:p>
        </p:txBody>
      </p:sp>
    </p:spTree>
    <p:extLst>
      <p:ext uri="{BB962C8B-B14F-4D97-AF65-F5344CB8AC3E}">
        <p14:creationId xmlns:p14="http://schemas.microsoft.com/office/powerpoint/2010/main" val="39585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 PE (1)</a:t>
            </a:r>
            <a:endParaRPr lang="en-SG" dirty="0"/>
          </a:p>
        </p:txBody>
      </p:sp>
      <p:sp>
        <p:nvSpPr>
          <p:cNvPr id="3" name="Content Placeholder 2"/>
          <p:cNvSpPr>
            <a:spLocks noGrp="1"/>
          </p:cNvSpPr>
          <p:nvPr>
            <p:ph idx="1"/>
          </p:nvPr>
        </p:nvSpPr>
        <p:spPr>
          <a:xfrm>
            <a:off x="838200" y="1825624"/>
            <a:ext cx="10646664" cy="5032375"/>
          </a:xfrm>
        </p:spPr>
        <p:txBody>
          <a:bodyPr>
            <a:normAutofit/>
          </a:bodyPr>
          <a:lstStyle/>
          <a:p>
            <a:r>
              <a:rPr lang="en-US" dirty="0"/>
              <a:t>Practical Exam is one of the scariest component of this module </a:t>
            </a:r>
            <a:r>
              <a:rPr lang="en-US" b="1" dirty="0"/>
              <a:t>(</a:t>
            </a:r>
            <a:r>
              <a:rPr lang="en-US" b="1" dirty="0">
                <a:solidFill>
                  <a:srgbClr val="FF0000"/>
                </a:solidFill>
              </a:rPr>
              <a:t>15%</a:t>
            </a:r>
            <a:r>
              <a:rPr lang="en-US" b="1" dirty="0"/>
              <a:t>)</a:t>
            </a:r>
          </a:p>
          <a:p>
            <a:r>
              <a:rPr lang="en-US" dirty="0"/>
              <a:t>Timing: Thu, 28 Oct 2021, 5.15-7.15pm – 2 weeks + 1 day from today</a:t>
            </a:r>
          </a:p>
          <a:p>
            <a:pPr lvl="1"/>
            <a:r>
              <a:rPr lang="en-US" dirty="0"/>
              <a:t>Using lecture time that Thursday + extra hours</a:t>
            </a:r>
          </a:p>
          <a:p>
            <a:r>
              <a:rPr lang="en-US" dirty="0"/>
              <a:t>Go to SR1+SR3 (onsite) latest by 5pm (or slightly earlier)</a:t>
            </a:r>
          </a:p>
          <a:p>
            <a:pPr lvl="1"/>
            <a:r>
              <a:rPr lang="en-US" dirty="0"/>
              <a:t>[“</a:t>
            </a:r>
            <a:r>
              <a:rPr lang="en-US" dirty="0" err="1"/>
              <a:t>Ajeya</a:t>
            </a:r>
            <a:r>
              <a:rPr lang="en-US" dirty="0"/>
              <a:t> </a:t>
            </a:r>
            <a:r>
              <a:rPr lang="en-US" dirty="0" err="1"/>
              <a:t>Mantri</a:t>
            </a:r>
            <a:r>
              <a:rPr lang="en-US" dirty="0"/>
              <a:t>”..“</a:t>
            </a:r>
            <a:r>
              <a:rPr lang="en-US" dirty="0" err="1"/>
              <a:t>Mukund</a:t>
            </a:r>
            <a:r>
              <a:rPr lang="en-US" dirty="0"/>
              <a:t> </a:t>
            </a:r>
            <a:r>
              <a:rPr lang="en-US" dirty="0" err="1"/>
              <a:t>Bala</a:t>
            </a:r>
            <a:r>
              <a:rPr lang="en-US" dirty="0"/>
              <a:t>”] (up to 40 </a:t>
            </a:r>
            <a:r>
              <a:rPr lang="en-US" dirty="0" err="1"/>
              <a:t>pax</a:t>
            </a:r>
            <a:r>
              <a:rPr lang="en-US" dirty="0"/>
              <a:t>) go to SR1 (a bit bigger)</a:t>
            </a:r>
          </a:p>
          <a:p>
            <a:pPr lvl="1"/>
            <a:r>
              <a:rPr lang="en-US" dirty="0"/>
              <a:t>[“Neo Shi </a:t>
            </a:r>
            <a:r>
              <a:rPr lang="en-US" dirty="0" err="1"/>
              <a:t>Wen”..“Zhang</a:t>
            </a:r>
            <a:r>
              <a:rPr lang="en-US" dirty="0"/>
              <a:t> </a:t>
            </a:r>
            <a:r>
              <a:rPr lang="en-US" dirty="0" err="1"/>
              <a:t>Ziyi</a:t>
            </a:r>
            <a:r>
              <a:rPr lang="en-US" dirty="0"/>
              <a:t>”] (up to 29 </a:t>
            </a:r>
            <a:r>
              <a:rPr lang="en-US" dirty="0" err="1"/>
              <a:t>pax</a:t>
            </a:r>
            <a:r>
              <a:rPr lang="en-US" dirty="0"/>
              <a:t>) go to SR3 (a bit smaller</a:t>
            </a:r>
            <a:r>
              <a:rPr lang="en-US" dirty="0" smtClean="0"/>
              <a:t>)</a:t>
            </a:r>
          </a:p>
          <a:p>
            <a:pPr lvl="1"/>
            <a:r>
              <a:rPr lang="en-US" dirty="0" smtClean="0"/>
              <a:t>Potentially I need to book at least one more (lab) room with more power plugs</a:t>
            </a:r>
            <a:endParaRPr lang="en-US" dirty="0"/>
          </a:p>
          <a:p>
            <a:pPr lvl="1"/>
            <a:r>
              <a:rPr lang="en-US" dirty="0"/>
              <a:t>BYOD (Bring Your Own Device, i.e., Laptop)</a:t>
            </a:r>
          </a:p>
          <a:p>
            <a:pPr lvl="1"/>
            <a:r>
              <a:rPr lang="en-US" dirty="0" smtClean="0"/>
              <a:t>Must </a:t>
            </a:r>
            <a:r>
              <a:rPr lang="en-US" dirty="0"/>
              <a:t>do FET properly that week</a:t>
            </a:r>
          </a:p>
          <a:p>
            <a:pPr lvl="2"/>
            <a:r>
              <a:rPr lang="en-US" dirty="0"/>
              <a:t>By Sun, 24 October 2021 for fully </a:t>
            </a:r>
            <a:r>
              <a:rPr lang="en-US" dirty="0" smtClean="0"/>
              <a:t>vaccinated (valid for +7 days after)</a:t>
            </a:r>
            <a:endParaRPr lang="en-US" dirty="0"/>
          </a:p>
          <a:p>
            <a:pPr lvl="2"/>
            <a:r>
              <a:rPr lang="en-US" dirty="0"/>
              <a:t>By Wed, 27 October 2021 for not-yet </a:t>
            </a:r>
            <a:r>
              <a:rPr lang="en-US" dirty="0" smtClean="0"/>
              <a:t>vaccinated (valid for +3 days after)</a:t>
            </a:r>
            <a:endParaRPr lang="en-US" dirty="0"/>
          </a:p>
        </p:txBody>
      </p:sp>
    </p:spTree>
    <p:extLst>
      <p:ext uri="{BB962C8B-B14F-4D97-AF65-F5344CB8AC3E}">
        <p14:creationId xmlns:p14="http://schemas.microsoft.com/office/powerpoint/2010/main" val="177814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 PE (2)</a:t>
            </a:r>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a:t>Those who confirm cannot make it (still not in SGP :O/other modules/ commitment, </a:t>
            </a:r>
            <a:r>
              <a:rPr lang="en-US" sz="2400" dirty="0" err="1"/>
              <a:t>etc</a:t>
            </a:r>
            <a:r>
              <a:rPr lang="en-US" sz="2400" dirty="0"/>
              <a:t>), email Steven to have your case resolved…</a:t>
            </a:r>
          </a:p>
          <a:p>
            <a:pPr lvl="1"/>
            <a:r>
              <a:rPr lang="en-US" sz="2000" dirty="0"/>
              <a:t>Latest official email to notify Steven is by Wed, 20 Oct 2020, 09:59am</a:t>
            </a:r>
            <a:br>
              <a:rPr lang="en-US" sz="2000" dirty="0"/>
            </a:br>
            <a:r>
              <a:rPr lang="en-US" sz="2000" dirty="0"/>
              <a:t>(before next week’s lecture)</a:t>
            </a:r>
          </a:p>
          <a:p>
            <a:pPr lvl="1"/>
            <a:r>
              <a:rPr lang="en-US" sz="2000" dirty="0"/>
              <a:t>You will be flagged as AWOL if you disappear during PE night without </a:t>
            </a:r>
            <a:r>
              <a:rPr lang="en-US" sz="2000" dirty="0" smtClean="0"/>
              <a:t>official leave</a:t>
            </a:r>
            <a:endParaRPr lang="en-US" sz="2000" dirty="0"/>
          </a:p>
          <a:p>
            <a:r>
              <a:rPr lang="en-US" sz="2400" dirty="0"/>
              <a:t>Current known cases and proposed resolutions:</a:t>
            </a:r>
          </a:p>
          <a:p>
            <a:pPr lvl="1"/>
            <a:r>
              <a:rPr lang="en-US" sz="2000" dirty="0"/>
              <a:t>Will have a small offset start and end time due to CG2028/PC1432 ending at 5pm and has to rush to SR1+SR3 </a:t>
            </a:r>
            <a:r>
              <a:rPr lang="en-US" sz="2000" dirty="0" smtClean="0"/>
              <a:t>(5 </a:t>
            </a:r>
            <a:r>
              <a:rPr lang="en-US" sz="2000" dirty="0" err="1"/>
              <a:t>pax</a:t>
            </a:r>
            <a:r>
              <a:rPr lang="en-US" sz="2000" dirty="0"/>
              <a:t>): Ong </a:t>
            </a:r>
            <a:r>
              <a:rPr lang="en-US" sz="2000" dirty="0" err="1"/>
              <a:t>Siying</a:t>
            </a:r>
            <a:r>
              <a:rPr lang="en-US" sz="2000" dirty="0"/>
              <a:t> </a:t>
            </a:r>
            <a:r>
              <a:rPr lang="en-US" sz="2000" dirty="0" err="1"/>
              <a:t>Falicia</a:t>
            </a:r>
            <a:r>
              <a:rPr lang="en-US" sz="2000" dirty="0"/>
              <a:t>, Siew Yang </a:t>
            </a:r>
            <a:r>
              <a:rPr lang="en-US" sz="2000" dirty="0" err="1"/>
              <a:t>Zhi</a:t>
            </a:r>
            <a:r>
              <a:rPr lang="en-US" sz="2000" dirty="0"/>
              <a:t>, Tan Wei Li, Yang </a:t>
            </a:r>
            <a:r>
              <a:rPr lang="en-US" sz="2000" dirty="0" err="1"/>
              <a:t>Zikun</a:t>
            </a:r>
            <a:r>
              <a:rPr lang="en-US" sz="2000" dirty="0"/>
              <a:t>, and Lee Isaac, so all 5 of you will do 5.30-7.30pm PE </a:t>
            </a:r>
            <a:r>
              <a:rPr lang="en-US" sz="2000" dirty="0" smtClean="0"/>
              <a:t>instead at another room (probably at ICPC lab); your </a:t>
            </a:r>
            <a:r>
              <a:rPr lang="en-US" sz="2000" dirty="0" err="1" smtClean="0"/>
              <a:t>Kattis</a:t>
            </a:r>
            <a:r>
              <a:rPr lang="en-US" sz="2000" dirty="0" smtClean="0"/>
              <a:t> account will </a:t>
            </a:r>
            <a:r>
              <a:rPr lang="en-US" sz="2000" dirty="0"/>
              <a:t>not be able to “submit properly” before you are onsite</a:t>
            </a:r>
          </a:p>
          <a:p>
            <a:pPr lvl="1"/>
            <a:r>
              <a:rPr lang="en-US" sz="2000" dirty="0"/>
              <a:t>Still stuck overseas (2 </a:t>
            </a:r>
            <a:r>
              <a:rPr lang="en-US" sz="2000" dirty="0" err="1"/>
              <a:t>pax</a:t>
            </a:r>
            <a:r>
              <a:rPr lang="en-US" sz="2000" dirty="0"/>
              <a:t>): Chen Yu and </a:t>
            </a:r>
            <a:r>
              <a:rPr lang="en-US" sz="2000" dirty="0" err="1"/>
              <a:t>Ishita</a:t>
            </a:r>
            <a:r>
              <a:rPr lang="en-US" sz="2000" dirty="0"/>
              <a:t> Mandal, we will not make a split proctoring setup, both of you will go straight to make-up test on reading week</a:t>
            </a:r>
          </a:p>
          <a:p>
            <a:pPr lvl="1"/>
            <a:r>
              <a:rPr lang="en-US" sz="2000" dirty="0"/>
              <a:t>If you are sick (MC) or tested (ART/PCR) positive around that day,</a:t>
            </a:r>
            <a:br>
              <a:rPr lang="en-US" sz="2000" dirty="0"/>
            </a:br>
            <a:r>
              <a:rPr lang="en-US" sz="2000" dirty="0"/>
              <a:t>you will also be shifted to make-up test on reading week</a:t>
            </a:r>
            <a:br>
              <a:rPr lang="en-US" sz="2000" dirty="0"/>
            </a:br>
            <a:r>
              <a:rPr lang="en-US" sz="2000" dirty="0"/>
              <a:t>(but no make-up of make-up if you are sick again on reading week :’(…)</a:t>
            </a:r>
            <a:endParaRPr lang="en-US" sz="2400" dirty="0"/>
          </a:p>
        </p:txBody>
      </p:sp>
    </p:spTree>
    <p:extLst>
      <p:ext uri="{BB962C8B-B14F-4D97-AF65-F5344CB8AC3E}">
        <p14:creationId xmlns:p14="http://schemas.microsoft.com/office/powerpoint/2010/main" val="394808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 PE (3)</a:t>
            </a:r>
            <a:endParaRPr lang="en-SG" dirty="0"/>
          </a:p>
        </p:txBody>
      </p:sp>
      <p:sp>
        <p:nvSpPr>
          <p:cNvPr id="3" name="Content Placeholder 2"/>
          <p:cNvSpPr>
            <a:spLocks noGrp="1"/>
          </p:cNvSpPr>
          <p:nvPr>
            <p:ph idx="1"/>
          </p:nvPr>
        </p:nvSpPr>
        <p:spPr>
          <a:xfrm>
            <a:off x="838200" y="1825624"/>
            <a:ext cx="11049000" cy="5032375"/>
          </a:xfrm>
        </p:spPr>
        <p:txBody>
          <a:bodyPr>
            <a:normAutofit/>
          </a:bodyPr>
          <a:lstStyle/>
          <a:p>
            <a:r>
              <a:rPr lang="en-US" sz="2400" b="1" dirty="0" smtClean="0"/>
              <a:t>Likely </a:t>
            </a:r>
            <a:r>
              <a:rPr lang="en-US" sz="2400" b="1" dirty="0" smtClean="0">
                <a:hlinkClick r:id="rId3"/>
              </a:rPr>
              <a:t>Open </a:t>
            </a:r>
            <a:r>
              <a:rPr lang="en-US" sz="2400" b="1" dirty="0">
                <a:hlinkClick r:id="rId3"/>
              </a:rPr>
              <a:t>Internet</a:t>
            </a:r>
            <a:r>
              <a:rPr lang="en-US" sz="2400" b="1" dirty="0"/>
              <a:t> (read only) – TBC by next week after we “test this properly”</a:t>
            </a:r>
          </a:p>
          <a:p>
            <a:pPr lvl="1"/>
            <a:r>
              <a:rPr lang="en-US" sz="2000" dirty="0"/>
              <a:t>Onsite proctors (myself and a few TAs) will circle around to enforce the rule later</a:t>
            </a:r>
          </a:p>
          <a:p>
            <a:r>
              <a:rPr lang="en-US" sz="2400" dirty="0"/>
              <a:t>There will be 2 </a:t>
            </a:r>
            <a:r>
              <a:rPr lang="en-US" sz="2400" b="1" dirty="0"/>
              <a:t>new</a:t>
            </a:r>
            <a:r>
              <a:rPr lang="en-US" sz="2400" dirty="0"/>
              <a:t> tasks</a:t>
            </a:r>
          </a:p>
          <a:p>
            <a:pPr lvl="1"/>
            <a:r>
              <a:rPr lang="en-US" sz="2000" dirty="0"/>
              <a:t>Various </a:t>
            </a:r>
            <a:r>
              <a:rPr lang="en-US" sz="2000" dirty="0" err="1"/>
              <a:t>DSes</a:t>
            </a:r>
            <a:r>
              <a:rPr lang="en-US" sz="2000" dirty="0"/>
              <a:t>/</a:t>
            </a:r>
            <a:r>
              <a:rPr lang="en-US" sz="2000" dirty="0" err="1"/>
              <a:t>Algos</a:t>
            </a:r>
            <a:r>
              <a:rPr lang="en-US" sz="2000" dirty="0"/>
              <a:t> to solve these 2 new tasks will have been discussed by </a:t>
            </a:r>
            <a:r>
              <a:rPr lang="en-US" sz="2000" dirty="0" err="1"/>
              <a:t>Wk</a:t>
            </a:r>
            <a:r>
              <a:rPr lang="en-US" sz="2000" dirty="0"/>
              <a:t> 10a</a:t>
            </a:r>
          </a:p>
          <a:p>
            <a:pPr lvl="1"/>
            <a:r>
              <a:rPr lang="en-US" sz="2000" dirty="0"/>
              <a:t>But not easy to see all the required components in stressful 2 hours setting</a:t>
            </a:r>
          </a:p>
          <a:p>
            <a:pPr lvl="1"/>
            <a:r>
              <a:rPr lang="en-US" sz="2000" dirty="0"/>
              <a:t>Also not easy to Google (perhaps also impossible, e.g., “unique constraints”)</a:t>
            </a:r>
          </a:p>
          <a:p>
            <a:pPr lvl="1"/>
            <a:r>
              <a:rPr lang="en-US" sz="2000" dirty="0"/>
              <a:t>Always aim to get some </a:t>
            </a:r>
            <a:r>
              <a:rPr lang="en-US" sz="2000" b="1" dirty="0"/>
              <a:t>easier </a:t>
            </a:r>
            <a:r>
              <a:rPr lang="en-US" sz="2000" b="1" dirty="0" smtClean="0"/>
              <a:t>subtask(s) </a:t>
            </a:r>
            <a:r>
              <a:rPr lang="en-US" sz="2000" dirty="0"/>
              <a:t>if you </a:t>
            </a:r>
            <a:r>
              <a:rPr lang="en-US" sz="2000" dirty="0" smtClean="0"/>
              <a:t>have no idea how to do full </a:t>
            </a:r>
            <a:r>
              <a:rPr lang="en-US" sz="2000" dirty="0"/>
              <a:t>100 </a:t>
            </a:r>
            <a:r>
              <a:rPr lang="en-US" sz="2000" dirty="0" smtClean="0"/>
              <a:t>marks after thinking for a while…</a:t>
            </a:r>
            <a:endParaRPr lang="en-US" sz="2000" dirty="0"/>
          </a:p>
          <a:p>
            <a:r>
              <a:rPr lang="en-US" sz="2400" dirty="0"/>
              <a:t>There will be partial marks grading only for lower scoring submissions</a:t>
            </a:r>
          </a:p>
          <a:p>
            <a:pPr lvl="1"/>
            <a:r>
              <a:rPr lang="en-US" sz="2000" dirty="0"/>
              <a:t>Only if your submission </a:t>
            </a:r>
            <a:r>
              <a:rPr lang="en-US" sz="1800" dirty="0"/>
              <a:t>can’t even pass Subtask 1…, i.e., automatic grading still gave you 0</a:t>
            </a:r>
          </a:p>
          <a:p>
            <a:pPr lvl="1"/>
            <a:r>
              <a:rPr lang="en-US" sz="2000" dirty="0"/>
              <a:t>We will be quite strict on the second (harder) to the last (hardest) subtasks</a:t>
            </a:r>
          </a:p>
          <a:p>
            <a:pPr lvl="2"/>
            <a:r>
              <a:rPr lang="en-US" sz="1800" dirty="0"/>
              <a:t>e.g., that one will be mostly automatic, e.g., if we never want O(N</a:t>
            </a:r>
            <a:r>
              <a:rPr lang="en-US" sz="1800" baseline="30000" dirty="0"/>
              <a:t>2</a:t>
            </a:r>
            <a:r>
              <a:rPr lang="en-US" sz="1800" dirty="0"/>
              <a:t>) solution to pass, the N and time limit will be set in such a way that O(N log N) solution is much faster than O(N</a:t>
            </a:r>
            <a:r>
              <a:rPr lang="en-US" sz="1800" baseline="30000" dirty="0"/>
              <a:t>2</a:t>
            </a:r>
            <a:r>
              <a:rPr lang="en-US" sz="1800" dirty="0"/>
              <a:t>)</a:t>
            </a:r>
          </a:p>
        </p:txBody>
      </p:sp>
    </p:spTree>
    <p:extLst>
      <p:ext uri="{BB962C8B-B14F-4D97-AF65-F5344CB8AC3E}">
        <p14:creationId xmlns:p14="http://schemas.microsoft.com/office/powerpoint/2010/main" val="383010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 PE (4)</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There will be a Mock PE during Wednesday lecture on Week 10a :O</a:t>
            </a:r>
          </a:p>
          <a:p>
            <a:r>
              <a:rPr lang="en-US" dirty="0"/>
              <a:t>Ensure that your own PC/Laptop is equipped for this PE battle</a:t>
            </a:r>
          </a:p>
          <a:p>
            <a:pPr lvl="1"/>
            <a:r>
              <a:rPr lang="en-US" dirty="0"/>
              <a:t>e.g., an </a:t>
            </a:r>
            <a:r>
              <a:rPr lang="en-US" b="1" dirty="0"/>
              <a:t>offline</a:t>
            </a:r>
            <a:r>
              <a:rPr lang="en-US" dirty="0"/>
              <a:t> C++ 17 compiler (will be checked by onsite proctor)</a:t>
            </a:r>
          </a:p>
          <a:p>
            <a:pPr lvl="1"/>
            <a:r>
              <a:rPr lang="en-US" dirty="0"/>
              <a:t>You </a:t>
            </a:r>
            <a:r>
              <a:rPr lang="en-US" b="1" dirty="0">
                <a:solidFill>
                  <a:srgbClr val="FF0000"/>
                </a:solidFill>
              </a:rPr>
              <a:t>cannot</a:t>
            </a:r>
            <a:r>
              <a:rPr lang="en-US" dirty="0"/>
              <a:t> use </a:t>
            </a:r>
            <a:r>
              <a:rPr lang="en-US" dirty="0" err="1"/>
              <a:t>repl</a:t>
            </a:r>
            <a:r>
              <a:rPr lang="en-US" dirty="0"/>
              <a:t>/</a:t>
            </a:r>
            <a:r>
              <a:rPr lang="en-US" dirty="0" err="1"/>
              <a:t>ideone</a:t>
            </a:r>
            <a:r>
              <a:rPr lang="en-US" dirty="0"/>
              <a:t>/any other online editor during PE night;</a:t>
            </a:r>
            <a:br>
              <a:rPr lang="en-US" dirty="0"/>
            </a:br>
            <a:r>
              <a:rPr lang="en-US" dirty="0"/>
              <a:t>once spotted as plagiarism source, your PE is 0 (and no make-up/remedial)</a:t>
            </a:r>
          </a:p>
          <a:p>
            <a:r>
              <a:rPr lang="en-US" dirty="0"/>
              <a:t>One important rule: Compile error is 0 (</a:t>
            </a:r>
            <a:r>
              <a:rPr lang="en-US" dirty="0" err="1"/>
              <a:t>Kattis</a:t>
            </a:r>
            <a:r>
              <a:rPr lang="en-US" dirty="0"/>
              <a:t> doesn’t recognize it/doesn’t appear in scoreboard), </a:t>
            </a:r>
            <a:r>
              <a:rPr lang="en-US"/>
              <a:t>so for any </a:t>
            </a:r>
            <a:r>
              <a:rPr lang="en-US" dirty="0"/>
              <a:t>last minute submission, comment buggy parts that causes compile error… very low partial marks for such a submission (won’t be larger than subtask 1 score)</a:t>
            </a:r>
          </a:p>
        </p:txBody>
      </p:sp>
    </p:spTree>
    <p:extLst>
      <p:ext uri="{BB962C8B-B14F-4D97-AF65-F5344CB8AC3E}">
        <p14:creationId xmlns:p14="http://schemas.microsoft.com/office/powerpoint/2010/main" val="302435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PE Admins Next Week (Week 10)</a:t>
            </a:r>
            <a:endParaRPr lang="en-SG" dirty="0"/>
          </a:p>
        </p:txBody>
      </p:sp>
      <p:sp>
        <p:nvSpPr>
          <p:cNvPr id="3" name="Content Placeholder 2"/>
          <p:cNvSpPr>
            <a:spLocks noGrp="1"/>
          </p:cNvSpPr>
          <p:nvPr>
            <p:ph idx="1"/>
          </p:nvPr>
        </p:nvSpPr>
        <p:spPr/>
        <p:txBody>
          <a:bodyPr/>
          <a:lstStyle/>
          <a:p>
            <a:r>
              <a:rPr lang="en-US" dirty="0"/>
              <a:t>We are still finalizing the fine details…</a:t>
            </a:r>
          </a:p>
          <a:p>
            <a:r>
              <a:rPr lang="en-US" dirty="0"/>
              <a:t>Including the issue of power plugs for your laptop</a:t>
            </a:r>
          </a:p>
          <a:p>
            <a:pPr lvl="1"/>
            <a:r>
              <a:rPr lang="en-US" dirty="0"/>
              <a:t>I know back in ICPC Asia Singapore 2015+2018,</a:t>
            </a:r>
            <a:br>
              <a:rPr lang="en-US" dirty="0"/>
            </a:br>
            <a:r>
              <a:rPr lang="en-US" dirty="0"/>
              <a:t>SR1 can be used for 60 teams/laptops at the same time for 5 hours</a:t>
            </a:r>
          </a:p>
          <a:p>
            <a:pPr lvl="1"/>
            <a:r>
              <a:rPr lang="en-US" dirty="0"/>
              <a:t>I will count # of usable power plugs + borrow extension cords for this + probably also book more rooms (TBC)</a:t>
            </a:r>
            <a:endParaRPr lang="en-SG" dirty="0"/>
          </a:p>
        </p:txBody>
      </p:sp>
    </p:spTree>
    <p:extLst>
      <p:ext uri="{BB962C8B-B14F-4D97-AF65-F5344CB8AC3E}">
        <p14:creationId xmlns:p14="http://schemas.microsoft.com/office/powerpoint/2010/main" val="402026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Graph Concept</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https://visualgo.net/en/graphds?slide=1</a:t>
            </a:r>
            <a:r>
              <a:rPr lang="en-SG" dirty="0"/>
              <a:t> to </a:t>
            </a:r>
            <a:r>
              <a:rPr lang="en-US" dirty="0"/>
              <a:t>5</a:t>
            </a:r>
            <a:endParaRPr lang="en-SG" dirty="0"/>
          </a:p>
          <a:p>
            <a:r>
              <a:rPr lang="en-US" dirty="0"/>
              <a:t>Q&amp;A on </a:t>
            </a:r>
            <a:r>
              <a:rPr lang="id-ID" dirty="0"/>
              <a:t>the</a:t>
            </a:r>
            <a:r>
              <a:rPr lang="en-US" dirty="0"/>
              <a:t> </a:t>
            </a:r>
            <a:r>
              <a:rPr lang="id-ID" dirty="0"/>
              <a:t>b</a:t>
            </a:r>
            <a:r>
              <a:rPr lang="en-US" dirty="0" err="1"/>
              <a:t>asic</a:t>
            </a:r>
            <a:r>
              <a:rPr lang="en-US" dirty="0"/>
              <a:t> stuffs:</a:t>
            </a:r>
          </a:p>
          <a:p>
            <a:pPr marL="914400" lvl="1" indent="-457200">
              <a:buFont typeface="+mj-lt"/>
              <a:buAutoNum type="arabicPeriod"/>
            </a:pPr>
            <a:r>
              <a:rPr lang="en-US" dirty="0"/>
              <a:t>Let’s draw random graph (or use random sample graph)</a:t>
            </a:r>
            <a:br>
              <a:rPr lang="en-US" dirty="0"/>
            </a:br>
            <a:r>
              <a:rPr lang="en-US" dirty="0"/>
              <a:t>and Steven will ask random stuffs about that graph</a:t>
            </a:r>
          </a:p>
          <a:p>
            <a:pPr marL="914400" lvl="1" indent="-457200">
              <a:buFont typeface="+mj-lt"/>
              <a:buAutoNum type="arabicPeriod"/>
            </a:pPr>
            <a:r>
              <a:rPr lang="en-US" dirty="0"/>
              <a:t>Exercise: Let’s find some </a:t>
            </a:r>
            <a:r>
              <a:rPr lang="en-US" dirty="0">
                <a:hlinkClick r:id="rId4"/>
              </a:rPr>
              <a:t>real-life graphs</a:t>
            </a:r>
            <a:r>
              <a:rPr lang="en-US" dirty="0"/>
              <a:t> around us</a:t>
            </a:r>
          </a:p>
          <a:p>
            <a:r>
              <a:rPr lang="en-US" dirty="0"/>
              <a:t>Not really asked:</a:t>
            </a:r>
            <a:endParaRPr lang="id-ID" dirty="0"/>
          </a:p>
          <a:p>
            <a:pPr marL="914400" lvl="1" indent="-457200">
              <a:buFont typeface="+mj-lt"/>
              <a:buAutoNum type="arabicPeriod"/>
            </a:pPr>
            <a:r>
              <a:rPr lang="en-US" dirty="0"/>
              <a:t>All terminologies in slide 1 to 1-7, close to 0 question recently</a:t>
            </a:r>
          </a:p>
        </p:txBody>
      </p:sp>
    </p:spTree>
    <p:extLst>
      <p:ext uri="{BB962C8B-B14F-4D97-AF65-F5344CB8AC3E}">
        <p14:creationId xmlns:p14="http://schemas.microsoft.com/office/powerpoint/2010/main" val="11253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6490</TotalTime>
  <Words>2614</Words>
  <Application>Microsoft Office PowerPoint</Application>
  <PresentationFormat>Widescreen</PresentationFormat>
  <Paragraphs>186</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The Cloud Recordings (watch before it expires…)</vt:lpstr>
      <vt:lpstr>CS2040/C</vt:lpstr>
      <vt:lpstr>Admin – PS+PE Difficulty Levels</vt:lpstr>
      <vt:lpstr>Admin – PE (1)</vt:lpstr>
      <vt:lpstr>Admin – PE (2)</vt:lpstr>
      <vt:lpstr>Admin – PE (3)</vt:lpstr>
      <vt:lpstr>Admin – PE (4)</vt:lpstr>
      <vt:lpstr>Final PE Admins Next Week (Week 10)</vt:lpstr>
      <vt:lpstr>Review of Graph Concept</vt:lpstr>
      <vt:lpstr>Review of Special Graphs</vt:lpstr>
      <vt:lpstr>Review of Graph Data Structures</vt:lpstr>
      <vt:lpstr>Review of Simple Graph DS Applications</vt:lpstr>
      <vt:lpstr>Live Demo</vt:lpstr>
      <vt:lpstr>Next e-Lecture for our Flipped Classroom</vt:lpstr>
      <vt:lpstr>Review of Graph Traversal on Tree</vt:lpstr>
      <vt:lpstr>Review of DFS/BFS Algorithm (basic form)</vt:lpstr>
      <vt:lpstr>Live Demo</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328</cp:revision>
  <dcterms:created xsi:type="dcterms:W3CDTF">2017-08-18T07:05:45Z</dcterms:created>
  <dcterms:modified xsi:type="dcterms:W3CDTF">2021-10-14T11:02:15Z</dcterms:modified>
</cp:coreProperties>
</file>