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3" r:id="rId2"/>
    <p:sldId id="256" r:id="rId3"/>
    <p:sldId id="319" r:id="rId4"/>
    <p:sldId id="322" r:id="rId5"/>
    <p:sldId id="312" r:id="rId6"/>
    <p:sldId id="313" r:id="rId7"/>
    <p:sldId id="314" r:id="rId8"/>
    <p:sldId id="315" r:id="rId9"/>
    <p:sldId id="317" r:id="rId10"/>
    <p:sldId id="303" r:id="rId11"/>
    <p:sldId id="321"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888" autoAdjust="0"/>
  </p:normalViewPr>
  <p:slideViewPr>
    <p:cSldViewPr snapToGrid="0">
      <p:cViewPr varScale="1">
        <p:scale>
          <a:sx n="62" d="100"/>
          <a:sy n="62" d="100"/>
        </p:scale>
        <p:origin x="23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21/10/2021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362036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242667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160895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165804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233495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105812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145049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Already discussed: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sz="1200" b="0" i="0" kern="1200" dirty="0" smtClean="0">
                <a:solidFill>
                  <a:schemeClr val="tx1"/>
                </a:solidFill>
                <a:effectLst/>
                <a:latin typeface="+mn-lt"/>
                <a:ea typeface="+mn-ea"/>
                <a:cs typeface="+mn-cs"/>
              </a:rPr>
              <a:t>Notice that each vertex and each edge of the graph are only touched once, even if they are separated into various Connected Components. Hence, the overall time complexity remains O(</a:t>
            </a:r>
            <a:r>
              <a:rPr lang="en-SG" sz="1200" b="1" i="0" kern="1200" dirty="0" smtClean="0">
                <a:solidFill>
                  <a:schemeClr val="tx1"/>
                </a:solidFill>
                <a:effectLst/>
                <a:latin typeface="+mn-lt"/>
                <a:ea typeface="+mn-ea"/>
                <a:cs typeface="+mn-cs"/>
              </a:rPr>
              <a:t>V</a:t>
            </a:r>
            <a:r>
              <a:rPr lang="en-SG" sz="1200" b="0" i="0" kern="1200" dirty="0" smtClean="0">
                <a:solidFill>
                  <a:schemeClr val="tx1"/>
                </a:solidFill>
                <a:effectLst/>
                <a:latin typeface="+mn-lt"/>
                <a:ea typeface="+mn-ea"/>
                <a:cs typeface="+mn-cs"/>
              </a:rPr>
              <a:t>+</a:t>
            </a:r>
            <a:r>
              <a:rPr lang="en-SG" sz="1200" b="1" i="0" kern="1200" dirty="0" smtClean="0">
                <a:solidFill>
                  <a:schemeClr val="tx1"/>
                </a:solidFill>
                <a:effectLst/>
                <a:latin typeface="+mn-lt"/>
                <a:ea typeface="+mn-ea"/>
                <a:cs typeface="+mn-cs"/>
              </a:rPr>
              <a:t>E</a:t>
            </a:r>
            <a:r>
              <a:rPr lang="en-SG" sz="1200" b="0" i="0" kern="1200" dirty="0" smtClean="0">
                <a:solidFill>
                  <a:schemeClr val="tx1"/>
                </a:solidFill>
                <a:effectLst/>
                <a:latin typeface="+mn-lt"/>
                <a:ea typeface="+mn-ea"/>
                <a:cs typeface="+mn-cs"/>
              </a:rPr>
              <a:t>)…, analysis of </a:t>
            </a:r>
            <a:r>
              <a:rPr lang="en-SG" sz="1200" b="0" i="0" kern="1200" dirty="0" err="1" smtClean="0">
                <a:solidFill>
                  <a:schemeClr val="tx1"/>
                </a:solidFill>
                <a:effectLst/>
                <a:latin typeface="+mn-lt"/>
                <a:ea typeface="+mn-ea"/>
                <a:cs typeface="+mn-cs"/>
              </a:rPr>
              <a:t>Kattis</a:t>
            </a:r>
            <a:r>
              <a:rPr lang="en-SG" sz="1200" b="0" i="0" kern="1200" dirty="0" smtClean="0">
                <a:solidFill>
                  <a:schemeClr val="tx1"/>
                </a:solidFill>
                <a:effectLst/>
                <a:latin typeface="+mn-lt"/>
                <a:ea typeface="+mn-ea"/>
                <a:cs typeface="+mn-cs"/>
              </a:rPr>
              <a:t> – </a:t>
            </a:r>
            <a:r>
              <a:rPr lang="en-SG" sz="1200" b="0" i="0" kern="1200" dirty="0" err="1" smtClean="0">
                <a:solidFill>
                  <a:schemeClr val="tx1"/>
                </a:solidFill>
                <a:effectLst/>
                <a:latin typeface="+mn-lt"/>
                <a:ea typeface="+mn-ea"/>
                <a:cs typeface="+mn-cs"/>
              </a:rPr>
              <a:t>reachableroads</a:t>
            </a:r>
            <a:r>
              <a:rPr lang="en-SG" sz="1200" b="0" i="0" kern="1200" dirty="0" smtClean="0">
                <a:solidFill>
                  <a:schemeClr val="tx1"/>
                </a:solidFill>
                <a:effectLst/>
                <a:latin typeface="+mn-lt"/>
                <a:ea typeface="+mn-ea"/>
                <a:cs typeface="+mn-cs"/>
              </a:rPr>
              <a:t> problem</a:t>
            </a:r>
            <a:endParaRPr lang="id-ID"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These should be self explanatory from e-Lecture slide</a:t>
            </a:r>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Live solve today: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key part is to understand that this topological sorting (DFS version) is actually post order traversal :O. We have two ways to implement: Use vector and later reverse or use Linked List to allow fast insertion at head. PS: If run on non DAG, the result is not correct. Then the BFS (or others) version/Kahn’s algorithm, a variation of it is used for </a:t>
            </a:r>
            <a:r>
              <a:rPr lang="en-US" baseline="0" dirty="0" err="1" smtClean="0"/>
              <a:t>Kattis</a:t>
            </a:r>
            <a:r>
              <a:rPr lang="en-US" baseline="0" dirty="0" smtClean="0"/>
              <a:t> – collapse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a:t>
            </a:r>
            <a:r>
              <a:rPr lang="en-US" baseline="0" dirty="0"/>
              <a:t>key part here is to understand the need why we have to distinguish the state from binary (unvisited vs visited) to (unvisited, explored, and visited), it will take time to digest… test on </a:t>
            </a:r>
            <a:r>
              <a:rPr lang="en-US" baseline="0" dirty="0" err="1"/>
              <a:t>Kattis</a:t>
            </a:r>
            <a:r>
              <a:rPr lang="en-US" baseline="0" dirty="0"/>
              <a:t> - </a:t>
            </a:r>
            <a:r>
              <a:rPr lang="en-US" baseline="0" dirty="0" err="1"/>
              <a:t>runningmom</a:t>
            </a:r>
            <a:r>
              <a:rPr lang="en-US" baseline="0" dirty="0"/>
              <a:t> </a:t>
            </a:r>
            <a:r>
              <a:rPr lang="en-US" baseline="0" dirty="0" smtClean="0"/>
              <a:t>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Toposort</a:t>
            </a:r>
            <a:r>
              <a:rPr lang="en-US" baseline="0" dirty="0" smtClean="0"/>
              <a:t> on DAG (DFS from modified file only)</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one more exercise, attempt the hands-on exercise during Tut/Lab08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Easy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answer is… It depends, but for most cases (in CS2040/C level), both are usually equally good.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All </a:t>
            </a:r>
            <a:r>
              <a:rPr lang="en-US" baseline="0" dirty="0"/>
              <a:t>these are NOT part of CS2040/C… You can explore them on your own</a:t>
            </a:r>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401774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21/10/2021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21/10/2021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21/10/2021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21/10/2021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21/10/2021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21/10/2021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s-sg.zoom.us/rec/share/b5UMToBePExMn9qqDwe6jHpok__Ovt2AD-iMqqNT_YjxbfAlA3uW_ZgaGISb1hpb.zo0H5d7FguaFV5cy" TargetMode="External"/><Relationship Id="rId2" Type="http://schemas.openxmlformats.org/officeDocument/2006/relationships/hyperlink" Target="https://nus-sg.zoom.us/rec/share/f-vw-wzG1ssTDOyTmkj_cHlaorwTaSmKGwgMqkLiBVvFCUqWLTMxMg_sUXrN0UPu.V_KthjBu81KHRxf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dfsbfs?slide=7" TargetMode="External"/><Relationship Id="rId7" Type="http://schemas.openxmlformats.org/officeDocument/2006/relationships/hyperlink" Target="https://visualgo.net/en/dfsbfs?slide=7-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nus.kattis.com/problems/reachableroads" TargetMode="External"/><Relationship Id="rId5" Type="http://schemas.openxmlformats.org/officeDocument/2006/relationships/hyperlink" Target="https://visualgo.net/en/dfsbfs?slide=7-8" TargetMode="External"/><Relationship Id="rId4" Type="http://schemas.openxmlformats.org/officeDocument/2006/relationships/hyperlink" Target="https://visualgo.net/en/dfsbfs?slide=7-6"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visualgo.net/en/dfsbfs?slide=13" TargetMode="External"/><Relationship Id="rId3" Type="http://schemas.openxmlformats.org/officeDocument/2006/relationships/hyperlink" Target="https://visualgo.net/en/dfsbfs?slide=7" TargetMode="External"/><Relationship Id="rId7" Type="http://schemas.openxmlformats.org/officeDocument/2006/relationships/hyperlink" Target="https://visualgo.net/en/dfsbfs?slide=7-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nus.kattis.com/problems/collapse" TargetMode="External"/><Relationship Id="rId5" Type="http://schemas.openxmlformats.org/officeDocument/2006/relationships/hyperlink" Target="https://nus.kattis.com/problems/runningmom" TargetMode="External"/><Relationship Id="rId4" Type="http://schemas.openxmlformats.org/officeDocument/2006/relationships/hyperlink" Target="https://visualgo.net/en/dfsbfs?slide=7-10" TargetMode="External"/><Relationship Id="rId9" Type="http://schemas.openxmlformats.org/officeDocument/2006/relationships/hyperlink" Target="https://visualgo.net/en/dfsbfs?slide=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sssp?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nus.kattis.com/sessions/atx79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us.kattis.com/sessions/dp7gf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us.katti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tevenhalim/cpbook-co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Cloud Recording Links</a:t>
            </a:r>
            <a:br>
              <a:rPr lang="en-SG" dirty="0" smtClean="0"/>
            </a:br>
            <a:r>
              <a:rPr lang="en-SG" sz="2400" dirty="0" smtClean="0"/>
              <a:t>(only 1.5h for Wed Mock PE2 due to 30m self imposed handicap)</a:t>
            </a:r>
            <a:endParaRPr lang="en-US" sz="2400" dirty="0"/>
          </a:p>
        </p:txBody>
      </p:sp>
      <p:sp>
        <p:nvSpPr>
          <p:cNvPr id="5" name="Content Placeholder 4"/>
          <p:cNvSpPr>
            <a:spLocks noGrp="1"/>
          </p:cNvSpPr>
          <p:nvPr>
            <p:ph idx="1"/>
          </p:nvPr>
        </p:nvSpPr>
        <p:spPr/>
        <p:txBody>
          <a:bodyPr>
            <a:normAutofit/>
          </a:bodyPr>
          <a:lstStyle/>
          <a:p>
            <a:r>
              <a:rPr lang="en-US" sz="1400" dirty="0"/>
              <a:t>Topic: CS2040C Wednesday Lectures</a:t>
            </a:r>
          </a:p>
          <a:p>
            <a:r>
              <a:rPr lang="en-US" sz="1400" dirty="0"/>
              <a:t>Start Time : Oct 20, 2021 06:47 AM</a:t>
            </a:r>
          </a:p>
          <a:p>
            <a:r>
              <a:rPr lang="en-US" sz="1400" dirty="0" smtClean="0"/>
              <a:t>Meeting </a:t>
            </a:r>
            <a:r>
              <a:rPr lang="en-US" sz="1400" dirty="0"/>
              <a:t>Recording:</a:t>
            </a:r>
          </a:p>
          <a:p>
            <a:r>
              <a:rPr lang="en-US" sz="1400" dirty="0">
                <a:hlinkClick r:id="rId2"/>
              </a:rPr>
              <a:t>https://</a:t>
            </a:r>
            <a:r>
              <a:rPr lang="en-US" sz="1400" dirty="0" smtClean="0">
                <a:hlinkClick r:id="rId2"/>
              </a:rPr>
              <a:t>nus-sg.zoom.us/rec/share/f-vw-wzG1ssTDOyTmkj_cHlaorwTaSmKGwgMqkLiBVvFCUqWLTMxMg_sUXrN0UPu.V_KthjBu81KHRxfA</a:t>
            </a:r>
            <a:endParaRPr lang="en-US" sz="1400" dirty="0" smtClean="0"/>
          </a:p>
          <a:p>
            <a:r>
              <a:rPr lang="en-US" sz="1400" dirty="0" smtClean="0"/>
              <a:t>Access </a:t>
            </a:r>
            <a:r>
              <a:rPr lang="en-US" sz="1400" dirty="0"/>
              <a:t>Passcode: %</a:t>
            </a:r>
            <a:r>
              <a:rPr lang="en-US" sz="1400" dirty="0" smtClean="0"/>
              <a:t>Q2^d6eB</a:t>
            </a:r>
          </a:p>
          <a:p>
            <a:pPr marL="0" indent="0">
              <a:buNone/>
            </a:pPr>
            <a:r>
              <a:rPr lang="en-SG" sz="1400" dirty="0" smtClean="0"/>
              <a:t>======</a:t>
            </a:r>
          </a:p>
          <a:p>
            <a:r>
              <a:rPr lang="en-US" sz="1400" dirty="0"/>
              <a:t>Topic: CS2040C Thursday Lectures</a:t>
            </a:r>
          </a:p>
          <a:p>
            <a:r>
              <a:rPr lang="en-US" sz="1400" dirty="0"/>
              <a:t>Start Time : Oct 21, 2021 04:45 PM</a:t>
            </a:r>
          </a:p>
          <a:p>
            <a:r>
              <a:rPr lang="en-US" sz="1400" dirty="0" smtClean="0"/>
              <a:t>Meeting </a:t>
            </a:r>
            <a:r>
              <a:rPr lang="en-US" sz="1400" dirty="0"/>
              <a:t>Recording:</a:t>
            </a:r>
          </a:p>
          <a:p>
            <a:r>
              <a:rPr lang="en-US" sz="1400" dirty="0">
                <a:hlinkClick r:id="rId3"/>
              </a:rPr>
              <a:t>https://nus-sg.zoom.us/rec/share/b5UMToBePExMn9qqDwe6jHpok__</a:t>
            </a:r>
            <a:r>
              <a:rPr lang="en-US" sz="1400" dirty="0" smtClean="0">
                <a:hlinkClick r:id="rId3"/>
              </a:rPr>
              <a:t>Ovt2AD-iMqqNT_YjxbfAlA3uW_ZgaGISb1hpb.zo0H5d7FguaFV5cy</a:t>
            </a:r>
            <a:endParaRPr lang="en-US" sz="1400" dirty="0" smtClean="0"/>
          </a:p>
          <a:p>
            <a:r>
              <a:rPr lang="en-US" sz="1400" dirty="0" smtClean="0"/>
              <a:t>Access </a:t>
            </a:r>
            <a:r>
              <a:rPr lang="en-US" sz="1400" dirty="0"/>
              <a:t>Passcode: b8mpqK^T</a:t>
            </a:r>
            <a:endParaRPr lang="en-SG" sz="1400" dirty="0" smtClean="0"/>
          </a:p>
        </p:txBody>
      </p:sp>
    </p:spTree>
    <p:extLst>
      <p:ext uri="{BB962C8B-B14F-4D97-AF65-F5344CB8AC3E}">
        <p14:creationId xmlns:p14="http://schemas.microsoft.com/office/powerpoint/2010/main" val="326632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(more features)</a:t>
            </a:r>
            <a:endParaRPr lang="en-SG" dirty="0"/>
          </a:p>
        </p:txBody>
      </p:sp>
      <p:sp>
        <p:nvSpPr>
          <p:cNvPr id="3" name="Content Placeholder 2"/>
          <p:cNvSpPr>
            <a:spLocks noGrp="1"/>
          </p:cNvSpPr>
          <p:nvPr>
            <p:ph idx="1"/>
          </p:nvPr>
        </p:nvSpPr>
        <p:spPr>
          <a:xfrm>
            <a:off x="838199" y="1825624"/>
            <a:ext cx="10674927" cy="5032375"/>
          </a:xfrm>
        </p:spPr>
        <p:txBody>
          <a:bodyPr>
            <a:normAutofit/>
          </a:bodyPr>
          <a:lstStyle/>
          <a:p>
            <a:r>
              <a:rPr lang="en-SG" dirty="0">
                <a:hlinkClick r:id="rId3"/>
              </a:rPr>
              <a:t>https://visualgo.net/en/dfsbfs?slide=7</a:t>
            </a:r>
            <a:r>
              <a:rPr lang="en-SG" dirty="0"/>
              <a:t> to </a:t>
            </a:r>
            <a:r>
              <a:rPr lang="en-US" dirty="0"/>
              <a:t>7-11</a:t>
            </a:r>
            <a:endParaRPr lang="en-SG" dirty="0"/>
          </a:p>
          <a:p>
            <a:r>
              <a:rPr lang="en-US" dirty="0" smtClean="0"/>
              <a:t>Already discussed so far (last week):</a:t>
            </a:r>
            <a:endParaRPr lang="en-US" dirty="0"/>
          </a:p>
          <a:p>
            <a:pPr marL="914400" lvl="1" indent="-457200">
              <a:buFont typeface="+mj-lt"/>
              <a:buAutoNum type="arabicPeriod"/>
            </a:pPr>
            <a:r>
              <a:rPr lang="en-US" dirty="0">
                <a:hlinkClick r:id="rId4"/>
              </a:rPr>
              <a:t>Identifying a CC</a:t>
            </a:r>
            <a:r>
              <a:rPr lang="en-US" dirty="0"/>
              <a:t> (or group of CCs), especially the </a:t>
            </a:r>
            <a:r>
              <a:rPr lang="en-US" dirty="0">
                <a:hlinkClick r:id="rId5"/>
              </a:rPr>
              <a:t>time complexity </a:t>
            </a:r>
            <a:r>
              <a:rPr lang="en-US" dirty="0" smtClean="0">
                <a:hlinkClick r:id="rId5"/>
              </a:rPr>
              <a:t>analysis</a:t>
            </a:r>
            <a:r>
              <a:rPr lang="en-US" dirty="0" smtClean="0"/>
              <a:t>,</a:t>
            </a:r>
            <a:br>
              <a:rPr lang="en-US" dirty="0" smtClean="0"/>
            </a:br>
            <a:r>
              <a:rPr lang="en-US" dirty="0" smtClean="0"/>
              <a:t>we had solve </a:t>
            </a:r>
            <a:r>
              <a:rPr lang="en-US" dirty="0" err="1" smtClean="0">
                <a:hlinkClick r:id="rId6"/>
              </a:rPr>
              <a:t>Kattis</a:t>
            </a:r>
            <a:r>
              <a:rPr lang="en-US" dirty="0" smtClean="0">
                <a:hlinkClick r:id="rId6"/>
              </a:rPr>
              <a:t> – </a:t>
            </a:r>
            <a:r>
              <a:rPr lang="en-US" dirty="0" err="1" smtClean="0">
                <a:hlinkClick r:id="rId6"/>
              </a:rPr>
              <a:t>reachableroads</a:t>
            </a:r>
            <a:r>
              <a:rPr lang="en-US" dirty="0" smtClean="0"/>
              <a:t> using multiple calls of </a:t>
            </a:r>
            <a:r>
              <a:rPr lang="en-US" dirty="0" err="1" smtClean="0"/>
              <a:t>DFSes</a:t>
            </a:r>
            <a:r>
              <a:rPr lang="en-US" dirty="0" smtClean="0"/>
              <a:t> last week</a:t>
            </a:r>
          </a:p>
          <a:p>
            <a:pPr lvl="2"/>
            <a:r>
              <a:rPr lang="en-US" sz="1800" dirty="0" smtClean="0"/>
              <a:t>The DFS part can be converted to BFS</a:t>
            </a:r>
          </a:p>
          <a:p>
            <a:pPr lvl="2"/>
            <a:r>
              <a:rPr lang="en-US" sz="1800" dirty="0" smtClean="0"/>
              <a:t>See the given code at Discord (last week)</a:t>
            </a:r>
            <a:endParaRPr lang="en-US" sz="1800" dirty="0"/>
          </a:p>
          <a:p>
            <a:pPr marL="914400" lvl="1" indent="-457200">
              <a:buFont typeface="+mj-lt"/>
              <a:buAutoNum type="arabicPeriod"/>
            </a:pPr>
            <a:r>
              <a:rPr lang="en-US" dirty="0" smtClean="0">
                <a:hlinkClick r:id="rId7"/>
              </a:rPr>
              <a:t>Reachability test</a:t>
            </a:r>
            <a:r>
              <a:rPr lang="en-US" dirty="0" smtClean="0"/>
              <a:t> (actually the simplest extended application of DFS/BFS than just for exploring the graph)</a:t>
            </a:r>
          </a:p>
          <a:p>
            <a:pPr lvl="2"/>
            <a:r>
              <a:rPr lang="en-US" dirty="0" smtClean="0"/>
              <a:t>Not in any </a:t>
            </a:r>
            <a:r>
              <a:rPr lang="en-US" dirty="0" err="1" smtClean="0"/>
              <a:t>Kattis</a:t>
            </a:r>
            <a:r>
              <a:rPr lang="en-US" dirty="0" smtClean="0"/>
              <a:t> exercise yet but should be easy to do</a:t>
            </a:r>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(more features)</a:t>
            </a:r>
            <a:endParaRPr lang="en-SG" dirty="0"/>
          </a:p>
        </p:txBody>
      </p:sp>
      <p:sp>
        <p:nvSpPr>
          <p:cNvPr id="3" name="Content Placeholder 2"/>
          <p:cNvSpPr>
            <a:spLocks noGrp="1"/>
          </p:cNvSpPr>
          <p:nvPr>
            <p:ph idx="1"/>
          </p:nvPr>
        </p:nvSpPr>
        <p:spPr>
          <a:xfrm>
            <a:off x="838199" y="1825624"/>
            <a:ext cx="10674927" cy="5032375"/>
          </a:xfrm>
        </p:spPr>
        <p:txBody>
          <a:bodyPr>
            <a:noAutofit/>
          </a:bodyPr>
          <a:lstStyle/>
          <a:p>
            <a:r>
              <a:rPr lang="en-SG" dirty="0">
                <a:hlinkClick r:id="rId3"/>
              </a:rPr>
              <a:t>https://visualgo.net/en/dfsbfs?slide=7</a:t>
            </a:r>
            <a:r>
              <a:rPr lang="en-SG" dirty="0"/>
              <a:t> to </a:t>
            </a:r>
            <a:r>
              <a:rPr lang="en-US" dirty="0"/>
              <a:t>7-11</a:t>
            </a:r>
            <a:endParaRPr lang="en-SG" dirty="0"/>
          </a:p>
          <a:p>
            <a:r>
              <a:rPr lang="en-US" dirty="0" smtClean="0"/>
              <a:t>Not-really-live solve today to save time (a bit more in Tut/Lab 9)…:</a:t>
            </a:r>
          </a:p>
          <a:p>
            <a:pPr marL="914400" lvl="1" indent="-457200">
              <a:buFont typeface="+mj-lt"/>
              <a:buAutoNum type="arabicPeriod"/>
            </a:pPr>
            <a:r>
              <a:rPr lang="en-US" dirty="0">
                <a:hlinkClick r:id="rId4"/>
              </a:rPr>
              <a:t>Cycle detection algorithm</a:t>
            </a:r>
            <a:r>
              <a:rPr lang="en-US" dirty="0"/>
              <a:t>, </a:t>
            </a:r>
            <a:r>
              <a:rPr lang="en-US" dirty="0" smtClean="0"/>
              <a:t>we </a:t>
            </a:r>
            <a:r>
              <a:rPr lang="en-US" dirty="0"/>
              <a:t>solve </a:t>
            </a:r>
            <a:r>
              <a:rPr lang="en-US" dirty="0" err="1">
                <a:hlinkClick r:id="rId5"/>
              </a:rPr>
              <a:t>Kattis</a:t>
            </a:r>
            <a:r>
              <a:rPr lang="en-US" dirty="0">
                <a:hlinkClick r:id="rId5"/>
              </a:rPr>
              <a:t> – </a:t>
            </a:r>
            <a:r>
              <a:rPr lang="en-US" dirty="0" err="1" smtClean="0">
                <a:hlinkClick r:id="rId5"/>
              </a:rPr>
              <a:t>runningmom</a:t>
            </a:r>
            <a:endParaRPr lang="en-US" dirty="0" smtClean="0"/>
          </a:p>
          <a:p>
            <a:pPr lvl="2"/>
            <a:r>
              <a:rPr lang="en-US" sz="1800" dirty="0" smtClean="0"/>
              <a:t>Visitation </a:t>
            </a:r>
            <a:r>
              <a:rPr lang="en-US" sz="1800" dirty="0"/>
              <a:t>status </a:t>
            </a:r>
            <a:r>
              <a:rPr lang="en-US" sz="1800" dirty="0" smtClean="0"/>
              <a:t>expanded: binary (unvisited vs visited) to ternary (unvisited, explored, fully visited)</a:t>
            </a:r>
          </a:p>
          <a:p>
            <a:pPr lvl="2"/>
            <a:r>
              <a:rPr lang="en-US" sz="1800" dirty="0" smtClean="0"/>
              <a:t>Additional </a:t>
            </a:r>
            <a:r>
              <a:rPr lang="en-US" sz="1800" dirty="0"/>
              <a:t>technique: Adjacency </a:t>
            </a:r>
            <a:r>
              <a:rPr lang="en-US" sz="1800" dirty="0" smtClean="0"/>
              <a:t>List in </a:t>
            </a:r>
            <a:r>
              <a:rPr lang="en-US" sz="1800" dirty="0"/>
              <a:t>form of Hash Table of string to vector of strings</a:t>
            </a:r>
            <a:r>
              <a:rPr lang="en-US" sz="1800" dirty="0" smtClean="0"/>
              <a:t>…</a:t>
            </a:r>
            <a:endParaRPr lang="en-US" sz="1800" dirty="0" smtClean="0">
              <a:hlinkClick r:id="rId4"/>
            </a:endParaRPr>
          </a:p>
          <a:p>
            <a:pPr marL="914400" lvl="1" indent="-457200">
              <a:buFont typeface="+mj-lt"/>
              <a:buAutoNum type="arabicPeriod"/>
            </a:pPr>
            <a:r>
              <a:rPr lang="en-US" dirty="0" smtClean="0">
                <a:hlinkClick r:id="rId4"/>
              </a:rPr>
              <a:t>Topological </a:t>
            </a:r>
            <a:r>
              <a:rPr lang="en-US" dirty="0">
                <a:hlinkClick r:id="rId4"/>
              </a:rPr>
              <a:t>sorting</a:t>
            </a:r>
            <a:r>
              <a:rPr lang="en-US" dirty="0"/>
              <a:t> of a(n implicit) DAG</a:t>
            </a:r>
            <a:r>
              <a:rPr lang="en-US" strike="sngStrike" dirty="0"/>
              <a:t>, we </a:t>
            </a:r>
            <a:r>
              <a:rPr lang="en-US" strike="sngStrike" dirty="0" smtClean="0"/>
              <a:t>solve </a:t>
            </a:r>
            <a:r>
              <a:rPr lang="en-US" strike="sngStrike" dirty="0" err="1">
                <a:hlinkClick r:id="rId6"/>
              </a:rPr>
              <a:t>Kattis</a:t>
            </a:r>
            <a:r>
              <a:rPr lang="en-US" strike="sngStrike" dirty="0">
                <a:hlinkClick r:id="rId6"/>
              </a:rPr>
              <a:t> – </a:t>
            </a:r>
            <a:r>
              <a:rPr lang="en-US" strike="sngStrike" dirty="0" smtClean="0">
                <a:hlinkClick r:id="rId6"/>
              </a:rPr>
              <a:t>collapse</a:t>
            </a:r>
            <a:endParaRPr lang="en-US" strike="sngStrike" dirty="0" smtClean="0"/>
          </a:p>
          <a:p>
            <a:pPr lvl="2"/>
            <a:r>
              <a:rPr lang="en-US" sz="1800" dirty="0" smtClean="0"/>
              <a:t>We use a modified </a:t>
            </a:r>
            <a:r>
              <a:rPr lang="en-US" sz="1800" dirty="0" smtClean="0"/>
              <a:t>DFS or a modified BFS (also </a:t>
            </a:r>
            <a:r>
              <a:rPr lang="en-US" sz="1800" dirty="0"/>
              <a:t>called </a:t>
            </a:r>
            <a:r>
              <a:rPr lang="en-US" sz="1800" dirty="0" smtClean="0"/>
              <a:t>as Kahn’s algorithm)</a:t>
            </a:r>
          </a:p>
          <a:p>
            <a:pPr lvl="2"/>
            <a:r>
              <a:rPr lang="en-US" sz="1800" dirty="0" smtClean="0"/>
              <a:t>No time to do one more demo… maybe next time</a:t>
            </a:r>
            <a:endParaRPr lang="en-US" sz="1800" dirty="0" smtClean="0"/>
          </a:p>
          <a:p>
            <a:r>
              <a:rPr lang="en-US" dirty="0" smtClean="0"/>
              <a:t>To </a:t>
            </a:r>
            <a:r>
              <a:rPr lang="en-US" dirty="0"/>
              <a:t>be explored by yourself:</a:t>
            </a:r>
            <a:endParaRPr lang="id-ID" dirty="0"/>
          </a:p>
          <a:p>
            <a:pPr marL="914400" lvl="1" indent="-457200">
              <a:buFont typeface="+mj-lt"/>
              <a:buAutoNum type="arabicPeriod"/>
            </a:pPr>
            <a:r>
              <a:rPr lang="en-US" dirty="0" smtClean="0">
                <a:hlinkClick r:id="rId7"/>
              </a:rPr>
              <a:t>Printing </a:t>
            </a:r>
            <a:r>
              <a:rPr lang="en-US" dirty="0">
                <a:hlinkClick r:id="rId7"/>
              </a:rPr>
              <a:t>the actual path</a:t>
            </a:r>
            <a:r>
              <a:rPr lang="en-US" dirty="0"/>
              <a:t> traversed</a:t>
            </a:r>
          </a:p>
          <a:p>
            <a:pPr marL="914400" lvl="1" indent="-457200">
              <a:buFont typeface="+mj-lt"/>
              <a:buAutoNum type="arabicPeriod"/>
            </a:pPr>
            <a:r>
              <a:rPr lang="en-US" dirty="0"/>
              <a:t>So, </a:t>
            </a:r>
            <a:r>
              <a:rPr lang="en-US" dirty="0">
                <a:hlinkClick r:id="rId8"/>
              </a:rPr>
              <a:t>which one is better</a:t>
            </a:r>
            <a:r>
              <a:rPr lang="en-US" dirty="0"/>
              <a:t>?</a:t>
            </a:r>
          </a:p>
          <a:p>
            <a:pPr marL="914400" lvl="1" indent="-457200">
              <a:buFont typeface="+mj-lt"/>
              <a:buAutoNum type="arabicPeriod"/>
            </a:pPr>
            <a:r>
              <a:rPr lang="en-US" dirty="0" smtClean="0">
                <a:hlinkClick r:id="rId9"/>
              </a:rPr>
              <a:t>Any </a:t>
            </a:r>
            <a:r>
              <a:rPr lang="en-US" dirty="0">
                <a:hlinkClick r:id="rId9"/>
              </a:rPr>
              <a:t>other advanced stuffs</a:t>
            </a:r>
            <a:r>
              <a:rPr lang="en-US" dirty="0"/>
              <a:t> (slide 8 onwards, for CS3233++, not for CS2040/C</a:t>
            </a:r>
            <a:r>
              <a:rPr lang="en-US" dirty="0" smtClean="0"/>
              <a:t>)</a:t>
            </a:r>
            <a:endParaRPr lang="en-US" dirty="0"/>
          </a:p>
        </p:txBody>
      </p:sp>
    </p:spTree>
    <p:extLst>
      <p:ext uri="{BB962C8B-B14F-4D97-AF65-F5344CB8AC3E}">
        <p14:creationId xmlns:p14="http://schemas.microsoft.com/office/powerpoint/2010/main" val="281567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a:xfrm>
            <a:off x="838199" y="1825625"/>
            <a:ext cx="10744201" cy="4351338"/>
          </a:xfrm>
        </p:spPr>
        <p:txBody>
          <a:bodyPr>
            <a:normAutofit/>
          </a:bodyPr>
          <a:lstStyle/>
          <a:p>
            <a:r>
              <a:rPr lang="en-US" dirty="0"/>
              <a:t>Remember that </a:t>
            </a:r>
            <a:r>
              <a:rPr lang="en-US" dirty="0" smtClean="0"/>
              <a:t>Thu, </a:t>
            </a:r>
            <a:r>
              <a:rPr lang="en-US" dirty="0"/>
              <a:t>28 October </a:t>
            </a:r>
            <a:r>
              <a:rPr lang="en-US" dirty="0" smtClean="0"/>
              <a:t>2021</a:t>
            </a:r>
            <a:r>
              <a:rPr lang="en-US" smtClean="0"/>
              <a:t>, </a:t>
            </a:r>
            <a:r>
              <a:rPr lang="en-US" smtClean="0"/>
              <a:t>5.15-7.15pm</a:t>
            </a:r>
            <a:br>
              <a:rPr lang="en-US" smtClean="0"/>
            </a:br>
            <a:r>
              <a:rPr lang="en-US" smtClean="0"/>
              <a:t>(</a:t>
            </a:r>
            <a:r>
              <a:rPr lang="en-US" dirty="0" smtClean="0"/>
              <a:t>overlap a bit with lecture time plus 1h15m extra) is for PE…</a:t>
            </a:r>
            <a:endParaRPr lang="en-US" dirty="0"/>
          </a:p>
          <a:p>
            <a:r>
              <a:rPr lang="en-US" dirty="0" smtClean="0"/>
              <a:t>For next Wed, 27 October 2021 (1 day before PE), please </a:t>
            </a:r>
            <a:r>
              <a:rPr lang="en-US" dirty="0"/>
              <a:t>read </a:t>
            </a:r>
            <a:r>
              <a:rPr lang="en-US" dirty="0">
                <a:hlinkClick r:id="rId2"/>
              </a:rPr>
              <a:t>https://visualgo.net/en/sssp?slide=1</a:t>
            </a:r>
            <a:r>
              <a:rPr lang="en-US" dirty="0"/>
              <a:t> at least until slide </a:t>
            </a:r>
            <a:r>
              <a:rPr lang="en-US" b="1" dirty="0" smtClean="0"/>
              <a:t>6-3</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a:t>
            </a:r>
            <a:r>
              <a:rPr lang="en-US" dirty="0" smtClean="0"/>
              <a:t>10ab, </a:t>
            </a:r>
            <a:r>
              <a:rPr lang="en-US" dirty="0"/>
              <a:t>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 Confirmed Absentees (Approved)</a:t>
            </a:r>
            <a:br>
              <a:rPr lang="en-US" dirty="0" smtClean="0"/>
            </a:br>
            <a:r>
              <a:rPr lang="en-US" sz="2000" dirty="0" smtClean="0"/>
              <a:t>Will do Make-up PE (Study Week, 17 Nov), </a:t>
            </a:r>
            <a:r>
              <a:rPr lang="id-ID" sz="2000" dirty="0">
                <a:hlinkClick r:id="rId3"/>
              </a:rPr>
              <a:t>https://</a:t>
            </a:r>
            <a:r>
              <a:rPr lang="id-ID" sz="2000" dirty="0" smtClean="0">
                <a:hlinkClick r:id="rId3"/>
              </a:rPr>
              <a:t>nus.kattis.com/sessions/atx79m</a:t>
            </a:r>
            <a:endParaRPr lang="en-SG" sz="2000" dirty="0"/>
          </a:p>
        </p:txBody>
      </p:sp>
      <p:sp>
        <p:nvSpPr>
          <p:cNvPr id="3" name="Content Placeholder 2"/>
          <p:cNvSpPr>
            <a:spLocks noGrp="1"/>
          </p:cNvSpPr>
          <p:nvPr>
            <p:ph idx="1"/>
          </p:nvPr>
        </p:nvSpPr>
        <p:spPr>
          <a:xfrm>
            <a:off x="838199" y="1825624"/>
            <a:ext cx="10767647" cy="5032375"/>
          </a:xfrm>
        </p:spPr>
        <p:txBody>
          <a:bodyPr>
            <a:normAutofit lnSpcReduction="10000"/>
          </a:bodyPr>
          <a:lstStyle/>
          <a:p>
            <a:pPr marL="0" indent="0">
              <a:buNone/>
            </a:pPr>
            <a:r>
              <a:rPr lang="en-US" sz="2400" dirty="0" smtClean="0"/>
              <a:t>Still stuck overseas (very valid reason to be given Make-up PE)…</a:t>
            </a:r>
          </a:p>
          <a:p>
            <a:pPr marL="514350" indent="-514350">
              <a:buFont typeface="+mj-lt"/>
              <a:buAutoNum type="arabicPeriod"/>
            </a:pPr>
            <a:r>
              <a:rPr lang="en-US" sz="2400" dirty="0" smtClean="0"/>
              <a:t>Chen Yu</a:t>
            </a:r>
          </a:p>
          <a:p>
            <a:pPr marL="514350" indent="-514350">
              <a:buFont typeface="+mj-lt"/>
              <a:buAutoNum type="arabicPeriod"/>
            </a:pPr>
            <a:r>
              <a:rPr lang="en-US" sz="2400" dirty="0" smtClean="0"/>
              <a:t>Jiang </a:t>
            </a:r>
            <a:r>
              <a:rPr lang="en-US" sz="2400" dirty="0" err="1" smtClean="0"/>
              <a:t>Hongxuan</a:t>
            </a:r>
            <a:endParaRPr lang="en-US" sz="2400" dirty="0" smtClean="0"/>
          </a:p>
          <a:p>
            <a:pPr marL="514350" indent="-514350">
              <a:buFont typeface="+mj-lt"/>
              <a:buAutoNum type="arabicPeriod"/>
            </a:pPr>
            <a:r>
              <a:rPr lang="en-US" sz="2400" dirty="0" err="1"/>
              <a:t>Ishita</a:t>
            </a:r>
            <a:r>
              <a:rPr lang="en-US" sz="2400" dirty="0"/>
              <a:t> </a:t>
            </a:r>
            <a:r>
              <a:rPr lang="en-US" sz="2400" dirty="0" smtClean="0"/>
              <a:t>Mandal</a:t>
            </a:r>
          </a:p>
          <a:p>
            <a:pPr marL="0" indent="0">
              <a:buNone/>
            </a:pPr>
            <a:endParaRPr lang="en-US" sz="1100" dirty="0"/>
          </a:p>
          <a:p>
            <a:pPr marL="0" indent="0">
              <a:buNone/>
            </a:pPr>
            <a:r>
              <a:rPr lang="en-US" sz="2400" dirty="0" smtClean="0"/>
              <a:t>The only special case:</a:t>
            </a:r>
          </a:p>
          <a:p>
            <a:pPr marL="514350" indent="-514350">
              <a:buAutoNum type="arabicPeriod"/>
            </a:pPr>
            <a:r>
              <a:rPr lang="en-US" sz="2400" dirty="0" smtClean="0"/>
              <a:t>Lee Isaac (</a:t>
            </a:r>
            <a:r>
              <a:rPr lang="en-US" sz="2400" dirty="0"/>
              <a:t>F2F Lab at </a:t>
            </a:r>
            <a:r>
              <a:rPr lang="en-US" sz="2400" dirty="0" smtClean="0"/>
              <a:t>SCI ending </a:t>
            </a:r>
            <a:r>
              <a:rPr lang="en-US" sz="2400" dirty="0"/>
              <a:t>at </a:t>
            </a:r>
            <a:r>
              <a:rPr lang="en-US" sz="2400" dirty="0" smtClean="0"/>
              <a:t>5pm </a:t>
            </a:r>
            <a:r>
              <a:rPr lang="en-US" sz="2400" dirty="0" smtClean="0">
                <a:sym typeface="Wingdings" panose="05000000000000000000" pitchFamily="2" charset="2"/>
              </a:rPr>
              <a:t></a:t>
            </a:r>
            <a:r>
              <a:rPr lang="en-US" sz="2400" dirty="0" smtClean="0"/>
              <a:t> extra 15m start time and end time)</a:t>
            </a:r>
          </a:p>
          <a:p>
            <a:pPr marL="0" indent="0">
              <a:buNone/>
            </a:pPr>
            <a:endParaRPr lang="en-US" sz="1100" dirty="0" smtClean="0"/>
          </a:p>
          <a:p>
            <a:pPr marL="0" indent="0">
              <a:buNone/>
            </a:pPr>
            <a:r>
              <a:rPr lang="en-US" sz="2400" dirty="0" smtClean="0"/>
              <a:t>No other appeal email received as of this morning (the deadline),</a:t>
            </a:r>
          </a:p>
          <a:p>
            <a:pPr marL="0" indent="0">
              <a:buNone/>
            </a:pPr>
            <a:r>
              <a:rPr lang="en-US" sz="2400" dirty="0" smtClean="0"/>
              <a:t>so we are expecting 69-3 = 66 others for PE (</a:t>
            </a:r>
            <a:r>
              <a:rPr lang="en-US" sz="2400" dirty="0"/>
              <a:t>see </a:t>
            </a:r>
            <a:r>
              <a:rPr lang="en-US" sz="2400" dirty="0" smtClean="0"/>
              <a:t>CS2040C-PE-Setup.xlsx)</a:t>
            </a:r>
          </a:p>
          <a:p>
            <a:pPr marL="0" indent="0">
              <a:buNone/>
            </a:pPr>
            <a:r>
              <a:rPr lang="en-US" sz="2400" dirty="0" smtClean="0"/>
              <a:t>If sick (MC) and/or tested PCR/ART positive for COVID-19 </a:t>
            </a:r>
            <a:r>
              <a:rPr lang="en-US" sz="2400" dirty="0" smtClean="0">
                <a:sym typeface="Wingdings" panose="05000000000000000000" pitchFamily="2" charset="2"/>
              </a:rPr>
              <a:t> Make-up PE also</a:t>
            </a:r>
          </a:p>
          <a:p>
            <a:pPr marL="0" indent="0">
              <a:buNone/>
            </a:pPr>
            <a:r>
              <a:rPr lang="en-US" sz="2400" dirty="0" smtClean="0">
                <a:sym typeface="Wingdings" panose="05000000000000000000" pitchFamily="2" charset="2"/>
              </a:rPr>
              <a:t>If AWOL  0 for this PE component…</a:t>
            </a:r>
            <a:endParaRPr lang="id-ID" sz="2400" dirty="0"/>
          </a:p>
        </p:txBody>
      </p:sp>
    </p:spTree>
    <p:extLst>
      <p:ext uri="{BB962C8B-B14F-4D97-AF65-F5344CB8AC3E}">
        <p14:creationId xmlns:p14="http://schemas.microsoft.com/office/powerpoint/2010/main" val="93120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Mock PE2</a:t>
            </a:r>
            <a:br>
              <a:rPr lang="en-US" dirty="0"/>
            </a:br>
            <a:r>
              <a:rPr lang="en-US" sz="2400" dirty="0">
                <a:hlinkClick r:id="rId2"/>
              </a:rPr>
              <a:t>https://</a:t>
            </a:r>
            <a:r>
              <a:rPr lang="en-US" sz="2400" dirty="0" smtClean="0">
                <a:hlinkClick r:id="rId2"/>
              </a:rPr>
              <a:t>nus.kattis.com/sessions/dp7gfx</a:t>
            </a:r>
            <a:endParaRPr lang="en-US" dirty="0"/>
          </a:p>
        </p:txBody>
      </p:sp>
      <p:sp>
        <p:nvSpPr>
          <p:cNvPr id="3" name="Content Placeholder 2"/>
          <p:cNvSpPr>
            <a:spLocks noGrp="1"/>
          </p:cNvSpPr>
          <p:nvPr>
            <p:ph idx="1"/>
          </p:nvPr>
        </p:nvSpPr>
        <p:spPr/>
        <p:txBody>
          <a:bodyPr/>
          <a:lstStyle/>
          <a:p>
            <a:r>
              <a:rPr lang="en-US" dirty="0" smtClean="0"/>
              <a:t>Use this to do final check on</a:t>
            </a:r>
          </a:p>
          <a:p>
            <a:pPr lvl="1"/>
            <a:r>
              <a:rPr lang="en-US" dirty="0" smtClean="0"/>
              <a:t>Your own battle station (laptop)</a:t>
            </a:r>
          </a:p>
          <a:p>
            <a:pPr lvl="2"/>
            <a:r>
              <a:rPr lang="en-US" dirty="0" smtClean="0"/>
              <a:t>Offline IDE or </a:t>
            </a:r>
            <a:r>
              <a:rPr lang="en-US" dirty="0" err="1" smtClean="0"/>
              <a:t>Text-Editor+C</a:t>
            </a:r>
            <a:r>
              <a:rPr lang="en-US" dirty="0" smtClean="0"/>
              <a:t>++ compiler that can compile C++17</a:t>
            </a:r>
          </a:p>
          <a:p>
            <a:pPr lvl="2"/>
            <a:r>
              <a:rPr lang="en-US" dirty="0" smtClean="0"/>
              <a:t>All other unrelated background processes must be turned off</a:t>
            </a:r>
          </a:p>
          <a:p>
            <a:pPr lvl="1"/>
            <a:r>
              <a:rPr lang="en-US" dirty="0" smtClean="0"/>
              <a:t>Your own readiness level…</a:t>
            </a:r>
          </a:p>
          <a:p>
            <a:r>
              <a:rPr lang="en-US" dirty="0" smtClean="0"/>
              <a:t>NOT OPEN INTERNET for Mock PE2 today</a:t>
            </a:r>
          </a:p>
          <a:p>
            <a:pPr lvl="1"/>
            <a:r>
              <a:rPr lang="en-US" dirty="0" smtClean="0"/>
              <a:t>Old problems, there is a high chance of “solutions” or “editorials” out there</a:t>
            </a:r>
          </a:p>
          <a:p>
            <a:r>
              <a:rPr lang="en-US" dirty="0" smtClean="0"/>
              <a:t>Steven will start at </a:t>
            </a:r>
            <a:r>
              <a:rPr lang="en-US" dirty="0" smtClean="0"/>
              <a:t>10.30am </a:t>
            </a:r>
            <a:r>
              <a:rPr lang="en-US" dirty="0" smtClean="0"/>
              <a:t>(with recording)</a:t>
            </a:r>
          </a:p>
          <a:p>
            <a:pPr lvl="1"/>
            <a:r>
              <a:rPr lang="en-US" dirty="0" smtClean="0"/>
              <a:t>Steven will purposely make mistakes and show how to “react” properly in PE</a:t>
            </a:r>
          </a:p>
          <a:p>
            <a:pPr lvl="1"/>
            <a:r>
              <a:rPr lang="en-US" dirty="0" smtClean="0"/>
              <a:t>You can watch him or just focus on trying Mock PE2 tasks yourself</a:t>
            </a:r>
            <a:endParaRPr lang="en-US" dirty="0"/>
          </a:p>
        </p:txBody>
      </p:sp>
    </p:spTree>
    <p:extLst>
      <p:ext uri="{BB962C8B-B14F-4D97-AF65-F5344CB8AC3E}">
        <p14:creationId xmlns:p14="http://schemas.microsoft.com/office/powerpoint/2010/main" val="131980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Estimation</a:t>
            </a:r>
            <a:endParaRPr lang="en-SG" dirty="0"/>
          </a:p>
        </p:txBody>
      </p:sp>
      <p:sp>
        <p:nvSpPr>
          <p:cNvPr id="3" name="Content Placeholder 2"/>
          <p:cNvSpPr>
            <a:spLocks noGrp="1"/>
          </p:cNvSpPr>
          <p:nvPr>
            <p:ph idx="1"/>
          </p:nvPr>
        </p:nvSpPr>
        <p:spPr>
          <a:xfrm>
            <a:off x="838200" y="1825625"/>
            <a:ext cx="10877550" cy="4667250"/>
          </a:xfrm>
        </p:spPr>
        <p:txBody>
          <a:bodyPr>
            <a:noAutofit/>
          </a:bodyPr>
          <a:lstStyle/>
          <a:p>
            <a:r>
              <a:rPr lang="id-ID" dirty="0"/>
              <a:t>PE plan</a:t>
            </a:r>
            <a:r>
              <a:rPr lang="en-US" dirty="0"/>
              <a:t> for next week: </a:t>
            </a:r>
            <a:r>
              <a:rPr lang="en-US" dirty="0" smtClean="0"/>
              <a:t>one of the 2 tasks has challenging last subtasks</a:t>
            </a:r>
          </a:p>
          <a:p>
            <a:r>
              <a:rPr lang="en-US" dirty="0" smtClean="0"/>
              <a:t>I </a:t>
            </a:r>
            <a:r>
              <a:rPr lang="en-US" dirty="0"/>
              <a:t>say task 2 is </a:t>
            </a:r>
            <a:r>
              <a:rPr lang="en-US" dirty="0" smtClean="0"/>
              <a:t>‘conceptually harder’ </a:t>
            </a:r>
            <a:r>
              <a:rPr lang="en-US" dirty="0"/>
              <a:t>than task 1</a:t>
            </a:r>
          </a:p>
          <a:p>
            <a:pPr lvl="1"/>
            <a:r>
              <a:rPr lang="en-US" dirty="0" smtClean="0"/>
              <a:t>However</a:t>
            </a:r>
            <a:r>
              <a:rPr lang="en-US" dirty="0"/>
              <a:t>, it</a:t>
            </a:r>
            <a:r>
              <a:rPr lang="id-ID" dirty="0"/>
              <a:t> is not necessary that task 2 is more difficult than task 1</a:t>
            </a:r>
            <a:r>
              <a:rPr lang="en-US" dirty="0"/>
              <a:t> for all :O</a:t>
            </a:r>
          </a:p>
          <a:p>
            <a:pPr lvl="1"/>
            <a:r>
              <a:rPr lang="en-US" dirty="0"/>
              <a:t>So, </a:t>
            </a:r>
            <a:r>
              <a:rPr lang="id-ID" dirty="0"/>
              <a:t>read both </a:t>
            </a:r>
            <a:r>
              <a:rPr lang="en-US" dirty="0"/>
              <a:t>tasks </a:t>
            </a:r>
            <a:r>
              <a:rPr lang="id-ID" dirty="0" smtClean="0"/>
              <a:t>first</a:t>
            </a:r>
            <a:endParaRPr lang="en-US" dirty="0" smtClean="0"/>
          </a:p>
          <a:p>
            <a:r>
              <a:rPr lang="en-US" dirty="0"/>
              <a:t>Both 2 tasks are brand new, the required </a:t>
            </a:r>
            <a:r>
              <a:rPr lang="en-US" dirty="0" smtClean="0"/>
              <a:t>solution(s) are 99</a:t>
            </a:r>
            <a:r>
              <a:rPr lang="en-US" dirty="0"/>
              <a:t>% not in current </a:t>
            </a:r>
            <a:r>
              <a:rPr lang="en-US" dirty="0" err="1"/>
              <a:t>Kattis</a:t>
            </a:r>
            <a:r>
              <a:rPr lang="en-US" dirty="0"/>
              <a:t> system </a:t>
            </a:r>
            <a:r>
              <a:rPr lang="en-US" dirty="0" smtClean="0"/>
              <a:t>yet and unlikely Google-able verbatim</a:t>
            </a:r>
            <a:endParaRPr lang="en-US" dirty="0"/>
          </a:p>
          <a:p>
            <a:pPr lvl="1"/>
            <a:r>
              <a:rPr lang="en-US" dirty="0" smtClean="0"/>
              <a:t>We obviously have “tried” searching some “related keywords” as of yesterday</a:t>
            </a:r>
          </a:p>
          <a:p>
            <a:r>
              <a:rPr lang="en-US" dirty="0" smtClean="0"/>
              <a:t>There will be manual partial marking </a:t>
            </a:r>
            <a:r>
              <a:rPr lang="en-US" b="1" dirty="0" smtClean="0"/>
              <a:t>only </a:t>
            </a:r>
            <a:r>
              <a:rPr lang="en-US" dirty="0" smtClean="0"/>
              <a:t>for those scoring *below*</a:t>
            </a:r>
            <a:br>
              <a:rPr lang="en-US" dirty="0" smtClean="0"/>
            </a:br>
            <a:r>
              <a:rPr lang="en-US" dirty="0" smtClean="0"/>
              <a:t>the score for subtask 1 for either task</a:t>
            </a:r>
          </a:p>
        </p:txBody>
      </p:sp>
    </p:spTree>
    <p:extLst>
      <p:ext uri="{BB962C8B-B14F-4D97-AF65-F5344CB8AC3E}">
        <p14:creationId xmlns:p14="http://schemas.microsoft.com/office/powerpoint/2010/main" val="87003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Strategy</a:t>
            </a:r>
            <a:endParaRPr lang="en-SG" dirty="0"/>
          </a:p>
        </p:txBody>
      </p:sp>
      <p:sp>
        <p:nvSpPr>
          <p:cNvPr id="3" name="Content Placeholder 2"/>
          <p:cNvSpPr>
            <a:spLocks noGrp="1"/>
          </p:cNvSpPr>
          <p:nvPr>
            <p:ph idx="1"/>
          </p:nvPr>
        </p:nvSpPr>
        <p:spPr>
          <a:xfrm>
            <a:off x="838200" y="1825624"/>
            <a:ext cx="10925014" cy="5032375"/>
          </a:xfrm>
        </p:spPr>
        <p:txBody>
          <a:bodyPr>
            <a:normAutofit/>
          </a:bodyPr>
          <a:lstStyle/>
          <a:p>
            <a:r>
              <a:rPr lang="en-US" dirty="0"/>
              <a:t>Revise ALL C++ code that </a:t>
            </a:r>
            <a:r>
              <a:rPr lang="en-US" dirty="0" smtClean="0"/>
              <a:t>Steven/Lab </a:t>
            </a:r>
            <a:r>
              <a:rPr lang="en-US" dirty="0"/>
              <a:t>TA has gave or you have used in </a:t>
            </a:r>
            <a:r>
              <a:rPr lang="en-US" dirty="0" smtClean="0"/>
              <a:t>PS0-1-2-3-4 (even PS5 that will start </a:t>
            </a:r>
            <a:r>
              <a:rPr lang="en-US" dirty="0" smtClean="0"/>
              <a:t>soon – if you suspect Steven will test something about graph :O) </a:t>
            </a:r>
            <a:r>
              <a:rPr lang="en-US" dirty="0"/>
              <a:t>so </a:t>
            </a:r>
            <a:r>
              <a:rPr lang="en-US" dirty="0" smtClean="0"/>
              <a:t>far</a:t>
            </a:r>
            <a:endParaRPr lang="en-US" dirty="0"/>
          </a:p>
          <a:p>
            <a:pPr lvl="1"/>
            <a:r>
              <a:rPr lang="en-US" dirty="0" smtClean="0"/>
              <a:t>PE </a:t>
            </a:r>
            <a:r>
              <a:rPr lang="en-US" dirty="0"/>
              <a:t>tasks will be a “variation” of what you have seen before</a:t>
            </a:r>
          </a:p>
          <a:p>
            <a:r>
              <a:rPr lang="id-ID" dirty="0"/>
              <a:t>2 hours, strategize</a:t>
            </a:r>
            <a:r>
              <a:rPr lang="en-US" dirty="0"/>
              <a:t>…</a:t>
            </a:r>
            <a:endParaRPr lang="id-ID" dirty="0"/>
          </a:p>
          <a:p>
            <a:pPr lvl="1"/>
            <a:r>
              <a:rPr lang="id-ID" dirty="0"/>
              <a:t>If you aim to get A/A+, of course </a:t>
            </a:r>
            <a:r>
              <a:rPr lang="id-ID" i="1" dirty="0"/>
              <a:t>max 1h each</a:t>
            </a:r>
            <a:r>
              <a:rPr lang="id-ID" dirty="0"/>
              <a:t> </a:t>
            </a:r>
            <a:r>
              <a:rPr lang="id-ID" dirty="0" smtClean="0"/>
              <a:t>(</a:t>
            </a:r>
            <a:r>
              <a:rPr lang="en-US" dirty="0" smtClean="0"/>
              <a:t>7.5</a:t>
            </a:r>
            <a:r>
              <a:rPr lang="id-ID" dirty="0" smtClean="0"/>
              <a:t>%+</a:t>
            </a:r>
            <a:r>
              <a:rPr lang="en-US" dirty="0"/>
              <a:t> 7.5 </a:t>
            </a:r>
            <a:r>
              <a:rPr lang="id-ID" dirty="0" smtClean="0"/>
              <a:t>% </a:t>
            </a:r>
            <a:r>
              <a:rPr lang="id-ID" dirty="0"/>
              <a:t>= </a:t>
            </a:r>
            <a:r>
              <a:rPr lang="id-ID" dirty="0" smtClean="0"/>
              <a:t>1</a:t>
            </a:r>
            <a:r>
              <a:rPr lang="en-US" dirty="0" smtClean="0"/>
              <a:t>5</a:t>
            </a:r>
            <a:r>
              <a:rPr lang="id-ID" dirty="0" smtClean="0"/>
              <a:t>%)</a:t>
            </a:r>
            <a:endParaRPr lang="id-ID" dirty="0"/>
          </a:p>
          <a:p>
            <a:pPr lvl="1"/>
            <a:r>
              <a:rPr lang="id-ID" dirty="0"/>
              <a:t>If you aim lesser, you can try to AC </a:t>
            </a:r>
            <a:r>
              <a:rPr lang="id-ID" dirty="0" smtClean="0"/>
              <a:t>(</a:t>
            </a:r>
            <a:r>
              <a:rPr lang="en-US" dirty="0" smtClean="0"/>
              <a:t>7.5</a:t>
            </a:r>
            <a:r>
              <a:rPr lang="id-ID" dirty="0" smtClean="0"/>
              <a:t>% </a:t>
            </a:r>
            <a:r>
              <a:rPr lang="id-ID" dirty="0"/>
              <a:t>out of </a:t>
            </a:r>
            <a:r>
              <a:rPr lang="id-ID" dirty="0" smtClean="0"/>
              <a:t>1</a:t>
            </a:r>
            <a:r>
              <a:rPr lang="en-US" dirty="0" smtClean="0"/>
              <a:t>5</a:t>
            </a:r>
            <a:r>
              <a:rPr lang="id-ID" dirty="0" smtClean="0"/>
              <a:t>%) </a:t>
            </a:r>
            <a:r>
              <a:rPr lang="id-ID" dirty="0"/>
              <a:t>either task 1 or task 2 </a:t>
            </a:r>
            <a:r>
              <a:rPr lang="id-ID" i="1" dirty="0"/>
              <a:t>in </a:t>
            </a:r>
            <a:r>
              <a:rPr lang="en-US" i="1" dirty="0"/>
              <a:t>2h</a:t>
            </a:r>
            <a:endParaRPr lang="id-ID" i="1" dirty="0"/>
          </a:p>
          <a:p>
            <a:pPr lvl="1"/>
            <a:r>
              <a:rPr lang="en-SG" dirty="0"/>
              <a:t>If you aim in-between, </a:t>
            </a:r>
            <a:r>
              <a:rPr lang="en-SG" dirty="0" smtClean="0"/>
              <a:t>get </a:t>
            </a:r>
            <a:r>
              <a:rPr lang="en-SG" i="1" dirty="0" smtClean="0"/>
              <a:t>partials</a:t>
            </a:r>
            <a:r>
              <a:rPr lang="en-SG" dirty="0" smtClean="0"/>
              <a:t> in both tasks</a:t>
            </a:r>
            <a:endParaRPr lang="en-SG" dirty="0"/>
          </a:p>
          <a:p>
            <a:pPr lvl="1"/>
            <a:r>
              <a:rPr lang="en-SG" dirty="0"/>
              <a:t>If you aim just to survive this module (i.e</a:t>
            </a:r>
            <a:r>
              <a:rPr lang="en-SG" dirty="0" smtClean="0"/>
              <a:t>., </a:t>
            </a:r>
            <a:r>
              <a:rPr lang="en-SG" dirty="0"/>
              <a:t>not F :O), please don’t get 2 blanks,</a:t>
            </a:r>
            <a:br>
              <a:rPr lang="en-SG" dirty="0"/>
            </a:br>
            <a:r>
              <a:rPr lang="en-SG" dirty="0"/>
              <a:t>aim for partial on at least </a:t>
            </a:r>
            <a:r>
              <a:rPr lang="en-SG" dirty="0" smtClean="0"/>
              <a:t>subtask </a:t>
            </a:r>
            <a:r>
              <a:rPr lang="en-SG" dirty="0"/>
              <a:t>1 </a:t>
            </a:r>
            <a:r>
              <a:rPr lang="en-SG" dirty="0" smtClean="0"/>
              <a:t>of both tasks </a:t>
            </a:r>
            <a:r>
              <a:rPr lang="en-SG" i="1" dirty="0" smtClean="0"/>
              <a:t>in </a:t>
            </a:r>
            <a:r>
              <a:rPr lang="en-SG" i="1" dirty="0"/>
              <a:t>2h…</a:t>
            </a:r>
          </a:p>
          <a:p>
            <a:pPr lvl="2"/>
            <a:r>
              <a:rPr lang="en-SG" i="1" dirty="0"/>
              <a:t>Try to survive via other means, i.e</a:t>
            </a:r>
            <a:r>
              <a:rPr lang="en-SG" i="1" dirty="0" smtClean="0"/>
              <a:t>., 15% </a:t>
            </a:r>
            <a:r>
              <a:rPr lang="en-SG" i="1" dirty="0"/>
              <a:t>Online Quiz</a:t>
            </a:r>
            <a:r>
              <a:rPr lang="en-SG" i="1" dirty="0" smtClean="0"/>
              <a:t>?</a:t>
            </a:r>
            <a:endParaRPr lang="en-SG" i="1" dirty="0"/>
          </a:p>
        </p:txBody>
      </p:sp>
    </p:spTree>
    <p:extLst>
      <p:ext uri="{BB962C8B-B14F-4D97-AF65-F5344CB8AC3E}">
        <p14:creationId xmlns:p14="http://schemas.microsoft.com/office/powerpoint/2010/main" val="88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 </a:t>
            </a:r>
            <a:r>
              <a:rPr lang="en-US" dirty="0"/>
              <a:t>execution </a:t>
            </a:r>
            <a:r>
              <a:rPr lang="id-ID" dirty="0"/>
              <a:t>plan</a:t>
            </a:r>
            <a:r>
              <a:rPr lang="en-US" dirty="0"/>
              <a:t> (1)</a:t>
            </a:r>
          </a:p>
        </p:txBody>
      </p:sp>
      <p:sp>
        <p:nvSpPr>
          <p:cNvPr id="3" name="Content Placeholder 2"/>
          <p:cNvSpPr>
            <a:spLocks noGrp="1"/>
          </p:cNvSpPr>
          <p:nvPr>
            <p:ph idx="1"/>
          </p:nvPr>
        </p:nvSpPr>
        <p:spPr>
          <a:xfrm>
            <a:off x="838200" y="1825624"/>
            <a:ext cx="11353800" cy="5032375"/>
          </a:xfrm>
        </p:spPr>
        <p:txBody>
          <a:bodyPr>
            <a:normAutofit lnSpcReduction="10000"/>
          </a:bodyPr>
          <a:lstStyle/>
          <a:p>
            <a:r>
              <a:rPr lang="en-US" sz="2400" dirty="0" smtClean="0"/>
              <a:t>66 students go </a:t>
            </a:r>
            <a:r>
              <a:rPr lang="en-US" sz="2400" dirty="0"/>
              <a:t>to designated </a:t>
            </a:r>
            <a:r>
              <a:rPr lang="en-US" sz="2400" dirty="0" smtClean="0"/>
              <a:t>F2F proctoring room (SR1, 36 </a:t>
            </a:r>
            <a:r>
              <a:rPr lang="en-US" sz="2400" dirty="0" err="1" smtClean="0"/>
              <a:t>pax</a:t>
            </a:r>
            <a:r>
              <a:rPr lang="en-US" sz="2400" dirty="0" smtClean="0"/>
              <a:t>) and SR3 (29 </a:t>
            </a:r>
            <a:r>
              <a:rPr lang="en-US" sz="2400" dirty="0" err="1" smtClean="0"/>
              <a:t>pax</a:t>
            </a:r>
            <a:r>
              <a:rPr lang="en-US" sz="2400" dirty="0" smtClean="0"/>
              <a:t>) at 5pm on Thu, 28 Oct 2021, for identity checks (Lee Isaac go to </a:t>
            </a:r>
            <a:r>
              <a:rPr lang="en-US" sz="2400" strike="sngStrike" dirty="0" smtClean="0"/>
              <a:t>ICPC Lab</a:t>
            </a:r>
            <a:r>
              <a:rPr lang="en-US" sz="2400" dirty="0" smtClean="0"/>
              <a:t> </a:t>
            </a:r>
            <a:r>
              <a:rPr lang="en-US" sz="2400" b="1" dirty="0" smtClean="0"/>
              <a:t>SR3, sit in front</a:t>
            </a:r>
            <a:r>
              <a:rPr lang="en-US" sz="2400" dirty="0" smtClean="0"/>
              <a:t>)</a:t>
            </a:r>
            <a:endParaRPr lang="en-US" sz="2400" dirty="0"/>
          </a:p>
          <a:p>
            <a:r>
              <a:rPr lang="en-US" sz="2400" dirty="0" smtClean="0"/>
              <a:t>Open </a:t>
            </a:r>
            <a:r>
              <a:rPr lang="id-ID" sz="2400" dirty="0" smtClean="0"/>
              <a:t>Internet, </a:t>
            </a:r>
            <a:r>
              <a:rPr lang="en-US" sz="2400" dirty="0" smtClean="0"/>
              <a:t>but in </a:t>
            </a:r>
            <a:r>
              <a:rPr lang="en-US" sz="2400" dirty="0" smtClean="0"/>
              <a:t>read-only </a:t>
            </a:r>
            <a:r>
              <a:rPr lang="en-US" sz="2400" dirty="0" smtClean="0"/>
              <a:t>mode, </a:t>
            </a:r>
            <a:r>
              <a:rPr lang="id-ID" sz="2400" dirty="0" smtClean="0"/>
              <a:t>no </a:t>
            </a:r>
            <a:r>
              <a:rPr lang="id-ID" sz="2400" dirty="0"/>
              <a:t>communication </a:t>
            </a:r>
            <a:r>
              <a:rPr lang="id-ID" sz="2400" dirty="0" smtClean="0"/>
              <a:t>(</a:t>
            </a:r>
            <a:r>
              <a:rPr lang="en-SG" sz="2400" dirty="0" smtClean="0"/>
              <a:t>turn off any communication </a:t>
            </a:r>
            <a:r>
              <a:rPr lang="en-SG" sz="2400" dirty="0" err="1" smtClean="0"/>
              <a:t>softwares</a:t>
            </a:r>
            <a:r>
              <a:rPr lang="en-SG" sz="2400" dirty="0" smtClean="0"/>
              <a:t>/unrelated background processes</a:t>
            </a:r>
            <a:r>
              <a:rPr lang="id-ID" sz="2400" dirty="0" smtClean="0"/>
              <a:t>)</a:t>
            </a:r>
            <a:endParaRPr lang="id-ID" sz="2400" dirty="0"/>
          </a:p>
          <a:p>
            <a:pPr lvl="1"/>
            <a:r>
              <a:rPr lang="id-ID" sz="2000" dirty="0"/>
              <a:t>If you get </a:t>
            </a:r>
            <a:r>
              <a:rPr lang="en-US" sz="2000" dirty="0"/>
              <a:t>a </a:t>
            </a:r>
            <a:r>
              <a:rPr lang="id-ID" sz="2000" dirty="0">
                <a:solidFill>
                  <a:srgbClr val="00B050"/>
                </a:solidFill>
              </a:rPr>
              <a:t>green</a:t>
            </a:r>
            <a:r>
              <a:rPr lang="id-ID" sz="2000" dirty="0"/>
              <a:t> </a:t>
            </a:r>
            <a:r>
              <a:rPr lang="id-ID" sz="2000" dirty="0" smtClean="0"/>
              <a:t>AC</a:t>
            </a:r>
            <a:r>
              <a:rPr lang="en-US" sz="2000" dirty="0" smtClean="0"/>
              <a:t> or </a:t>
            </a:r>
            <a:r>
              <a:rPr lang="en-US" sz="2000" dirty="0" smtClean="0">
                <a:solidFill>
                  <a:srgbClr val="F5F52B"/>
                </a:solidFill>
              </a:rPr>
              <a:t>yellowish</a:t>
            </a:r>
            <a:r>
              <a:rPr lang="en-US" sz="2000" dirty="0" smtClean="0">
                <a:solidFill>
                  <a:srgbClr val="92D050"/>
                </a:solidFill>
              </a:rPr>
              <a:t> green</a:t>
            </a:r>
            <a:r>
              <a:rPr lang="en-US" sz="2000" dirty="0" smtClean="0"/>
              <a:t> partial AC</a:t>
            </a:r>
            <a:r>
              <a:rPr lang="id-ID" sz="2000" dirty="0" smtClean="0"/>
              <a:t>, </a:t>
            </a:r>
            <a:r>
              <a:rPr lang="id-ID" sz="2000" dirty="0"/>
              <a:t>the marks </a:t>
            </a:r>
            <a:r>
              <a:rPr lang="en-US" sz="2000" dirty="0" smtClean="0"/>
              <a:t>are </a:t>
            </a:r>
            <a:r>
              <a:rPr lang="id-ID" sz="2000" dirty="0" smtClean="0"/>
              <a:t>yours</a:t>
            </a:r>
            <a:r>
              <a:rPr lang="en-US" sz="2000" dirty="0" smtClean="0"/>
              <a:t/>
            </a:r>
            <a:br>
              <a:rPr lang="en-US" sz="2000" dirty="0" smtClean="0"/>
            </a:br>
            <a:r>
              <a:rPr lang="id-ID" sz="2000" dirty="0" smtClean="0"/>
              <a:t>(</a:t>
            </a:r>
            <a:r>
              <a:rPr lang="en-US" sz="2000" dirty="0"/>
              <a:t>graders</a:t>
            </a:r>
            <a:r>
              <a:rPr lang="id-ID" sz="2000" dirty="0"/>
              <a:t> </a:t>
            </a:r>
            <a:r>
              <a:rPr lang="en-US" sz="2000" dirty="0"/>
              <a:t>won’t</a:t>
            </a:r>
            <a:r>
              <a:rPr lang="id-ID" sz="2000" dirty="0"/>
              <a:t> read your code</a:t>
            </a:r>
            <a:r>
              <a:rPr lang="en-US" sz="2000" dirty="0"/>
              <a:t> unless plagiarism alert is on</a:t>
            </a:r>
            <a:r>
              <a:rPr lang="id-ID" sz="2000" dirty="0"/>
              <a:t>)</a:t>
            </a:r>
          </a:p>
          <a:p>
            <a:pPr lvl="1"/>
            <a:r>
              <a:rPr lang="en-US" sz="2000" dirty="0"/>
              <a:t>I</a:t>
            </a:r>
            <a:r>
              <a:rPr lang="id-ID" sz="2000" dirty="0"/>
              <a:t>f you</a:t>
            </a:r>
            <a:r>
              <a:rPr lang="en-US" sz="2000" dirty="0"/>
              <a:t> get </a:t>
            </a:r>
            <a:r>
              <a:rPr lang="id-ID" sz="2000" dirty="0"/>
              <a:t>a </a:t>
            </a:r>
            <a:r>
              <a:rPr lang="id-ID" sz="2000" dirty="0" smtClean="0">
                <a:solidFill>
                  <a:srgbClr val="FF0000"/>
                </a:solidFill>
              </a:rPr>
              <a:t>red</a:t>
            </a:r>
            <a:r>
              <a:rPr lang="en-US" sz="2000" dirty="0" smtClean="0">
                <a:solidFill>
                  <a:srgbClr val="FF0000"/>
                </a:solidFill>
              </a:rPr>
              <a:t> </a:t>
            </a:r>
            <a:r>
              <a:rPr lang="en-US" sz="2000" dirty="0" smtClean="0"/>
              <a:t>(i.e., below subtask 1 score),</a:t>
            </a:r>
            <a:br>
              <a:rPr lang="en-US" sz="2000" dirty="0" smtClean="0"/>
            </a:br>
            <a:r>
              <a:rPr lang="en-US" sz="2000" dirty="0" smtClean="0"/>
              <a:t>graders </a:t>
            </a:r>
            <a:r>
              <a:rPr lang="id-ID" sz="2000" dirty="0" smtClean="0"/>
              <a:t>will </a:t>
            </a:r>
            <a:r>
              <a:rPr lang="id-ID" sz="2000" dirty="0"/>
              <a:t>read and </a:t>
            </a:r>
            <a:r>
              <a:rPr lang="en-US" sz="2000" dirty="0" smtClean="0"/>
              <a:t>try to </a:t>
            </a:r>
            <a:r>
              <a:rPr lang="id-ID" sz="2000" dirty="0" smtClean="0"/>
              <a:t>give </a:t>
            </a:r>
            <a:r>
              <a:rPr lang="id-ID" sz="2000" b="1" i="1" u="sng" dirty="0"/>
              <a:t>low</a:t>
            </a:r>
            <a:r>
              <a:rPr lang="id-ID" sz="2000" dirty="0"/>
              <a:t> </a:t>
            </a:r>
            <a:r>
              <a:rPr lang="id-ID" sz="2000" dirty="0" smtClean="0"/>
              <a:t>partial</a:t>
            </a:r>
            <a:r>
              <a:rPr lang="en-US" sz="2000" dirty="0" smtClean="0"/>
              <a:t> not more than Subtask 1 score</a:t>
            </a:r>
            <a:r>
              <a:rPr lang="id-ID" sz="2000" dirty="0" smtClean="0"/>
              <a:t>...</a:t>
            </a:r>
            <a:endParaRPr lang="en-US" sz="2000" dirty="0"/>
          </a:p>
          <a:p>
            <a:pPr lvl="1"/>
            <a:r>
              <a:rPr lang="en-US" sz="2000" dirty="0"/>
              <a:t>If </a:t>
            </a:r>
            <a:r>
              <a:rPr lang="en-US" sz="2000" dirty="0" err="1"/>
              <a:t>Kattis</a:t>
            </a:r>
            <a:r>
              <a:rPr lang="en-US" sz="2000" dirty="0"/>
              <a:t> still reports </a:t>
            </a:r>
            <a:r>
              <a:rPr lang="en-US" sz="2000" dirty="0" smtClean="0"/>
              <a:t>plagiarism (for either task) despite all these proctoring…</a:t>
            </a:r>
            <a:endParaRPr lang="en-US" sz="2000" dirty="0"/>
          </a:p>
          <a:p>
            <a:pPr lvl="2"/>
            <a:r>
              <a:rPr lang="en-US" sz="1600" dirty="0"/>
              <a:t>Total 0 for </a:t>
            </a:r>
            <a:r>
              <a:rPr lang="en-US" sz="1600" dirty="0" smtClean="0"/>
              <a:t>the entire PE </a:t>
            </a:r>
            <a:r>
              <a:rPr lang="en-US" sz="1600" dirty="0"/>
              <a:t>:O.</a:t>
            </a:r>
            <a:endParaRPr lang="id-ID" sz="1600" dirty="0"/>
          </a:p>
          <a:p>
            <a:r>
              <a:rPr lang="en-US" sz="2400" dirty="0"/>
              <a:t>Login to </a:t>
            </a:r>
            <a:r>
              <a:rPr lang="en-US" sz="2400" dirty="0">
                <a:hlinkClick r:id="rId3"/>
              </a:rPr>
              <a:t>https://nus.kattis.com</a:t>
            </a:r>
            <a:r>
              <a:rPr lang="en-US" sz="2400" dirty="0"/>
              <a:t> using </a:t>
            </a:r>
            <a:r>
              <a:rPr lang="en-US" sz="2400" dirty="0" smtClean="0"/>
              <a:t>your own </a:t>
            </a:r>
            <a:r>
              <a:rPr lang="en-US" sz="2400" dirty="0" err="1" smtClean="0"/>
              <a:t>Kattis</a:t>
            </a:r>
            <a:r>
              <a:rPr lang="en-US" sz="2400" dirty="0" smtClean="0"/>
              <a:t> account</a:t>
            </a:r>
          </a:p>
          <a:p>
            <a:pPr lvl="1"/>
            <a:r>
              <a:rPr lang="en-US" sz="2000" dirty="0" smtClean="0"/>
              <a:t>You CANNOT share your </a:t>
            </a:r>
            <a:r>
              <a:rPr lang="en-US" sz="2000" dirty="0" err="1" smtClean="0"/>
              <a:t>Kattis</a:t>
            </a:r>
            <a:r>
              <a:rPr lang="en-US" sz="2000" dirty="0" smtClean="0"/>
              <a:t> account password to anyone</a:t>
            </a:r>
          </a:p>
          <a:p>
            <a:pPr lvl="1"/>
            <a:r>
              <a:rPr lang="en-US" sz="2000" i="1" dirty="0" smtClean="0"/>
              <a:t>Another</a:t>
            </a:r>
            <a:r>
              <a:rPr lang="en-US" sz="2000" dirty="0" smtClean="0"/>
              <a:t> layer of protection: Each proctor will supply a long random string that is different between </a:t>
            </a:r>
            <a:r>
              <a:rPr lang="en-US" sz="2000" dirty="0" smtClean="0"/>
              <a:t>SR1/SR3 at “random” interval that </a:t>
            </a:r>
            <a:r>
              <a:rPr lang="en-US" sz="2000" dirty="0" smtClean="0"/>
              <a:t>you have to enter as comment as the first line of your submitted code </a:t>
            </a:r>
            <a:r>
              <a:rPr lang="en-US" sz="2000" dirty="0" smtClean="0"/>
              <a:t>around that timestamp (attempting </a:t>
            </a:r>
            <a:r>
              <a:rPr lang="en-US" sz="2000" dirty="0" smtClean="0"/>
              <a:t>to pass this long string via other electronic means to outsiders is considered cheating)</a:t>
            </a:r>
            <a:endParaRPr lang="en-US" sz="2000" dirty="0"/>
          </a:p>
        </p:txBody>
      </p:sp>
    </p:spTree>
    <p:extLst>
      <p:ext uri="{BB962C8B-B14F-4D97-AF65-F5344CB8AC3E}">
        <p14:creationId xmlns:p14="http://schemas.microsoft.com/office/powerpoint/2010/main" val="61303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 </a:t>
            </a:r>
            <a:r>
              <a:rPr lang="en-US" dirty="0"/>
              <a:t>execution </a:t>
            </a:r>
            <a:r>
              <a:rPr lang="id-ID" dirty="0"/>
              <a:t>plan</a:t>
            </a:r>
            <a:r>
              <a:rPr lang="en-US" dirty="0"/>
              <a:t> (2)</a:t>
            </a:r>
            <a:endParaRPr lang="en-SG" dirty="0"/>
          </a:p>
        </p:txBody>
      </p:sp>
      <p:sp>
        <p:nvSpPr>
          <p:cNvPr id="3" name="Content Placeholder 2"/>
          <p:cNvSpPr>
            <a:spLocks noGrp="1"/>
          </p:cNvSpPr>
          <p:nvPr>
            <p:ph idx="1"/>
          </p:nvPr>
        </p:nvSpPr>
        <p:spPr>
          <a:xfrm>
            <a:off x="838200" y="1825624"/>
            <a:ext cx="10925014" cy="5032375"/>
          </a:xfrm>
        </p:spPr>
        <p:txBody>
          <a:bodyPr>
            <a:normAutofit/>
          </a:bodyPr>
          <a:lstStyle/>
          <a:p>
            <a:r>
              <a:rPr lang="en-US" sz="2400" dirty="0" smtClean="0"/>
              <a:t>You are allowed to pre-code anything before PE starts, e.g., library code, template, I/O redirection to test case files, </a:t>
            </a:r>
            <a:r>
              <a:rPr lang="en-US" sz="2400" dirty="0" err="1" smtClean="0"/>
              <a:t>etc</a:t>
            </a:r>
            <a:r>
              <a:rPr lang="en-US" sz="2400" dirty="0" smtClean="0"/>
              <a:t> (whatever stuffs that you think are needed)</a:t>
            </a:r>
          </a:p>
          <a:p>
            <a:r>
              <a:rPr lang="en-US" sz="2400" dirty="0" smtClean="0"/>
              <a:t>PE </a:t>
            </a:r>
            <a:r>
              <a:rPr lang="en-US" sz="2400" dirty="0"/>
              <a:t>will auto start at </a:t>
            </a:r>
            <a:r>
              <a:rPr lang="en-US" sz="2400" dirty="0" smtClean="0"/>
              <a:t>5.15pm</a:t>
            </a:r>
            <a:r>
              <a:rPr lang="en-US" sz="2400" dirty="0"/>
              <a:t>, auto end at </a:t>
            </a:r>
            <a:r>
              <a:rPr lang="en-US" sz="2400" dirty="0" smtClean="0"/>
              <a:t>7.15pm</a:t>
            </a:r>
            <a:r>
              <a:rPr lang="en-US" sz="2400" dirty="0"/>
              <a:t>… (but see below)</a:t>
            </a:r>
          </a:p>
          <a:p>
            <a:pPr lvl="1"/>
            <a:r>
              <a:rPr lang="en-US" sz="2000" dirty="0"/>
              <a:t>There is about </a:t>
            </a:r>
            <a:r>
              <a:rPr lang="en-US" sz="2000" dirty="0" smtClean="0"/>
              <a:t>5s </a:t>
            </a:r>
            <a:r>
              <a:rPr lang="en-US" sz="2000" dirty="0"/>
              <a:t>network latency between Singapore and Sweden (</a:t>
            </a:r>
            <a:r>
              <a:rPr lang="en-US" sz="2000" dirty="0" err="1"/>
              <a:t>Kattis</a:t>
            </a:r>
            <a:r>
              <a:rPr lang="en-US" sz="2000" dirty="0"/>
              <a:t> server) :O</a:t>
            </a:r>
          </a:p>
          <a:p>
            <a:pPr lvl="2"/>
            <a:r>
              <a:rPr lang="en-US" sz="1800" dirty="0"/>
              <a:t>Do NOT submit </a:t>
            </a:r>
            <a:r>
              <a:rPr lang="en-US" sz="1800" dirty="0" smtClean="0"/>
              <a:t>beyond 7.14:55pm</a:t>
            </a:r>
            <a:r>
              <a:rPr lang="en-US" sz="1800" dirty="0"/>
              <a:t>… it may </a:t>
            </a:r>
            <a:r>
              <a:rPr lang="en-US" sz="1800" i="1" u="sng" dirty="0"/>
              <a:t>not</a:t>
            </a:r>
            <a:r>
              <a:rPr lang="en-US" sz="1800" dirty="0"/>
              <a:t> reached </a:t>
            </a:r>
            <a:r>
              <a:rPr lang="en-US" sz="1800" dirty="0" err="1"/>
              <a:t>Kattis</a:t>
            </a:r>
            <a:r>
              <a:rPr lang="en-US" sz="1800" dirty="0"/>
              <a:t> on time :O… (ICPC Asia SG18 experience</a:t>
            </a:r>
            <a:r>
              <a:rPr lang="en-US" sz="1800" dirty="0" smtClean="0"/>
              <a:t>)</a:t>
            </a:r>
          </a:p>
          <a:p>
            <a:pPr lvl="2"/>
            <a:r>
              <a:rPr lang="en-US" sz="1800" dirty="0" smtClean="0"/>
              <a:t>And there will be 66 of you trying to do the same too…</a:t>
            </a:r>
          </a:p>
          <a:p>
            <a:pPr lvl="1"/>
            <a:r>
              <a:rPr lang="en-US" sz="2200" dirty="0" smtClean="0"/>
              <a:t>Submit periodically to have frequent “auto backups” at </a:t>
            </a:r>
            <a:r>
              <a:rPr lang="en-US" sz="2200" dirty="0" err="1" smtClean="0"/>
              <a:t>Kattis</a:t>
            </a:r>
            <a:r>
              <a:rPr lang="en-US" sz="2200" dirty="0" smtClean="0"/>
              <a:t> server</a:t>
            </a:r>
          </a:p>
          <a:p>
            <a:r>
              <a:rPr lang="en-US" sz="2400" dirty="0" smtClean="0"/>
              <a:t>Allowed:</a:t>
            </a:r>
          </a:p>
          <a:p>
            <a:pPr lvl="1"/>
            <a:r>
              <a:rPr lang="en-US" sz="2000" dirty="0" smtClean="0"/>
              <a:t>If </a:t>
            </a:r>
            <a:r>
              <a:rPr lang="en-US" sz="2000" dirty="0"/>
              <a:t>you need to go to </a:t>
            </a:r>
            <a:r>
              <a:rPr lang="en-US" sz="2000" dirty="0" err="1"/>
              <a:t>cppreference</a:t>
            </a:r>
            <a:r>
              <a:rPr lang="en-US" sz="2000" dirty="0"/>
              <a:t>, you can go </a:t>
            </a:r>
            <a:r>
              <a:rPr lang="en-US" sz="2000" dirty="0" smtClean="0"/>
              <a:t>online</a:t>
            </a:r>
            <a:endParaRPr lang="en-US" sz="2000" dirty="0"/>
          </a:p>
          <a:p>
            <a:pPr lvl="1"/>
            <a:r>
              <a:rPr lang="en-US" sz="2000" dirty="0" smtClean="0"/>
              <a:t>Google (or use any other Search Engine) stuffs around </a:t>
            </a:r>
            <a:r>
              <a:rPr lang="en-US" sz="2000" dirty="0"/>
              <a:t>and read </a:t>
            </a:r>
            <a:r>
              <a:rPr lang="en-US" sz="2000" dirty="0" err="1"/>
              <a:t>StackOverflow</a:t>
            </a:r>
            <a:r>
              <a:rPr lang="en-US" sz="2000" dirty="0"/>
              <a:t>, Geek for Geeks, </a:t>
            </a:r>
            <a:r>
              <a:rPr lang="en-US" sz="2000" dirty="0" err="1"/>
              <a:t>Quora</a:t>
            </a:r>
            <a:r>
              <a:rPr lang="en-US" sz="2000" dirty="0"/>
              <a:t>, </a:t>
            </a:r>
            <a:r>
              <a:rPr lang="en-US" sz="2000" dirty="0" err="1"/>
              <a:t>etc</a:t>
            </a:r>
            <a:r>
              <a:rPr lang="en-US" sz="2000" dirty="0"/>
              <a:t> (in read only mode</a:t>
            </a:r>
            <a:r>
              <a:rPr lang="en-US" sz="2000" dirty="0" smtClean="0"/>
              <a:t>)</a:t>
            </a:r>
          </a:p>
          <a:p>
            <a:r>
              <a:rPr lang="en-US" sz="2400" dirty="0" smtClean="0"/>
              <a:t>Full 200/200 scorers (if any), will be immediately quarantined on the spot so that he/she cannot reveal solutions to anyone else</a:t>
            </a:r>
            <a:endParaRPr lang="id-ID" sz="2600" dirty="0"/>
          </a:p>
        </p:txBody>
      </p:sp>
    </p:spTree>
    <p:extLst>
      <p:ext uri="{BB962C8B-B14F-4D97-AF65-F5344CB8AC3E}">
        <p14:creationId xmlns:p14="http://schemas.microsoft.com/office/powerpoint/2010/main" val="190354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a:t>
            </a:r>
            <a:r>
              <a:rPr lang="en-US" dirty="0" smtClean="0"/>
              <a:t>Extra Admins/FAQs</a:t>
            </a:r>
            <a:endParaRPr lang="en-SG" dirty="0"/>
          </a:p>
        </p:txBody>
      </p:sp>
      <p:sp>
        <p:nvSpPr>
          <p:cNvPr id="3" name="Content Placeholder 2"/>
          <p:cNvSpPr>
            <a:spLocks noGrp="1"/>
          </p:cNvSpPr>
          <p:nvPr>
            <p:ph idx="1"/>
          </p:nvPr>
        </p:nvSpPr>
        <p:spPr>
          <a:xfrm>
            <a:off x="838200" y="1825625"/>
            <a:ext cx="10877550" cy="4667250"/>
          </a:xfrm>
        </p:spPr>
        <p:txBody>
          <a:bodyPr>
            <a:noAutofit/>
          </a:bodyPr>
          <a:lstStyle/>
          <a:p>
            <a:r>
              <a:rPr lang="en-US" sz="2400" dirty="0" smtClean="0"/>
              <a:t>Can I bring my fast gaming desktop :O</a:t>
            </a:r>
            <a:r>
              <a:rPr lang="en-US" sz="2400" dirty="0"/>
              <a:t>…? No, no space and not enough power plug…</a:t>
            </a:r>
            <a:endParaRPr lang="en-US" sz="2400" dirty="0" smtClean="0"/>
          </a:p>
          <a:p>
            <a:r>
              <a:rPr lang="en-US" sz="2400" dirty="0" smtClean="0"/>
              <a:t>Can </a:t>
            </a:r>
            <a:r>
              <a:rPr lang="en-US" sz="2400" dirty="0" smtClean="0"/>
              <a:t>I bring </a:t>
            </a:r>
            <a:r>
              <a:rPr lang="en-US" sz="2400" dirty="0" smtClean="0"/>
              <a:t>my big 4K monitor </a:t>
            </a:r>
            <a:r>
              <a:rPr lang="en-US" sz="2400" dirty="0" smtClean="0"/>
              <a:t>:O</a:t>
            </a:r>
            <a:r>
              <a:rPr lang="en-US" sz="2400" dirty="0" smtClean="0"/>
              <a:t>…? </a:t>
            </a:r>
            <a:r>
              <a:rPr lang="en-US" sz="2400" dirty="0" smtClean="0"/>
              <a:t>No…, no space and not enough power plug…</a:t>
            </a:r>
          </a:p>
          <a:p>
            <a:r>
              <a:rPr lang="en-US" sz="2400" dirty="0" smtClean="0"/>
              <a:t>Can I use iPad for scribbling? Can, but turn off </a:t>
            </a:r>
            <a:r>
              <a:rPr lang="en-US" sz="2400" dirty="0" err="1" smtClean="0"/>
              <a:t>wifi</a:t>
            </a:r>
            <a:r>
              <a:rPr lang="en-US" sz="2400" dirty="0" smtClean="0"/>
              <a:t>/data plan on secondary device</a:t>
            </a:r>
          </a:p>
          <a:p>
            <a:r>
              <a:rPr lang="en-US" sz="2400" dirty="0" smtClean="0"/>
              <a:t>Screen recording: No need, onsite proctoring</a:t>
            </a:r>
            <a:endParaRPr lang="en-US" sz="2400" b="1" dirty="0" smtClean="0"/>
          </a:p>
          <a:p>
            <a:r>
              <a:rPr lang="en-US" sz="2400" dirty="0" smtClean="0"/>
              <a:t>Can I use (read: copy-paste </a:t>
            </a:r>
            <a:r>
              <a:rPr lang="en-US" sz="2400" i="1" dirty="0" smtClean="0"/>
              <a:t>verbatim</a:t>
            </a:r>
            <a:r>
              <a:rPr lang="en-US" sz="2400" dirty="0" smtClean="0"/>
              <a:t>) some “library” code that I coded myself or “found online” </a:t>
            </a:r>
            <a:r>
              <a:rPr lang="en-US" sz="2400" dirty="0"/>
              <a:t>or not?, e.g., </a:t>
            </a:r>
            <a:r>
              <a:rPr lang="en-US" sz="2400" dirty="0" smtClean="0"/>
              <a:t>my stash of C++ code, my previous AC code at </a:t>
            </a:r>
            <a:r>
              <a:rPr lang="en-US" sz="2400" dirty="0" err="1" smtClean="0"/>
              <a:t>Kattis</a:t>
            </a:r>
            <a:r>
              <a:rPr lang="en-US" sz="2400" dirty="0" smtClean="0"/>
              <a:t>, CP4 book </a:t>
            </a:r>
            <a:r>
              <a:rPr lang="en-US" sz="2400" dirty="0">
                <a:hlinkClick r:id="rId3"/>
              </a:rPr>
              <a:t>https://</a:t>
            </a:r>
            <a:r>
              <a:rPr lang="en-US" sz="2400" dirty="0" smtClean="0">
                <a:hlinkClick r:id="rId3"/>
              </a:rPr>
              <a:t>github.com/stevenhalim/cpbook-code</a:t>
            </a:r>
            <a:r>
              <a:rPr lang="en-US" sz="2400" dirty="0" smtClean="0"/>
              <a:t>, Geeks for Geeks, </a:t>
            </a:r>
            <a:r>
              <a:rPr lang="en-US" sz="2400" dirty="0" err="1" smtClean="0"/>
              <a:t>Quora</a:t>
            </a:r>
            <a:r>
              <a:rPr lang="en-US" sz="2400" dirty="0" smtClean="0"/>
              <a:t>, Stack Overflow, or anything that I found (read only) at the dark corner of the web? Yes, but if you do that excessively, you will trigger a </a:t>
            </a:r>
            <a:r>
              <a:rPr lang="en-US" sz="2400" dirty="0" err="1" smtClean="0"/>
              <a:t>Kattis</a:t>
            </a:r>
            <a:r>
              <a:rPr lang="en-US" sz="2400" dirty="0" smtClean="0"/>
              <a:t> warning flag and we will be ‘attracted’ to inspect your code in depth</a:t>
            </a:r>
          </a:p>
          <a:p>
            <a:pPr lvl="1"/>
            <a:r>
              <a:rPr lang="en-US" sz="2000" dirty="0" smtClean="0"/>
              <a:t>If you are really clean, you don’t have to be afraid, we will ignore the warning flag after review</a:t>
            </a:r>
          </a:p>
          <a:p>
            <a:pPr lvl="1"/>
            <a:r>
              <a:rPr lang="en-SG" sz="2000" dirty="0" smtClean="0"/>
              <a:t>Steven is analysing students behaviour on such Open Internet examination for his “pedagogy” research so your behaviour may be noted in his future reports on this experiment</a:t>
            </a:r>
            <a:endParaRPr lang="id-ID" sz="2000" dirty="0"/>
          </a:p>
        </p:txBody>
      </p:sp>
    </p:spTree>
    <p:extLst>
      <p:ext uri="{BB962C8B-B14F-4D97-AF65-F5344CB8AC3E}">
        <p14:creationId xmlns:p14="http://schemas.microsoft.com/office/powerpoint/2010/main" val="319262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4943</TotalTime>
  <Words>1777</Words>
  <Application>Microsoft Office PowerPoint</Application>
  <PresentationFormat>Widescreen</PresentationFormat>
  <Paragraphs>131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Cloud Recording Links (only 1.5h for Wed Mock PE2 due to 30m self imposed handicap)</vt:lpstr>
      <vt:lpstr>CS2040/C</vt:lpstr>
      <vt:lpstr>PE Confirmed Absentees (Approved) Will do Make-up PE (Study Week, 17 Nov), https://nus.kattis.com/sessions/atx79m</vt:lpstr>
      <vt:lpstr>Mock PE2 https://nus.kattis.com/sessions/dp7gfx</vt:lpstr>
      <vt:lpstr>PE Admins – Estimation</vt:lpstr>
      <vt:lpstr>PE Admins – Strategy</vt:lpstr>
      <vt:lpstr>PE execution plan (1)</vt:lpstr>
      <vt:lpstr>PE execution plan (2)</vt:lpstr>
      <vt:lpstr>PE Admins – Extra Admins/FAQs</vt:lpstr>
      <vt:lpstr>Review of DFS/BFS Algorithm (more features)</vt:lpstr>
      <vt:lpstr>Review of DFS/BFS Algorithm (more features)</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351</cp:revision>
  <dcterms:created xsi:type="dcterms:W3CDTF">2017-08-18T07:05:45Z</dcterms:created>
  <dcterms:modified xsi:type="dcterms:W3CDTF">2021-10-21T11:35:20Z</dcterms:modified>
</cp:coreProperties>
</file>