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7" r:id="rId2"/>
    <p:sldId id="256" r:id="rId3"/>
    <p:sldId id="303" r:id="rId4"/>
    <p:sldId id="313" r:id="rId5"/>
    <p:sldId id="312" r:id="rId6"/>
    <p:sldId id="314" r:id="rId7"/>
    <p:sldId id="316" r:id="rId8"/>
    <p:sldId id="315" r:id="rId9"/>
    <p:sldId id="311"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03" autoAdjust="0"/>
  </p:normalViewPr>
  <p:slideViewPr>
    <p:cSldViewPr snapToGrid="0">
      <p:cViewPr varScale="1">
        <p:scale>
          <a:sx n="85" d="100"/>
          <a:sy n="85" d="100"/>
        </p:scale>
        <p:origin x="145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27/10/2021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Directed weighted graph, One source s, SSSP = Shortest</a:t>
            </a:r>
            <a:r>
              <a:rPr lang="en-US" sz="1200" b="0" i="0" kern="1200" baseline="0" dirty="0">
                <a:solidFill>
                  <a:schemeClr val="tx1"/>
                </a:solidFill>
                <a:effectLst/>
                <a:latin typeface="+mn-lt"/>
                <a:ea typeface="+mn-ea"/>
                <a:cs typeface="+mn-cs"/>
              </a:rPr>
              <a:t> path from that o</a:t>
            </a:r>
            <a:r>
              <a:rPr lang="en-US" sz="1200" b="0" i="0" kern="1200" dirty="0">
                <a:solidFill>
                  <a:schemeClr val="tx1"/>
                </a:solidFill>
                <a:effectLst/>
                <a:latin typeface="+mn-lt"/>
                <a:ea typeface="+mn-ea"/>
                <a:cs typeface="+mn-cs"/>
              </a:rPr>
              <a:t>ne source</a:t>
            </a:r>
            <a:r>
              <a:rPr lang="en-US" sz="1200" b="0" i="0" kern="1200" baseline="0" dirty="0">
                <a:solidFill>
                  <a:schemeClr val="tx1"/>
                </a:solidFill>
                <a:effectLst/>
                <a:latin typeface="+mn-lt"/>
                <a:ea typeface="+mn-ea"/>
                <a:cs typeface="+mn-cs"/>
              </a:rPr>
              <a:t> to ALL other vertices in graph (unreachable = +inf), result of SSSP algorithm is an SSSP spanning tree (similar with DFS/BFS spanning tree)</a:t>
            </a:r>
            <a:br>
              <a:rPr lang="en-US" sz="1200" b="0" i="0" kern="1200" baseline="0" dirty="0">
                <a:solidFill>
                  <a:schemeClr val="tx1"/>
                </a:solidFill>
                <a:effectLst/>
                <a:latin typeface="+mn-lt"/>
                <a:ea typeface="+mn-ea"/>
                <a:cs typeface="+mn-cs"/>
              </a:rPr>
            </a:br>
            <a:r>
              <a:rPr lang="en-US" sz="1200" b="0" i="0" kern="1200" baseline="0" dirty="0">
                <a:solidFill>
                  <a:schemeClr val="tx1"/>
                </a:solidFill>
                <a:effectLst/>
                <a:latin typeface="+mn-lt"/>
                <a:ea typeface="+mn-ea"/>
                <a:cs typeface="+mn-cs"/>
              </a:rPr>
              <a:t>not the focus this semester but good to know for SSSP VA OQ: ill-defined if there is a -</a:t>
            </a:r>
            <a:r>
              <a:rPr lang="en-US" sz="1200" b="0" i="0" kern="1200" baseline="0" dirty="0" err="1">
                <a:solidFill>
                  <a:schemeClr val="tx1"/>
                </a:solidFill>
                <a:effectLst/>
                <a:latin typeface="+mn-lt"/>
                <a:ea typeface="+mn-ea"/>
                <a:cs typeface="+mn-cs"/>
              </a:rPr>
              <a:t>ve</a:t>
            </a:r>
            <a:r>
              <a:rPr lang="en-US" sz="1200" b="0" i="0" kern="1200" baseline="0" dirty="0">
                <a:solidFill>
                  <a:schemeClr val="tx1"/>
                </a:solidFill>
                <a:effectLst/>
                <a:latin typeface="+mn-lt"/>
                <a:ea typeface="+mn-ea"/>
                <a:cs typeface="+mn-cs"/>
              </a:rPr>
              <a:t> cycle,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Bellman-Ford </a:t>
            </a:r>
            <a:r>
              <a:rPr lang="en-US" baseline="0" dirty="0"/>
              <a:t>and its optimization O(</a:t>
            </a:r>
            <a:r>
              <a:rPr lang="en-US" baseline="0" dirty="0" err="1"/>
              <a:t>kE</a:t>
            </a:r>
            <a:r>
              <a:rPr lang="en-US" baseline="0" dirty="0"/>
              <a:t>), but k can be up to V on nasty worst case input input (reverse edge), but still good to have as it is rare, and side effect of this algorithm (can be used to help detect if the input graph actually has negative weight cycle, interested readers should attempt </a:t>
            </a:r>
            <a:r>
              <a:rPr lang="en-US" baseline="0" dirty="0" err="1"/>
              <a:t>Kattis</a:t>
            </a:r>
            <a:r>
              <a:rPr lang="en-US" baseline="0" dirty="0"/>
              <a:t> – shortestpath3)</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 asked</a:t>
            </a:r>
            <a:r>
              <a:rPr lang="id-ID" baseline="0" dirty="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Do this </a:t>
            </a:r>
            <a:r>
              <a:rPr lang="en-US" baseline="0" dirty="0" smtClean="0"/>
              <a:t>yourself</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Some ideas: Going home (from source = </a:t>
            </a:r>
            <a:r>
              <a:rPr lang="en-US" sz="1200" b="0" i="0" kern="1200" baseline="0" dirty="0" err="1" smtClean="0">
                <a:solidFill>
                  <a:schemeClr val="tx1"/>
                </a:solidFill>
                <a:effectLst/>
                <a:latin typeface="+mn-lt"/>
                <a:ea typeface="+mn-ea"/>
                <a:cs typeface="+mn-cs"/>
              </a:rPr>
              <a:t>SoC</a:t>
            </a:r>
            <a:r>
              <a:rPr lang="en-US" sz="1200" b="0" i="0" kern="1200" baseline="0" dirty="0" smtClean="0">
                <a:solidFill>
                  <a:schemeClr val="tx1"/>
                </a:solidFill>
                <a:effectLst/>
                <a:latin typeface="+mn-lt"/>
                <a:ea typeface="+mn-ea"/>
                <a:cs typeface="+mn-cs"/>
              </a:rPr>
              <a:t>), Going to school (from source = home)</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34160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Unweighted can also mean constant-weighted, the minor changes are trivial, basically count layer number instead of just visited-unvisited flag, WA on general graph (</a:t>
            </a:r>
            <a:r>
              <a:rPr lang="en-US" baseline="0" dirty="0" err="1"/>
              <a:t>sssp</a:t>
            </a:r>
            <a:r>
              <a:rPr lang="en-US" baseline="0" dirty="0"/>
              <a:t> can take more edges but smaller total edge weight)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Identifying the (usually implicit) graph in the problem is a skill that we will see in the remainder of this semester; This apparently unweighted SSSP problem can then be solved with BFS, it runs in O(10</a:t>
            </a:r>
            <a:r>
              <a:rPr lang="en-US" baseline="30000" dirty="0" smtClean="0"/>
              <a:t>7</a:t>
            </a:r>
            <a:r>
              <a:rPr lang="en-US" baseline="0" dirty="0" smtClean="0"/>
              <a:t>) because there are at most V = m vertices (ranging from 0 to m-1) and then each vertex (a 6 digits number) has at most n (10) moves, so E = 10*V = 10*10^6 = 10^7. This is ‘fast’ as </a:t>
            </a:r>
            <a:r>
              <a:rPr lang="en-US" baseline="0" dirty="0" err="1" smtClean="0"/>
              <a:t>Kattis</a:t>
            </a:r>
            <a:r>
              <a:rPr lang="en-US" baseline="0" dirty="0" smtClean="0"/>
              <a:t> can do 10^8 in ~1s.</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292183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308497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27/10/2021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27/10/2021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27/10/2021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27/10/2021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27/10/2021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27/10/2021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27/10/2021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27/10/2021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27/10/2021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27/10/2021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27/10/2021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27/10/2021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sualgo.net/en/sssp?slide=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sualgo.net/training?diff=Medium&amp;n=5&amp;tl=0&amp;module=graphds,dfsbf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visualgo.net/en/sssp?slide=1" TargetMode="External"/><Relationship Id="rId7" Type="http://schemas.openxmlformats.org/officeDocument/2006/relationships/hyperlink" Target="https://visualgo.net/en/sssp?slide=1-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visualgo.net/en/sssp?slide=1-4" TargetMode="External"/><Relationship Id="rId5" Type="http://schemas.openxmlformats.org/officeDocument/2006/relationships/hyperlink" Target="https://visualgo.net/en/sssp?slide=4-8" TargetMode="External"/><Relationship Id="rId4" Type="http://schemas.openxmlformats.org/officeDocument/2006/relationships/hyperlink" Target="https://visualgo.net/en/sssp?slide=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nus.kattis.com/problems/shortestpath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nus.kattis.com/submissions/4053520" TargetMode="External"/><Relationship Id="rId4" Type="http://schemas.openxmlformats.org/officeDocument/2006/relationships/hyperlink" Target="https://nus.kattis.com/submissions/405349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sssp?slide=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nus.kattis.com/problems/modulosolitaire" TargetMode="External"/><Relationship Id="rId4" Type="http://schemas.openxmlformats.org/officeDocument/2006/relationships/hyperlink" Target="https://visualgo.net/en/sssp?slide=6-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mp.nus.edu.sg/news/archives/y2008/2008-no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nus.kattis.com/sessions/atx79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us.kattis.com/sessions/nbatd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tionary.org/wiki/upsolve" TargetMode="External"/><Relationship Id="rId4" Type="http://schemas.openxmlformats.org/officeDocument/2006/relationships/hyperlink" Target="https://nus.kattis.com/sessions/s5uz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Zoom Recording Link</a:t>
            </a:r>
            <a:endParaRPr lang="en-US" dirty="0"/>
          </a:p>
        </p:txBody>
      </p:sp>
      <p:sp>
        <p:nvSpPr>
          <p:cNvPr id="5" name="Content Placeholder 4"/>
          <p:cNvSpPr>
            <a:spLocks noGrp="1"/>
          </p:cNvSpPr>
          <p:nvPr>
            <p:ph idx="1"/>
          </p:nvPr>
        </p:nvSpPr>
        <p:spPr/>
        <p:txBody>
          <a:bodyPr/>
          <a:lstStyle/>
          <a:p>
            <a:r>
              <a:rPr lang="en-US" dirty="0" smtClean="0"/>
              <a:t>Zoom link will be announced when ready, read the slides first, especially the final updates on PE night preparation for tomorrow</a:t>
            </a:r>
            <a:endParaRPr lang="en-US" dirty="0"/>
          </a:p>
        </p:txBody>
      </p:sp>
    </p:spTree>
    <p:extLst>
      <p:ext uri="{BB962C8B-B14F-4D97-AF65-F5344CB8AC3E}">
        <p14:creationId xmlns:p14="http://schemas.microsoft.com/office/powerpoint/2010/main" val="1666716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a:bodyPr>
          <a:lstStyle/>
          <a:p>
            <a:r>
              <a:rPr lang="en-US" dirty="0"/>
              <a:t>By Wed, </a:t>
            </a:r>
            <a:r>
              <a:rPr lang="en-US" dirty="0" smtClean="0"/>
              <a:t>03 </a:t>
            </a:r>
            <a:r>
              <a:rPr lang="en-US" dirty="0"/>
              <a:t>Nov </a:t>
            </a:r>
            <a:r>
              <a:rPr lang="en-US" dirty="0" smtClean="0"/>
              <a:t>2021, </a:t>
            </a:r>
            <a:r>
              <a:rPr lang="en-US" dirty="0"/>
              <a:t>please re-read </a:t>
            </a:r>
            <a:r>
              <a:rPr lang="en-US" dirty="0">
                <a:hlinkClick r:id="rId2"/>
              </a:rPr>
              <a:t>https://visualgo.net/en/sssp?slide=7</a:t>
            </a:r>
            <a:r>
              <a:rPr lang="en-US" dirty="0"/>
              <a:t> until end</a:t>
            </a:r>
          </a:p>
          <a:p>
            <a:pPr lvl="1"/>
            <a:r>
              <a:rPr lang="en-US" dirty="0"/>
              <a:t>We will start studying Dijkstra’s algorithm</a:t>
            </a:r>
          </a:p>
          <a:p>
            <a:pPr lvl="1"/>
            <a:r>
              <a:rPr lang="en-US" dirty="0"/>
              <a:t>You </a:t>
            </a:r>
            <a:r>
              <a:rPr lang="en-US" dirty="0" smtClean="0"/>
              <a:t>(may) need </a:t>
            </a:r>
            <a:r>
              <a:rPr lang="en-US" dirty="0"/>
              <a:t>it for </a:t>
            </a:r>
            <a:r>
              <a:rPr lang="en-US" dirty="0" smtClean="0"/>
              <a:t>PS5</a:t>
            </a:r>
          </a:p>
          <a:p>
            <a:pPr lvl="1"/>
            <a:r>
              <a:rPr lang="en-US" dirty="0" smtClean="0"/>
              <a:t>You will need it for final assessment, obviously </a:t>
            </a:r>
            <a:r>
              <a:rPr lang="en-US" dirty="0" smtClean="0">
                <a:sym typeface="Wingdings" panose="05000000000000000000" pitchFamily="2" charset="2"/>
              </a:rPr>
              <a:t></a:t>
            </a:r>
            <a:endParaRPr lang="en-US"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a:xfrm>
            <a:off x="1524000" y="3602038"/>
            <a:ext cx="9144000" cy="1918230"/>
          </a:xfrm>
        </p:spPr>
        <p:txBody>
          <a:bodyPr>
            <a:normAutofit fontScale="92500" lnSpcReduction="20000"/>
          </a:bodyPr>
          <a:lstStyle/>
          <a:p>
            <a:r>
              <a:rPr lang="en-US" dirty="0"/>
              <a:t>Week </a:t>
            </a:r>
            <a:r>
              <a:rPr lang="en-US" dirty="0" smtClean="0"/>
              <a:t>11a only, </a:t>
            </a:r>
            <a:r>
              <a:rPr lang="en-US" dirty="0"/>
              <a:t>guideline slides </a:t>
            </a:r>
            <a:r>
              <a:rPr lang="en-US" dirty="0" smtClean="0"/>
              <a:t>only</a:t>
            </a:r>
          </a:p>
          <a:p>
            <a:r>
              <a:rPr lang="en-US" dirty="0" smtClean="0"/>
              <a:t>Week 11b is our PE night this </a:t>
            </a:r>
            <a:r>
              <a:rPr lang="en-US" dirty="0" smtClean="0"/>
              <a:t>semester</a:t>
            </a:r>
          </a:p>
          <a:p>
            <a:endParaRPr lang="en-US" dirty="0"/>
          </a:p>
          <a:p>
            <a:r>
              <a:rPr lang="en-US" dirty="0"/>
              <a:t>We do </a:t>
            </a:r>
            <a:r>
              <a:rPr lang="en-US" dirty="0" smtClean="0"/>
              <a:t/>
            </a:r>
            <a:br>
              <a:rPr lang="en-US" dirty="0" smtClean="0"/>
            </a:br>
            <a:r>
              <a:rPr lang="en-US" dirty="0" smtClean="0">
                <a:hlinkClick r:id="rId2"/>
              </a:rPr>
              <a:t>https</a:t>
            </a:r>
            <a:r>
              <a:rPr lang="en-US" dirty="0">
                <a:hlinkClick r:id="rId2"/>
              </a:rPr>
              <a:t>://</a:t>
            </a:r>
            <a:r>
              <a:rPr lang="en-US" dirty="0" smtClean="0">
                <a:hlinkClick r:id="rId2"/>
              </a:rPr>
              <a:t>visualgo.net/training?diff=Medium&amp;n=5&amp;tl=0&amp;module=graphds,dfsbfs</a:t>
            </a:r>
            <a:r>
              <a:rPr lang="en-US" dirty="0" smtClean="0"/>
              <a:t/>
            </a:r>
            <a:br>
              <a:rPr lang="en-US" dirty="0" smtClean="0"/>
            </a:br>
            <a:r>
              <a:rPr lang="en-US" dirty="0" smtClean="0"/>
              <a:t>while waiting for the rest to come </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https://visualgo.net/en/sssp?slide=1</a:t>
            </a:r>
            <a:r>
              <a:rPr lang="en-SG" dirty="0"/>
              <a:t> to 4</a:t>
            </a:r>
            <a:r>
              <a:rPr lang="en-US" dirty="0"/>
              <a:t>-9</a:t>
            </a:r>
            <a:endParaRPr lang="en-SG" dirty="0"/>
          </a:p>
          <a:p>
            <a:r>
              <a:rPr lang="en-US" dirty="0"/>
              <a:t>Q&amp;A on SSSP part 1:</a:t>
            </a:r>
          </a:p>
          <a:p>
            <a:pPr marL="914400" lvl="1" indent="-457200">
              <a:buFont typeface="+mj-lt"/>
              <a:buAutoNum type="arabicPeriod"/>
            </a:pPr>
            <a:r>
              <a:rPr lang="en-US" dirty="0">
                <a:hlinkClick r:id="rId3"/>
              </a:rPr>
              <a:t>SSSP problem</a:t>
            </a:r>
            <a:r>
              <a:rPr lang="en-US" dirty="0"/>
              <a:t>, review of various SSSP concepts using random graphs</a:t>
            </a:r>
          </a:p>
          <a:p>
            <a:pPr marL="914400" lvl="1" indent="-457200">
              <a:buFont typeface="+mj-lt"/>
              <a:buAutoNum type="arabicPeriod"/>
            </a:pPr>
            <a:r>
              <a:rPr lang="en-US" dirty="0" smtClean="0">
                <a:hlinkClick r:id="rId4"/>
              </a:rPr>
              <a:t>Bellman-Ford </a:t>
            </a:r>
            <a:r>
              <a:rPr lang="en-US" dirty="0">
                <a:hlinkClick r:id="rId4"/>
              </a:rPr>
              <a:t>algorithm</a:t>
            </a:r>
            <a:r>
              <a:rPr lang="en-US" dirty="0"/>
              <a:t>, its O(</a:t>
            </a:r>
            <a:r>
              <a:rPr lang="en-US" dirty="0" err="1"/>
              <a:t>kE</a:t>
            </a:r>
            <a:r>
              <a:rPr lang="en-US" dirty="0"/>
              <a:t>) speedup, </a:t>
            </a:r>
            <a:r>
              <a:rPr lang="en-US" dirty="0">
                <a:hlinkClick r:id="rId5"/>
              </a:rPr>
              <a:t>worst case input</a:t>
            </a:r>
            <a:r>
              <a:rPr lang="en-US" dirty="0" smtClean="0"/>
              <a:t>,</a:t>
            </a:r>
            <a:br>
              <a:rPr lang="en-US" dirty="0" smtClean="0"/>
            </a:br>
            <a:r>
              <a:rPr lang="en-US" dirty="0" smtClean="0"/>
              <a:t>quick </a:t>
            </a:r>
            <a:r>
              <a:rPr lang="en-US" dirty="0"/>
              <a:t>proof of correctness and negative cycle detection bonus</a:t>
            </a:r>
          </a:p>
          <a:p>
            <a:r>
              <a:rPr lang="en-US" dirty="0"/>
              <a:t>Not asked:</a:t>
            </a:r>
          </a:p>
          <a:p>
            <a:pPr marL="914400" lvl="1" indent="-457200">
              <a:buFont typeface="+mj-lt"/>
              <a:buAutoNum type="arabicPeriod"/>
            </a:pPr>
            <a:r>
              <a:rPr lang="en-US" dirty="0" smtClean="0"/>
              <a:t>The </a:t>
            </a:r>
            <a:r>
              <a:rPr lang="en-US" dirty="0" smtClean="0">
                <a:hlinkClick r:id="rId6"/>
              </a:rPr>
              <a:t>notations</a:t>
            </a:r>
            <a:endParaRPr lang="en-US" dirty="0" smtClean="0"/>
          </a:p>
          <a:p>
            <a:pPr marL="914400" lvl="1" indent="-457200">
              <a:buFont typeface="+mj-lt"/>
              <a:buAutoNum type="arabicPeriod"/>
            </a:pPr>
            <a:r>
              <a:rPr lang="en-US" dirty="0"/>
              <a:t>Find </a:t>
            </a:r>
            <a:r>
              <a:rPr lang="en-US" dirty="0">
                <a:hlinkClick r:id="rId7"/>
              </a:rPr>
              <a:t>real life SSSP </a:t>
            </a:r>
            <a:r>
              <a:rPr lang="en-US" dirty="0" smtClean="0">
                <a:hlinkClick r:id="rId7"/>
              </a:rPr>
              <a:t>scenarios</a:t>
            </a:r>
            <a:endParaRPr lang="en-US" dirty="0"/>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(Not-)Live Demo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https://nus.kattis.com/problems/shortestpath1</a:t>
            </a:r>
            <a:endParaRPr lang="id-ID" dirty="0"/>
          </a:p>
          <a:p>
            <a:r>
              <a:rPr lang="en-US" dirty="0"/>
              <a:t>Let me show a raw O(nm) Bellman Ford’s on </a:t>
            </a:r>
            <a:r>
              <a:rPr lang="en-US" dirty="0" smtClean="0"/>
              <a:t>this</a:t>
            </a:r>
            <a:br>
              <a:rPr lang="en-US" dirty="0" smtClean="0"/>
            </a:br>
            <a:r>
              <a:rPr lang="en-US" dirty="0" smtClean="0"/>
              <a:t>(already demo-</a:t>
            </a:r>
            <a:r>
              <a:rPr lang="en-US" dirty="0" err="1" smtClean="0"/>
              <a:t>ed</a:t>
            </a:r>
            <a:r>
              <a:rPr lang="en-US" dirty="0" smtClean="0"/>
              <a:t> multiple times… a bit lame to re-code) :O</a:t>
            </a:r>
            <a:r>
              <a:rPr lang="en-US" dirty="0"/>
              <a:t>…</a:t>
            </a:r>
          </a:p>
          <a:p>
            <a:pPr lvl="1"/>
            <a:r>
              <a:rPr lang="en-US" dirty="0"/>
              <a:t>It should TLE</a:t>
            </a:r>
          </a:p>
          <a:p>
            <a:pPr lvl="1"/>
            <a:r>
              <a:rPr lang="en-US" dirty="0">
                <a:hlinkClick r:id="rId4"/>
              </a:rPr>
              <a:t>https://nus.kattis.com/submissions/4053497</a:t>
            </a:r>
            <a:r>
              <a:rPr lang="en-US" dirty="0"/>
              <a:t> (Steven’s view, see zipped code)</a:t>
            </a:r>
          </a:p>
          <a:p>
            <a:r>
              <a:rPr lang="en-US" dirty="0"/>
              <a:t>Let me show the optimization to O(km) version that terminates early if there is no more relaxation</a:t>
            </a:r>
          </a:p>
          <a:p>
            <a:pPr lvl="1"/>
            <a:r>
              <a:rPr lang="en-US" dirty="0"/>
              <a:t>It “pass” with “high” runtime, but technically we can make this still TLE</a:t>
            </a:r>
            <a:br>
              <a:rPr lang="en-US" dirty="0"/>
            </a:br>
            <a:r>
              <a:rPr lang="en-US" dirty="0"/>
              <a:t>(this problem does not have “Bellman Ford’s killer test case”)</a:t>
            </a:r>
          </a:p>
          <a:p>
            <a:pPr lvl="1"/>
            <a:r>
              <a:rPr lang="en-US" dirty="0">
                <a:hlinkClick r:id="rId5"/>
              </a:rPr>
              <a:t>https://nus.kattis.com/submissions/4053520</a:t>
            </a:r>
            <a:r>
              <a:rPr lang="en-US" dirty="0"/>
              <a:t> (Steven’s view, see zipped code)</a:t>
            </a:r>
          </a:p>
          <a:p>
            <a:r>
              <a:rPr lang="en-US" dirty="0"/>
              <a:t>We will make it better with proper Dijkstra’s algorithm soon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9023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https://visualgo.net/en/sssp?slide=5</a:t>
            </a:r>
            <a:r>
              <a:rPr lang="en-SG" dirty="0"/>
              <a:t> to 6</a:t>
            </a:r>
            <a:r>
              <a:rPr lang="en-US" dirty="0"/>
              <a:t>-3</a:t>
            </a:r>
            <a:endParaRPr lang="en-SG" dirty="0"/>
          </a:p>
          <a:p>
            <a:r>
              <a:rPr lang="en-US" dirty="0"/>
              <a:t>Q&amp;A on SSSP part 2:</a:t>
            </a:r>
          </a:p>
          <a:p>
            <a:pPr marL="914400" lvl="1" indent="-457200" algn="just">
              <a:buFont typeface="+mj-lt"/>
              <a:buAutoNum type="arabicPeriod"/>
            </a:pPr>
            <a:r>
              <a:rPr lang="en-US" dirty="0">
                <a:hlinkClick r:id="rId4"/>
              </a:rPr>
              <a:t>BFS for unweighted graph</a:t>
            </a:r>
            <a:r>
              <a:rPr lang="en-US" dirty="0"/>
              <a:t>, the </a:t>
            </a:r>
            <a:r>
              <a:rPr lang="en-US" dirty="0">
                <a:hlinkClick r:id="rId4"/>
              </a:rPr>
              <a:t>minor changes</a:t>
            </a:r>
            <a:r>
              <a:rPr lang="en-US" dirty="0"/>
              <a:t>, WA on general </a:t>
            </a:r>
            <a:r>
              <a:rPr lang="en-US" dirty="0" smtClean="0"/>
              <a:t>graph</a:t>
            </a:r>
          </a:p>
          <a:p>
            <a:pPr marL="914400" lvl="1" indent="-457200" algn="just">
              <a:buFont typeface="+mj-lt"/>
              <a:buAutoNum type="arabicPeriod"/>
            </a:pPr>
            <a:r>
              <a:rPr lang="en-US" dirty="0" smtClean="0"/>
              <a:t>One more demo on unweighted SSSP: </a:t>
            </a:r>
            <a:r>
              <a:rPr lang="en-US" dirty="0" err="1" smtClean="0">
                <a:hlinkClick r:id="rId5"/>
              </a:rPr>
              <a:t>Kattis</a:t>
            </a:r>
            <a:r>
              <a:rPr lang="en-US" dirty="0" smtClean="0">
                <a:hlinkClick r:id="rId5"/>
              </a:rPr>
              <a:t> – </a:t>
            </a:r>
            <a:r>
              <a:rPr lang="en-US" dirty="0" err="1" smtClean="0">
                <a:hlinkClick r:id="rId5"/>
              </a:rPr>
              <a:t>modulosolitaire</a:t>
            </a:r>
            <a:endParaRPr lang="en-US" dirty="0" smtClean="0"/>
          </a:p>
          <a:p>
            <a:pPr lvl="2" algn="just"/>
            <a:r>
              <a:rPr lang="en-US" dirty="0" smtClean="0"/>
              <a:t>The graph is “not seen” initially… because it is “implicit”</a:t>
            </a:r>
          </a:p>
          <a:p>
            <a:pPr lvl="2"/>
            <a:r>
              <a:rPr lang="en-US" dirty="0" smtClean="0"/>
              <a:t>But a trained </a:t>
            </a:r>
            <a:r>
              <a:rPr lang="en-US" dirty="0" err="1" smtClean="0"/>
              <a:t>algorist</a:t>
            </a:r>
            <a:r>
              <a:rPr lang="en-US" dirty="0" smtClean="0"/>
              <a:t> can elucidate the “implicit graph” and see the underlying graph problem: Shortest Paths on an unweighted </a:t>
            </a:r>
            <a:r>
              <a:rPr lang="en-US" dirty="0" smtClean="0"/>
              <a:t>graph, main idea: modulo m </a:t>
            </a:r>
            <a:r>
              <a:rPr lang="en-US" dirty="0" smtClean="0">
                <a:sym typeface="Wingdings" panose="05000000000000000000" pitchFamily="2" charset="2"/>
              </a:rPr>
              <a:t> means that |V| = {0, 1, 2, …, m-1}</a:t>
            </a:r>
            <a:endParaRPr lang="en-US" dirty="0" smtClean="0"/>
          </a:p>
          <a:p>
            <a:pPr lvl="2"/>
            <a:r>
              <a:rPr lang="en-US" dirty="0" smtClean="0"/>
              <a:t>O(V+E) fast </a:t>
            </a:r>
            <a:r>
              <a:rPr lang="en-US" dirty="0" smtClean="0"/>
              <a:t>BFS</a:t>
            </a:r>
            <a:r>
              <a:rPr lang="en-US" dirty="0" smtClean="0"/>
              <a:t>…</a:t>
            </a:r>
          </a:p>
          <a:p>
            <a:pPr lvl="3"/>
            <a:r>
              <a:rPr lang="en-US" dirty="0" smtClean="0"/>
              <a:t>Here </a:t>
            </a:r>
            <a:r>
              <a:rPr lang="en-US" dirty="0" smtClean="0"/>
              <a:t>V = m ≤ 10</a:t>
            </a:r>
            <a:r>
              <a:rPr lang="en-US" baseline="30000" dirty="0" smtClean="0"/>
              <a:t>6</a:t>
            </a:r>
            <a:r>
              <a:rPr lang="en-US" dirty="0" smtClean="0"/>
              <a:t> (do you understand why?), and</a:t>
            </a:r>
          </a:p>
          <a:p>
            <a:pPr lvl="3"/>
            <a:r>
              <a:rPr lang="en-US" dirty="0" smtClean="0"/>
              <a:t>E = </a:t>
            </a:r>
            <a:r>
              <a:rPr lang="en-US" dirty="0"/>
              <a:t>n*m </a:t>
            </a:r>
            <a:r>
              <a:rPr lang="en-US" dirty="0" smtClean="0"/>
              <a:t>≤ 10*10</a:t>
            </a:r>
            <a:r>
              <a:rPr lang="en-US" baseline="30000" dirty="0" smtClean="0"/>
              <a:t>6</a:t>
            </a:r>
            <a:r>
              <a:rPr lang="en-US" dirty="0" smtClean="0"/>
              <a:t> ≤ 10</a:t>
            </a:r>
            <a:r>
              <a:rPr lang="en-US" baseline="30000" dirty="0" smtClean="0"/>
              <a:t>7</a:t>
            </a:r>
            <a:r>
              <a:rPr lang="en-US" dirty="0" smtClean="0"/>
              <a:t> (do you understand why?)</a:t>
            </a:r>
          </a:p>
          <a:p>
            <a:pPr lvl="3"/>
            <a:r>
              <a:rPr lang="en-US" dirty="0" smtClean="0"/>
              <a:t>So 10</a:t>
            </a:r>
            <a:r>
              <a:rPr lang="en-US" baseline="30000" dirty="0" smtClean="0"/>
              <a:t>7</a:t>
            </a:r>
            <a:r>
              <a:rPr lang="en-US" dirty="0" smtClean="0"/>
              <a:t> operations in the worst </a:t>
            </a:r>
            <a:r>
              <a:rPr lang="en-US" dirty="0" smtClean="0"/>
              <a:t>case per test case (only one TC per input file)</a:t>
            </a:r>
            <a:endParaRPr lang="en-US" dirty="0"/>
          </a:p>
        </p:txBody>
      </p:sp>
    </p:spTree>
    <p:extLst>
      <p:ext uri="{BB962C8B-B14F-4D97-AF65-F5344CB8AC3E}">
        <p14:creationId xmlns:p14="http://schemas.microsoft.com/office/powerpoint/2010/main" val="405316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Preparation for the PE Night Tomorrow</a:t>
            </a:r>
            <a:endParaRPr lang="en-US" dirty="0"/>
          </a:p>
        </p:txBody>
      </p:sp>
      <p:sp>
        <p:nvSpPr>
          <p:cNvPr id="3" name="Content Placeholder 2"/>
          <p:cNvSpPr>
            <a:spLocks noGrp="1"/>
          </p:cNvSpPr>
          <p:nvPr>
            <p:ph idx="1"/>
          </p:nvPr>
        </p:nvSpPr>
        <p:spPr>
          <a:xfrm>
            <a:off x="838200" y="1825624"/>
            <a:ext cx="11353800" cy="5032375"/>
          </a:xfrm>
        </p:spPr>
        <p:txBody>
          <a:bodyPr>
            <a:normAutofit/>
          </a:bodyPr>
          <a:lstStyle/>
          <a:p>
            <a:r>
              <a:rPr lang="en-US" sz="2400" dirty="0" smtClean="0"/>
              <a:t>Venues (enough power plugs for everyone)</a:t>
            </a:r>
          </a:p>
          <a:p>
            <a:pPr lvl="1"/>
            <a:r>
              <a:rPr lang="en-US" sz="2000" dirty="0" smtClean="0"/>
              <a:t>SR1 [‘</a:t>
            </a:r>
            <a:r>
              <a:rPr lang="en-US" sz="2000" dirty="0" err="1" smtClean="0"/>
              <a:t>Ajeya</a:t>
            </a:r>
            <a:r>
              <a:rPr lang="en-US" sz="2000" dirty="0" smtClean="0"/>
              <a:t> </a:t>
            </a:r>
            <a:r>
              <a:rPr lang="en-US" sz="2000" dirty="0" err="1" smtClean="0"/>
              <a:t>Mantri</a:t>
            </a:r>
            <a:r>
              <a:rPr lang="en-US" sz="2000" dirty="0" smtClean="0"/>
              <a:t>’..‘</a:t>
            </a:r>
            <a:r>
              <a:rPr lang="en-US" sz="2000" dirty="0" err="1" smtClean="0"/>
              <a:t>Mukund</a:t>
            </a:r>
            <a:r>
              <a:rPr lang="en-US" sz="2000" dirty="0" smtClean="0"/>
              <a:t> </a:t>
            </a:r>
            <a:r>
              <a:rPr lang="en-US" sz="2000" dirty="0" err="1" smtClean="0"/>
              <a:t>Bala</a:t>
            </a:r>
            <a:r>
              <a:rPr lang="en-US" sz="2000" dirty="0" smtClean="0"/>
              <a:t>’] (37 </a:t>
            </a:r>
            <a:r>
              <a:rPr lang="en-US" sz="2000" dirty="0" err="1" smtClean="0"/>
              <a:t>pax</a:t>
            </a:r>
            <a:r>
              <a:rPr lang="en-US" sz="2000" dirty="0" smtClean="0"/>
              <a:t>), </a:t>
            </a:r>
            <a:r>
              <a:rPr lang="en-US" sz="2000" dirty="0"/>
              <a:t>Proctor: </a:t>
            </a:r>
            <a:r>
              <a:rPr lang="en-US" sz="2000" dirty="0" err="1"/>
              <a:t>Dr</a:t>
            </a:r>
            <a:r>
              <a:rPr lang="en-US" sz="2000" dirty="0"/>
              <a:t> Steven </a:t>
            </a:r>
            <a:r>
              <a:rPr lang="en-US" sz="2000" dirty="0" smtClean="0"/>
              <a:t>Halim, use SR1-specific code</a:t>
            </a:r>
            <a:endParaRPr lang="en-US" sz="2000" dirty="0"/>
          </a:p>
          <a:p>
            <a:pPr lvl="2"/>
            <a:r>
              <a:rPr lang="en-US" sz="1800" dirty="0" smtClean="0"/>
              <a:t>Lee Isaac go to SR1, start ~5.30pm</a:t>
            </a:r>
          </a:p>
          <a:p>
            <a:pPr lvl="1"/>
            <a:r>
              <a:rPr lang="en-US" sz="2000" dirty="0" smtClean="0"/>
              <a:t>SR3 [‘Neo Shi Wen’.. ‘Zhang </a:t>
            </a:r>
            <a:r>
              <a:rPr lang="en-US" sz="2000" dirty="0" err="1" smtClean="0"/>
              <a:t>Ziyi</a:t>
            </a:r>
            <a:r>
              <a:rPr lang="en-US" sz="2000" dirty="0" smtClean="0"/>
              <a:t>’] (29 </a:t>
            </a:r>
            <a:r>
              <a:rPr lang="en-US" sz="2000" dirty="0" err="1" smtClean="0"/>
              <a:t>pax</a:t>
            </a:r>
            <a:r>
              <a:rPr lang="en-US" sz="2000" dirty="0" smtClean="0"/>
              <a:t>), Proctor: </a:t>
            </a:r>
            <a:r>
              <a:rPr lang="en-US" sz="2000" dirty="0" err="1" smtClean="0"/>
              <a:t>Mr</a:t>
            </a:r>
            <a:r>
              <a:rPr lang="en-US" sz="2000" dirty="0" smtClean="0"/>
              <a:t> Wu Biao, </a:t>
            </a:r>
            <a:r>
              <a:rPr lang="en-US" sz="2000" dirty="0"/>
              <a:t>use </a:t>
            </a:r>
            <a:r>
              <a:rPr lang="en-US" sz="2000" dirty="0" smtClean="0"/>
              <a:t>SR3-specific code</a:t>
            </a:r>
          </a:p>
          <a:p>
            <a:pPr lvl="1"/>
            <a:r>
              <a:rPr lang="en-US" sz="2000" dirty="0" smtClean="0"/>
              <a:t>Arrive by 5pm for identity and laptop checks (no illegal background software)</a:t>
            </a:r>
          </a:p>
          <a:p>
            <a:r>
              <a:rPr lang="en-US" sz="2400" dirty="0" smtClean="0"/>
              <a:t>All set-up (from our side), testing reports:</a:t>
            </a:r>
          </a:p>
          <a:p>
            <a:pPr lvl="1"/>
            <a:r>
              <a:rPr lang="en-US" sz="2000" dirty="0" smtClean="0"/>
              <a:t>2 new tasks, hard to Google the required solution(s) (component(s))… we have “tried”</a:t>
            </a:r>
          </a:p>
          <a:p>
            <a:pPr lvl="2"/>
            <a:r>
              <a:rPr lang="en-US" sz="1600" dirty="0" smtClean="0"/>
              <a:t>Especially if you don’t know what to search for </a:t>
            </a:r>
            <a:r>
              <a:rPr lang="en-US" sz="1600" b="1" dirty="0" smtClean="0"/>
              <a:t>(DO NOT WASTE TOO MUCH TIME GOOGLING)</a:t>
            </a:r>
          </a:p>
          <a:p>
            <a:pPr lvl="2"/>
            <a:r>
              <a:rPr lang="en-US" sz="1600" dirty="0" smtClean="0"/>
              <a:t>It should be “much faster” to just think through the tasks properly instead of Googling blindly</a:t>
            </a:r>
          </a:p>
          <a:p>
            <a:pPr lvl="1"/>
            <a:r>
              <a:rPr lang="en-US" sz="2000" dirty="0" smtClean="0"/>
              <a:t>Myself: I can get ~1/4 of the 200 points in 2-3m… </a:t>
            </a:r>
            <a:r>
              <a:rPr lang="en-US" sz="2000" b="1" u="sng" dirty="0" smtClean="0"/>
              <a:t>(DO NOT LOSE TOO MUCH POINTS HERE)</a:t>
            </a:r>
          </a:p>
          <a:p>
            <a:pPr lvl="2"/>
            <a:r>
              <a:rPr lang="en-US" sz="1600" dirty="0" smtClean="0"/>
              <a:t>Special remarks about bypassing Sample Test Cases if aiming for lower subtasks – this is *no longer* needed</a:t>
            </a:r>
          </a:p>
          <a:p>
            <a:pPr lvl="1"/>
            <a:r>
              <a:rPr lang="en-US" sz="2000" dirty="0" smtClean="0"/>
              <a:t>One independent tester: That person scored full marks in 17m </a:t>
            </a:r>
            <a:r>
              <a:rPr lang="en-US" sz="2000" i="1" dirty="0" smtClean="0"/>
              <a:t>(not expecting many 200/200 though)</a:t>
            </a:r>
          </a:p>
          <a:p>
            <a:pPr lvl="1"/>
            <a:r>
              <a:rPr lang="en-US" sz="2000" dirty="0" smtClean="0"/>
              <a:t>Tested by the 2 problem authors themselves (hours of preparation for this automatic grading)</a:t>
            </a:r>
          </a:p>
          <a:p>
            <a:pPr lvl="1"/>
            <a:r>
              <a:rPr lang="en-US" sz="2000" dirty="0" smtClean="0"/>
              <a:t>There are full marks solutions using the slower Python with the correct algorithm</a:t>
            </a:r>
            <a:endParaRPr lang="en-US" sz="2000" dirty="0"/>
          </a:p>
        </p:txBody>
      </p:sp>
    </p:spTree>
    <p:extLst>
      <p:ext uri="{BB962C8B-B14F-4D97-AF65-F5344CB8AC3E}">
        <p14:creationId xmlns:p14="http://schemas.microsoft.com/office/powerpoint/2010/main" val="104299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fade">
                                      <p:cBhvr>
                                        <p:cTn id="28" dur="500"/>
                                        <p:tgtEl>
                                          <p:spTgt spid="3">
                                            <p:txEl>
                                              <p:pRg st="12" end="1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fade">
                                      <p:cBhvr>
                                        <p:cTn id="3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F2F Meeting? For Me/Wu Biao :O</a:t>
            </a:r>
            <a:endParaRPr lang="en-US" dirty="0"/>
          </a:p>
        </p:txBody>
      </p:sp>
      <p:sp>
        <p:nvSpPr>
          <p:cNvPr id="3" name="Content Placeholder 2"/>
          <p:cNvSpPr>
            <a:spLocks noGrp="1"/>
          </p:cNvSpPr>
          <p:nvPr>
            <p:ph idx="1"/>
          </p:nvPr>
        </p:nvSpPr>
        <p:spPr/>
        <p:txBody>
          <a:bodyPr/>
          <a:lstStyle/>
          <a:p>
            <a:r>
              <a:rPr lang="en-US" dirty="0" smtClean="0"/>
              <a:t>~5.00-5.13pm are mostly used for identity checks</a:t>
            </a:r>
          </a:p>
          <a:p>
            <a:pPr lvl="1"/>
            <a:r>
              <a:rPr lang="en-US" dirty="0" smtClean="0"/>
              <a:t>We really don’t know you yet :O… no “Nowhere to Hide” has been given…</a:t>
            </a:r>
          </a:p>
          <a:p>
            <a:pPr lvl="1"/>
            <a:r>
              <a:rPr lang="en-US" dirty="0" smtClean="0"/>
              <a:t>Show Matric Card and </a:t>
            </a:r>
            <a:r>
              <a:rPr lang="en-US" dirty="0" err="1" smtClean="0"/>
              <a:t>uNiVUS</a:t>
            </a:r>
            <a:r>
              <a:rPr lang="en-US" dirty="0" smtClean="0"/>
              <a:t> Green Pass (done your FET this week and NOT on IO or P1/2/3) side by side</a:t>
            </a:r>
          </a:p>
          <a:p>
            <a:r>
              <a:rPr lang="en-US" dirty="0" smtClean="0"/>
              <a:t>In case you (outside B04 @ SR3) also haven’t seen us (</a:t>
            </a:r>
            <a:r>
              <a:rPr lang="en-US" dirty="0" err="1" smtClean="0"/>
              <a:t>esp</a:t>
            </a:r>
            <a:r>
              <a:rPr lang="en-US" dirty="0" smtClean="0"/>
              <a:t> Wu Biao)</a:t>
            </a:r>
          </a:p>
          <a:p>
            <a:pPr lvl="1"/>
            <a:r>
              <a:rPr lang="en-US" dirty="0" smtClean="0"/>
              <a:t>This is </a:t>
            </a:r>
            <a:r>
              <a:rPr lang="en-US" dirty="0"/>
              <a:t>the young </a:t>
            </a:r>
            <a:r>
              <a:rPr lang="en-US" dirty="0" smtClean="0"/>
              <a:t>(2008) Wu </a:t>
            </a:r>
            <a:r>
              <a:rPr lang="en-US" dirty="0"/>
              <a:t>Biao </a:t>
            </a:r>
            <a:r>
              <a:rPr lang="en-US" dirty="0">
                <a:hlinkClick r:id="rId2"/>
              </a:rPr>
              <a:t>https://www.comp.nus.edu.sg/news/archives/y2008/2008-noi</a:t>
            </a:r>
            <a:r>
              <a:rPr lang="en-US" dirty="0" smtClean="0">
                <a:hlinkClick r:id="rId2"/>
              </a:rPr>
              <a:t>/</a:t>
            </a:r>
            <a:endParaRPr lang="en-US" dirty="0" smtClean="0"/>
          </a:p>
          <a:p>
            <a:pPr lvl="1"/>
            <a:r>
              <a:rPr lang="en-US" dirty="0" smtClean="0"/>
              <a:t>This is the current (2021) Wu Biao                         (in mask)</a:t>
            </a:r>
            <a:endParaRPr lang="en-US" dirty="0"/>
          </a:p>
        </p:txBody>
      </p:sp>
      <p:pic>
        <p:nvPicPr>
          <p:cNvPr id="5" name="Picture 2" descr="https://cdn.discordapp.com/attachments/897669936883839017/902770431252103198/unkn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4196" y="4707340"/>
            <a:ext cx="1526471" cy="20305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dn.discordapp.com/attachments/897669936883839017/902770431252103198/unkn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3717" y="4707339"/>
            <a:ext cx="1526471" cy="20305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715023" y="5714466"/>
            <a:ext cx="1545166" cy="742950"/>
          </a:xfrm>
          <a:prstGeom prst="rect">
            <a:avLst/>
          </a:prstGeom>
        </p:spPr>
      </p:pic>
    </p:spTree>
    <p:extLst>
      <p:ext uri="{BB962C8B-B14F-4D97-AF65-F5344CB8AC3E}">
        <p14:creationId xmlns:p14="http://schemas.microsoft.com/office/powerpoint/2010/main" val="4176059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Remedial/Make-up PE (1)</a:t>
            </a:r>
            <a:endParaRPr lang="en-US" dirty="0"/>
          </a:p>
        </p:txBody>
      </p:sp>
      <p:sp>
        <p:nvSpPr>
          <p:cNvPr id="3" name="Content Placeholder 2"/>
          <p:cNvSpPr>
            <a:spLocks noGrp="1"/>
          </p:cNvSpPr>
          <p:nvPr>
            <p:ph idx="1"/>
          </p:nvPr>
        </p:nvSpPr>
        <p:spPr>
          <a:xfrm>
            <a:off x="838200" y="1825625"/>
            <a:ext cx="10789356" cy="4351338"/>
          </a:xfrm>
        </p:spPr>
        <p:txBody>
          <a:bodyPr>
            <a:normAutofit/>
          </a:bodyPr>
          <a:lstStyle/>
          <a:p>
            <a:r>
              <a:rPr lang="en-US" dirty="0" smtClean="0"/>
              <a:t>Protocols for joining remedial/make-up PE</a:t>
            </a:r>
          </a:p>
          <a:p>
            <a:pPr lvl="1"/>
            <a:r>
              <a:rPr lang="en-US" dirty="0" smtClean="0"/>
              <a:t>Wednesday, </a:t>
            </a:r>
            <a:r>
              <a:rPr lang="en-US" dirty="0"/>
              <a:t>17 November 2021, </a:t>
            </a:r>
            <a:r>
              <a:rPr lang="en-US" dirty="0" smtClean="0"/>
              <a:t>10am-12noon (middle of reading week)</a:t>
            </a:r>
          </a:p>
          <a:p>
            <a:pPr lvl="2"/>
            <a:r>
              <a:rPr lang="en-US" dirty="0" smtClean="0">
                <a:hlinkClick r:id="rId2"/>
              </a:rPr>
              <a:t>https</a:t>
            </a:r>
            <a:r>
              <a:rPr lang="en-US" dirty="0">
                <a:hlinkClick r:id="rId2"/>
              </a:rPr>
              <a:t>://</a:t>
            </a:r>
            <a:r>
              <a:rPr lang="en-US" dirty="0" smtClean="0">
                <a:hlinkClick r:id="rId2"/>
              </a:rPr>
              <a:t>nus.kattis.com/sessions/atx79m</a:t>
            </a:r>
            <a:endParaRPr lang="en-US" dirty="0"/>
          </a:p>
          <a:p>
            <a:pPr lvl="1"/>
            <a:r>
              <a:rPr lang="en-US" dirty="0" smtClean="0"/>
              <a:t>At least for </a:t>
            </a:r>
            <a:r>
              <a:rPr lang="en-US" dirty="0"/>
              <a:t>3 who are </a:t>
            </a:r>
            <a:r>
              <a:rPr lang="en-US" dirty="0" smtClean="0"/>
              <a:t>still overseas who have different environment than the other 66 students: Chen Yu, Jiang </a:t>
            </a:r>
            <a:r>
              <a:rPr lang="en-US" dirty="0" err="1" smtClean="0"/>
              <a:t>Hongxuan</a:t>
            </a:r>
            <a:r>
              <a:rPr lang="en-US" dirty="0" smtClean="0"/>
              <a:t>, and </a:t>
            </a:r>
            <a:r>
              <a:rPr lang="en-US" dirty="0" err="1" smtClean="0"/>
              <a:t>Ishita</a:t>
            </a:r>
            <a:r>
              <a:rPr lang="en-US" dirty="0" smtClean="0"/>
              <a:t> Mandal</a:t>
            </a:r>
            <a:endParaRPr lang="en-US" dirty="0"/>
          </a:p>
          <a:p>
            <a:pPr lvl="1"/>
            <a:r>
              <a:rPr lang="en-US" dirty="0" smtClean="0"/>
              <a:t>It will be e-Proctored, not F2F, to have similar environment for all</a:t>
            </a:r>
          </a:p>
          <a:p>
            <a:pPr lvl="1"/>
            <a:r>
              <a:rPr lang="en-US" dirty="0" smtClean="0"/>
              <a:t>It will likely *NOT* be Open-Internet (TBC)</a:t>
            </a:r>
          </a:p>
          <a:p>
            <a:pPr lvl="1"/>
            <a:r>
              <a:rPr lang="en-US" dirty="0" smtClean="0"/>
              <a:t>Maximum capacity is likely 25 </a:t>
            </a:r>
            <a:r>
              <a:rPr lang="en-US" dirty="0" err="1" smtClean="0"/>
              <a:t>pax</a:t>
            </a:r>
            <a:r>
              <a:rPr lang="en-US" dirty="0" smtClean="0"/>
              <a:t> (limit of 1 e-proctor: myself) - 3 = 22</a:t>
            </a:r>
          </a:p>
          <a:p>
            <a:pPr lvl="1"/>
            <a:r>
              <a:rPr lang="en-US" b="1" dirty="0" smtClean="0"/>
              <a:t>AWOL </a:t>
            </a:r>
            <a:r>
              <a:rPr lang="en-US" b="1" dirty="0" smtClean="0">
                <a:sym typeface="Wingdings" panose="05000000000000000000" pitchFamily="2" charset="2"/>
              </a:rPr>
              <a:t> 0, and not invited for this remedial PE</a:t>
            </a:r>
          </a:p>
          <a:p>
            <a:pPr lvl="1"/>
            <a:r>
              <a:rPr lang="en-US" dirty="0" smtClean="0">
                <a:sym typeface="Wingdings" panose="05000000000000000000" pitchFamily="2" charset="2"/>
              </a:rPr>
              <a:t>PS: If you have MC (other illness) or COVID (IO or in P1/P2/P3), do NOT COME</a:t>
            </a:r>
          </a:p>
          <a:p>
            <a:pPr lvl="2"/>
            <a:r>
              <a:rPr lang="en-US" dirty="0" smtClean="0"/>
              <a:t>This is not AWOL, you will be shifted to make-up </a:t>
            </a:r>
            <a:r>
              <a:rPr lang="en-US" dirty="0" smtClean="0"/>
              <a:t>PE by default</a:t>
            </a:r>
            <a:endParaRPr lang="en-US" dirty="0" smtClean="0"/>
          </a:p>
        </p:txBody>
      </p:sp>
    </p:spTree>
    <p:extLst>
      <p:ext uri="{BB962C8B-B14F-4D97-AF65-F5344CB8AC3E}">
        <p14:creationId xmlns:p14="http://schemas.microsoft.com/office/powerpoint/2010/main" val="288050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Remedial/Make-up PE </a:t>
            </a:r>
            <a:r>
              <a:rPr lang="en-US" dirty="0" smtClean="0"/>
              <a:t>(2)</a:t>
            </a:r>
            <a:endParaRPr lang="en-SG" dirty="0"/>
          </a:p>
        </p:txBody>
      </p:sp>
      <p:sp>
        <p:nvSpPr>
          <p:cNvPr id="3" name="Content Placeholder 2"/>
          <p:cNvSpPr>
            <a:spLocks noGrp="1"/>
          </p:cNvSpPr>
          <p:nvPr>
            <p:ph idx="1"/>
          </p:nvPr>
        </p:nvSpPr>
        <p:spPr>
          <a:xfrm>
            <a:off x="838200" y="1825624"/>
            <a:ext cx="11353800" cy="5032375"/>
          </a:xfrm>
        </p:spPr>
        <p:txBody>
          <a:bodyPr>
            <a:normAutofit/>
          </a:bodyPr>
          <a:lstStyle/>
          <a:p>
            <a:r>
              <a:rPr lang="en-US" dirty="0" smtClean="0"/>
              <a:t>My </a:t>
            </a:r>
            <a:r>
              <a:rPr lang="en-US" u="sng" dirty="0"/>
              <a:t>current plan</a:t>
            </a:r>
            <a:r>
              <a:rPr lang="en-US" dirty="0"/>
              <a:t> is to invite </a:t>
            </a:r>
            <a:r>
              <a:rPr lang="en-US" u="sng" dirty="0"/>
              <a:t>up to</a:t>
            </a:r>
            <a:r>
              <a:rPr lang="en-US" dirty="0"/>
              <a:t> </a:t>
            </a:r>
            <a:r>
              <a:rPr lang="en-US" dirty="0" smtClean="0"/>
              <a:t>22 students </a:t>
            </a:r>
            <a:r>
              <a:rPr lang="en-US" dirty="0"/>
              <a:t>who:</a:t>
            </a:r>
          </a:p>
          <a:p>
            <a:pPr lvl="1"/>
            <a:r>
              <a:rPr lang="en-US" dirty="0"/>
              <a:t>Feel that </a:t>
            </a:r>
            <a:r>
              <a:rPr lang="en-US" dirty="0" smtClean="0"/>
              <a:t>“they </a:t>
            </a:r>
            <a:r>
              <a:rPr lang="en-US" dirty="0"/>
              <a:t>could have done </a:t>
            </a:r>
            <a:r>
              <a:rPr lang="en-US" dirty="0" smtClean="0"/>
              <a:t>better” and want to close the gap to B</a:t>
            </a:r>
            <a:endParaRPr lang="en-US" dirty="0"/>
          </a:p>
          <a:p>
            <a:pPr lvl="1"/>
            <a:r>
              <a:rPr lang="en-US" dirty="0"/>
              <a:t>Willing to sacrifice another 2 hours during </a:t>
            </a:r>
            <a:r>
              <a:rPr lang="en-US" dirty="0" smtClean="0"/>
              <a:t>reading </a:t>
            </a:r>
            <a:r>
              <a:rPr lang="en-US" dirty="0"/>
              <a:t>week to do </a:t>
            </a:r>
            <a:r>
              <a:rPr lang="en-US" dirty="0" smtClean="0"/>
              <a:t>this…</a:t>
            </a:r>
          </a:p>
          <a:p>
            <a:pPr lvl="1"/>
            <a:r>
              <a:rPr lang="en-US" dirty="0" smtClean="0"/>
              <a:t>Pre-requisites: </a:t>
            </a:r>
          </a:p>
          <a:p>
            <a:pPr lvl="2"/>
            <a:r>
              <a:rPr lang="en-US" dirty="0" smtClean="0"/>
              <a:t>Not among top 75-100 percentile at </a:t>
            </a:r>
            <a:r>
              <a:rPr lang="en-US" dirty="0"/>
              <a:t>the official PE </a:t>
            </a:r>
            <a:r>
              <a:rPr lang="en-US" dirty="0">
                <a:hlinkClick r:id="rId3"/>
              </a:rPr>
              <a:t>https://</a:t>
            </a:r>
            <a:r>
              <a:rPr lang="en-US" dirty="0" smtClean="0">
                <a:hlinkClick r:id="rId3"/>
              </a:rPr>
              <a:t>nus.kattis.com/sessions/nbatd2</a:t>
            </a:r>
            <a:endParaRPr lang="en-US" dirty="0" smtClean="0"/>
          </a:p>
          <a:p>
            <a:pPr lvl="2"/>
            <a:r>
              <a:rPr lang="en-US" dirty="0" smtClean="0"/>
              <a:t>Score at least ≥ 120 points at </a:t>
            </a:r>
            <a:r>
              <a:rPr lang="en-US" dirty="0">
                <a:hlinkClick r:id="rId4"/>
              </a:rPr>
              <a:t>https://</a:t>
            </a:r>
            <a:r>
              <a:rPr lang="en-US" dirty="0" smtClean="0">
                <a:hlinkClick r:id="rId4"/>
              </a:rPr>
              <a:t>nus.kattis.com/sessions/s5uze2</a:t>
            </a:r>
            <a:endParaRPr lang="en-US" dirty="0" smtClean="0"/>
          </a:p>
          <a:p>
            <a:pPr lvl="2"/>
            <a:r>
              <a:rPr lang="en-US" dirty="0" smtClean="0"/>
              <a:t>TAs will </a:t>
            </a:r>
            <a:r>
              <a:rPr lang="en-US" dirty="0" err="1" smtClean="0">
                <a:hlinkClick r:id="rId5"/>
              </a:rPr>
              <a:t>upsolve</a:t>
            </a:r>
            <a:r>
              <a:rPr lang="en-US" dirty="0" smtClean="0"/>
              <a:t> during lab session on Week 12, so don’t just plagiarize them verbatim!</a:t>
            </a:r>
          </a:p>
          <a:p>
            <a:pPr lvl="2"/>
            <a:r>
              <a:rPr lang="en-US" dirty="0" smtClean="0"/>
              <a:t>Then, just email me to OPT-IN, FCFS, first 22 will be taken</a:t>
            </a:r>
          </a:p>
          <a:p>
            <a:pPr lvl="1"/>
            <a:r>
              <a:rPr lang="en-US" dirty="0" smtClean="0"/>
              <a:t>To avoid issues with those who can’t do remedial (capacity issue),</a:t>
            </a:r>
            <a:br>
              <a:rPr lang="en-US" dirty="0" smtClean="0"/>
            </a:br>
            <a:r>
              <a:rPr lang="en-US" dirty="0" smtClean="0"/>
              <a:t>score of remedial-PE taker is</a:t>
            </a:r>
          </a:p>
          <a:p>
            <a:pPr lvl="2"/>
            <a:r>
              <a:rPr lang="en-US" dirty="0" smtClean="0"/>
              <a:t>min(the-score-of-the-lowest-non-invited-remedial </a:t>
            </a:r>
            <a:r>
              <a:rPr lang="en-US" dirty="0"/>
              <a:t>PE taker, max(PE, remedial</a:t>
            </a:r>
            <a:r>
              <a:rPr lang="en-US" dirty="0" smtClean="0"/>
              <a:t>))</a:t>
            </a:r>
          </a:p>
          <a:p>
            <a:pPr lvl="3"/>
            <a:r>
              <a:rPr lang="en-US" i="1" dirty="0" smtClean="0"/>
              <a:t>PS: The value of the-score-of-the-lowest-non-invited-remedial </a:t>
            </a:r>
            <a:r>
              <a:rPr lang="en-US" i="1" dirty="0"/>
              <a:t>PE </a:t>
            </a:r>
            <a:r>
              <a:rPr lang="en-US" i="1" dirty="0" smtClean="0"/>
              <a:t>taker can be moderated a bit</a:t>
            </a:r>
            <a:endParaRPr lang="en-US" i="1" dirty="0"/>
          </a:p>
          <a:p>
            <a:pPr lvl="2"/>
            <a:r>
              <a:rPr lang="en-US" dirty="0" smtClean="0"/>
              <a:t>PS: The </a:t>
            </a:r>
            <a:r>
              <a:rPr lang="en-US" dirty="0"/>
              <a:t>3 official </a:t>
            </a:r>
            <a:r>
              <a:rPr lang="en-US" dirty="0" smtClean="0"/>
              <a:t>overseas absentees can still go for full marks in this make-up PE</a:t>
            </a:r>
          </a:p>
        </p:txBody>
      </p:sp>
    </p:spTree>
    <p:extLst>
      <p:ext uri="{BB962C8B-B14F-4D97-AF65-F5344CB8AC3E}">
        <p14:creationId xmlns:p14="http://schemas.microsoft.com/office/powerpoint/2010/main" val="61447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4567</TotalTime>
  <Words>1384</Words>
  <Application>Microsoft Office PowerPoint</Application>
  <PresentationFormat>Widescreen</PresentationFormat>
  <Paragraphs>98</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Zoom Recording Link</vt:lpstr>
      <vt:lpstr>CS2040/C</vt:lpstr>
      <vt:lpstr>Review of SSSP Problem (1)</vt:lpstr>
      <vt:lpstr>(Not-)Live Demo (1)</vt:lpstr>
      <vt:lpstr>Review of SSSP Problem (2)</vt:lpstr>
      <vt:lpstr>Final Preparation for the PE Night Tomorrow</vt:lpstr>
      <vt:lpstr>First F2F Meeting? For Me/Wu Biao :O</vt:lpstr>
      <vt:lpstr>About Remedial/Make-up PE (1)</vt:lpstr>
      <vt:lpstr>About Remedial/Make-up PE (2)</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372</cp:revision>
  <dcterms:created xsi:type="dcterms:W3CDTF">2017-08-18T07:05:45Z</dcterms:created>
  <dcterms:modified xsi:type="dcterms:W3CDTF">2021-10-27T04:20:29Z</dcterms:modified>
</cp:coreProperties>
</file>