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33" r:id="rId2"/>
    <p:sldId id="256" r:id="rId3"/>
    <p:sldId id="328" r:id="rId4"/>
    <p:sldId id="332" r:id="rId5"/>
    <p:sldId id="336" r:id="rId6"/>
    <p:sldId id="334" r:id="rId7"/>
    <p:sldId id="308" r:id="rId8"/>
    <p:sldId id="325" r:id="rId9"/>
    <p:sldId id="320" r:id="rId10"/>
    <p:sldId id="330" r:id="rId11"/>
    <p:sldId id="329" r:id="rId12"/>
    <p:sldId id="335" r:id="rId13"/>
    <p:sldId id="3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860" autoAdjust="0"/>
  </p:normalViewPr>
  <p:slideViewPr>
    <p:cSldViewPr snapToGrid="0">
      <p:cViewPr varScale="1">
        <p:scale>
          <a:sx n="85" d="100"/>
          <a:sy n="85" d="100"/>
        </p:scale>
        <p:origin x="114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cssh\Google%20Drive\CS2040C+IT5003%20S1%20AY21-22\CS2040C-student-69-28-se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2C-B08C-4495-819F-BB96EEED9533}"/>
              </c:ext>
            </c:extLst>
          </c:dPt>
          <c:dPt>
            <c:idx val="1"/>
            <c:invertIfNegative val="0"/>
            <c:bubble3D val="0"/>
            <c:spPr>
              <a:solidFill>
                <a:schemeClr val="accent2"/>
              </a:solidFill>
              <a:ln>
                <a:noFill/>
              </a:ln>
              <a:effectLst/>
            </c:spPr>
            <c:extLst>
              <c:ext xmlns:c16="http://schemas.microsoft.com/office/drawing/2014/chart" uri="{C3380CC4-5D6E-409C-BE32-E72D297353CC}">
                <c16:uniqueId val="{0000002A-B08C-4495-819F-BB96EEED9533}"/>
              </c:ext>
            </c:extLst>
          </c:dPt>
          <c:dPt>
            <c:idx val="2"/>
            <c:invertIfNegative val="0"/>
            <c:bubble3D val="0"/>
            <c:spPr>
              <a:solidFill>
                <a:schemeClr val="accent2"/>
              </a:solidFill>
              <a:ln>
                <a:noFill/>
              </a:ln>
              <a:effectLst/>
            </c:spPr>
            <c:extLst>
              <c:ext xmlns:c16="http://schemas.microsoft.com/office/drawing/2014/chart" uri="{C3380CC4-5D6E-409C-BE32-E72D297353CC}">
                <c16:uniqueId val="{0000002B-B08C-4495-819F-BB96EEED9533}"/>
              </c:ext>
            </c:extLst>
          </c:dPt>
          <c:dPt>
            <c:idx val="3"/>
            <c:invertIfNegative val="0"/>
            <c:bubble3D val="0"/>
            <c:spPr>
              <a:solidFill>
                <a:schemeClr val="accent2"/>
              </a:solidFill>
              <a:ln>
                <a:noFill/>
              </a:ln>
              <a:effectLst/>
            </c:spPr>
            <c:extLst>
              <c:ext xmlns:c16="http://schemas.microsoft.com/office/drawing/2014/chart" uri="{C3380CC4-5D6E-409C-BE32-E72D297353CC}">
                <c16:uniqueId val="{00000029-B08C-4495-819F-BB96EEED9533}"/>
              </c:ext>
            </c:extLst>
          </c:dPt>
          <c:dPt>
            <c:idx val="4"/>
            <c:invertIfNegative val="0"/>
            <c:bubble3D val="0"/>
            <c:spPr>
              <a:solidFill>
                <a:schemeClr val="accent2"/>
              </a:solidFill>
              <a:ln>
                <a:noFill/>
              </a:ln>
              <a:effectLst/>
            </c:spPr>
            <c:extLst>
              <c:ext xmlns:c16="http://schemas.microsoft.com/office/drawing/2014/chart" uri="{C3380CC4-5D6E-409C-BE32-E72D297353CC}">
                <c16:uniqueId val="{00000027-B08C-4495-819F-BB96EEED9533}"/>
              </c:ext>
            </c:extLst>
          </c:dPt>
          <c:dPt>
            <c:idx val="5"/>
            <c:invertIfNegative val="0"/>
            <c:bubble3D val="0"/>
            <c:spPr>
              <a:solidFill>
                <a:schemeClr val="accent2"/>
              </a:solidFill>
              <a:ln>
                <a:noFill/>
              </a:ln>
              <a:effectLst/>
            </c:spPr>
            <c:extLst>
              <c:ext xmlns:c16="http://schemas.microsoft.com/office/drawing/2014/chart" uri="{C3380CC4-5D6E-409C-BE32-E72D297353CC}">
                <c16:uniqueId val="{00000028-B08C-4495-819F-BB96EEED9533}"/>
              </c:ext>
            </c:extLst>
          </c:dPt>
          <c:dPt>
            <c:idx val="6"/>
            <c:invertIfNegative val="0"/>
            <c:bubble3D val="0"/>
            <c:spPr>
              <a:solidFill>
                <a:schemeClr val="accent2"/>
              </a:solidFill>
              <a:ln>
                <a:noFill/>
              </a:ln>
              <a:effectLst/>
            </c:spPr>
            <c:extLst>
              <c:ext xmlns:c16="http://schemas.microsoft.com/office/drawing/2014/chart" uri="{C3380CC4-5D6E-409C-BE32-E72D297353CC}">
                <c16:uniqueId val="{00000026-B08C-4495-819F-BB96EEED9533}"/>
              </c:ext>
            </c:extLst>
          </c:dPt>
          <c:dPt>
            <c:idx val="22"/>
            <c:invertIfNegative val="0"/>
            <c:bubble3D val="0"/>
            <c:spPr>
              <a:solidFill>
                <a:schemeClr val="accent6"/>
              </a:solidFill>
              <a:ln>
                <a:noFill/>
              </a:ln>
              <a:effectLst/>
            </c:spPr>
            <c:extLst>
              <c:ext xmlns:c16="http://schemas.microsoft.com/office/drawing/2014/chart" uri="{C3380CC4-5D6E-409C-BE32-E72D297353CC}">
                <c16:uniqueId val="{00000001-4A2F-43FB-94BA-D9329C3A9545}"/>
              </c:ext>
            </c:extLst>
          </c:dPt>
          <c:dPt>
            <c:idx val="31"/>
            <c:invertIfNegative val="0"/>
            <c:bubble3D val="0"/>
            <c:spPr>
              <a:solidFill>
                <a:schemeClr val="accent6"/>
              </a:solidFill>
              <a:ln>
                <a:noFill/>
              </a:ln>
              <a:effectLst/>
            </c:spPr>
            <c:extLst>
              <c:ext xmlns:c16="http://schemas.microsoft.com/office/drawing/2014/chart" uri="{C3380CC4-5D6E-409C-BE32-E72D297353CC}">
                <c16:uniqueId val="{00000003-4A2F-43FB-94BA-D9329C3A9545}"/>
              </c:ext>
            </c:extLst>
          </c:dPt>
          <c:dPt>
            <c:idx val="32"/>
            <c:invertIfNegative val="0"/>
            <c:bubble3D val="0"/>
            <c:spPr>
              <a:solidFill>
                <a:schemeClr val="accent6"/>
              </a:solidFill>
              <a:ln>
                <a:noFill/>
              </a:ln>
              <a:effectLst/>
            </c:spPr>
            <c:extLst>
              <c:ext xmlns:c16="http://schemas.microsoft.com/office/drawing/2014/chart" uri="{C3380CC4-5D6E-409C-BE32-E72D297353CC}">
                <c16:uniqueId val="{00000005-4A2F-43FB-94BA-D9329C3A9545}"/>
              </c:ext>
            </c:extLst>
          </c:dPt>
          <c:dPt>
            <c:idx val="33"/>
            <c:invertIfNegative val="0"/>
            <c:bubble3D val="0"/>
            <c:spPr>
              <a:solidFill>
                <a:schemeClr val="accent6"/>
              </a:solidFill>
              <a:ln>
                <a:noFill/>
              </a:ln>
              <a:effectLst/>
            </c:spPr>
            <c:extLst>
              <c:ext xmlns:c16="http://schemas.microsoft.com/office/drawing/2014/chart" uri="{C3380CC4-5D6E-409C-BE32-E72D297353CC}">
                <c16:uniqueId val="{00000007-4A2F-43FB-94BA-D9329C3A9545}"/>
              </c:ext>
            </c:extLst>
          </c:dPt>
          <c:dPt>
            <c:idx val="34"/>
            <c:invertIfNegative val="0"/>
            <c:bubble3D val="0"/>
            <c:spPr>
              <a:solidFill>
                <a:schemeClr val="accent6"/>
              </a:solidFill>
              <a:ln>
                <a:noFill/>
              </a:ln>
              <a:effectLst/>
            </c:spPr>
            <c:extLst>
              <c:ext xmlns:c16="http://schemas.microsoft.com/office/drawing/2014/chart" uri="{C3380CC4-5D6E-409C-BE32-E72D297353CC}">
                <c16:uniqueId val="{00000009-4A2F-43FB-94BA-D9329C3A9545}"/>
              </c:ext>
            </c:extLst>
          </c:dPt>
          <c:dPt>
            <c:idx val="35"/>
            <c:invertIfNegative val="0"/>
            <c:bubble3D val="0"/>
            <c:spPr>
              <a:solidFill>
                <a:schemeClr val="accent6"/>
              </a:solidFill>
              <a:ln>
                <a:noFill/>
              </a:ln>
              <a:effectLst/>
            </c:spPr>
            <c:extLst>
              <c:ext xmlns:c16="http://schemas.microsoft.com/office/drawing/2014/chart" uri="{C3380CC4-5D6E-409C-BE32-E72D297353CC}">
                <c16:uniqueId val="{0000000B-4A2F-43FB-94BA-D9329C3A9545}"/>
              </c:ext>
            </c:extLst>
          </c:dPt>
          <c:dPt>
            <c:idx val="37"/>
            <c:invertIfNegative val="0"/>
            <c:bubble3D val="0"/>
            <c:spPr>
              <a:solidFill>
                <a:schemeClr val="accent6"/>
              </a:solidFill>
              <a:ln>
                <a:noFill/>
              </a:ln>
              <a:effectLst/>
            </c:spPr>
            <c:extLst>
              <c:ext xmlns:c16="http://schemas.microsoft.com/office/drawing/2014/chart" uri="{C3380CC4-5D6E-409C-BE32-E72D297353CC}">
                <c16:uniqueId val="{0000000D-4A2F-43FB-94BA-D9329C3A9545}"/>
              </c:ext>
            </c:extLst>
          </c:dPt>
          <c:dPt>
            <c:idx val="38"/>
            <c:invertIfNegative val="0"/>
            <c:bubble3D val="0"/>
            <c:spPr>
              <a:solidFill>
                <a:schemeClr val="accent6"/>
              </a:solidFill>
              <a:ln>
                <a:noFill/>
              </a:ln>
              <a:effectLst/>
            </c:spPr>
            <c:extLst>
              <c:ext xmlns:c16="http://schemas.microsoft.com/office/drawing/2014/chart" uri="{C3380CC4-5D6E-409C-BE32-E72D297353CC}">
                <c16:uniqueId val="{0000000F-4A2F-43FB-94BA-D9329C3A9545}"/>
              </c:ext>
            </c:extLst>
          </c:dPt>
          <c:dPt>
            <c:idx val="39"/>
            <c:invertIfNegative val="0"/>
            <c:bubble3D val="0"/>
            <c:spPr>
              <a:solidFill>
                <a:schemeClr val="accent6"/>
              </a:solidFill>
              <a:ln>
                <a:noFill/>
              </a:ln>
              <a:effectLst/>
            </c:spPr>
            <c:extLst>
              <c:ext xmlns:c16="http://schemas.microsoft.com/office/drawing/2014/chart" uri="{C3380CC4-5D6E-409C-BE32-E72D297353CC}">
                <c16:uniqueId val="{00000011-4A2F-43FB-94BA-D9329C3A9545}"/>
              </c:ext>
            </c:extLst>
          </c:dPt>
          <c:dPt>
            <c:idx val="40"/>
            <c:invertIfNegative val="0"/>
            <c:bubble3D val="0"/>
            <c:spPr>
              <a:solidFill>
                <a:schemeClr val="accent6"/>
              </a:solidFill>
              <a:ln>
                <a:noFill/>
              </a:ln>
              <a:effectLst/>
            </c:spPr>
            <c:extLst>
              <c:ext xmlns:c16="http://schemas.microsoft.com/office/drawing/2014/chart" uri="{C3380CC4-5D6E-409C-BE32-E72D297353CC}">
                <c16:uniqueId val="{00000013-4A2F-43FB-94BA-D9329C3A9545}"/>
              </c:ext>
            </c:extLst>
          </c:dPt>
          <c:dPt>
            <c:idx val="41"/>
            <c:invertIfNegative val="0"/>
            <c:bubble3D val="0"/>
            <c:spPr>
              <a:solidFill>
                <a:schemeClr val="accent6"/>
              </a:solidFill>
              <a:ln>
                <a:noFill/>
              </a:ln>
              <a:effectLst/>
            </c:spPr>
            <c:extLst>
              <c:ext xmlns:c16="http://schemas.microsoft.com/office/drawing/2014/chart" uri="{C3380CC4-5D6E-409C-BE32-E72D297353CC}">
                <c16:uniqueId val="{00000015-4A2F-43FB-94BA-D9329C3A9545}"/>
              </c:ext>
            </c:extLst>
          </c:dPt>
          <c:dPt>
            <c:idx val="44"/>
            <c:invertIfNegative val="0"/>
            <c:bubble3D val="0"/>
            <c:spPr>
              <a:solidFill>
                <a:schemeClr val="accent6"/>
              </a:solidFill>
              <a:ln>
                <a:noFill/>
              </a:ln>
              <a:effectLst/>
            </c:spPr>
            <c:extLst>
              <c:ext xmlns:c16="http://schemas.microsoft.com/office/drawing/2014/chart" uri="{C3380CC4-5D6E-409C-BE32-E72D297353CC}">
                <c16:uniqueId val="{00000017-4A2F-43FB-94BA-D9329C3A9545}"/>
              </c:ext>
            </c:extLst>
          </c:dPt>
          <c:dPt>
            <c:idx val="45"/>
            <c:invertIfNegative val="0"/>
            <c:bubble3D val="0"/>
            <c:spPr>
              <a:solidFill>
                <a:schemeClr val="accent6"/>
              </a:solidFill>
              <a:ln>
                <a:noFill/>
              </a:ln>
              <a:effectLst/>
            </c:spPr>
            <c:extLst>
              <c:ext xmlns:c16="http://schemas.microsoft.com/office/drawing/2014/chart" uri="{C3380CC4-5D6E-409C-BE32-E72D297353CC}">
                <c16:uniqueId val="{00000019-4A2F-43FB-94BA-D9329C3A9545}"/>
              </c:ext>
            </c:extLst>
          </c:dPt>
          <c:dPt>
            <c:idx val="46"/>
            <c:invertIfNegative val="0"/>
            <c:bubble3D val="0"/>
            <c:spPr>
              <a:solidFill>
                <a:schemeClr val="accent6"/>
              </a:solidFill>
              <a:ln>
                <a:noFill/>
              </a:ln>
              <a:effectLst/>
            </c:spPr>
            <c:extLst>
              <c:ext xmlns:c16="http://schemas.microsoft.com/office/drawing/2014/chart" uri="{C3380CC4-5D6E-409C-BE32-E72D297353CC}">
                <c16:uniqueId val="{0000001B-4A2F-43FB-94BA-D9329C3A9545}"/>
              </c:ext>
            </c:extLst>
          </c:dPt>
          <c:dPt>
            <c:idx val="52"/>
            <c:invertIfNegative val="0"/>
            <c:bubble3D val="0"/>
            <c:spPr>
              <a:solidFill>
                <a:schemeClr val="accent6"/>
              </a:solidFill>
              <a:ln>
                <a:noFill/>
              </a:ln>
              <a:effectLst/>
            </c:spPr>
            <c:extLst>
              <c:ext xmlns:c16="http://schemas.microsoft.com/office/drawing/2014/chart" uri="{C3380CC4-5D6E-409C-BE32-E72D297353CC}">
                <c16:uniqueId val="{0000001D-4A2F-43FB-94BA-D9329C3A9545}"/>
              </c:ext>
            </c:extLst>
          </c:dPt>
          <c:dPt>
            <c:idx val="53"/>
            <c:invertIfNegative val="0"/>
            <c:bubble3D val="0"/>
            <c:spPr>
              <a:solidFill>
                <a:schemeClr val="accent6"/>
              </a:solidFill>
              <a:ln>
                <a:noFill/>
              </a:ln>
              <a:effectLst/>
            </c:spPr>
            <c:extLst>
              <c:ext xmlns:c16="http://schemas.microsoft.com/office/drawing/2014/chart" uri="{C3380CC4-5D6E-409C-BE32-E72D297353CC}">
                <c16:uniqueId val="{0000001F-4A2F-43FB-94BA-D9329C3A9545}"/>
              </c:ext>
            </c:extLst>
          </c:dPt>
          <c:dPt>
            <c:idx val="54"/>
            <c:invertIfNegative val="0"/>
            <c:bubble3D val="0"/>
            <c:spPr>
              <a:solidFill>
                <a:schemeClr val="accent6"/>
              </a:solidFill>
              <a:ln>
                <a:noFill/>
              </a:ln>
              <a:effectLst/>
            </c:spPr>
            <c:extLst>
              <c:ext xmlns:c16="http://schemas.microsoft.com/office/drawing/2014/chart" uri="{C3380CC4-5D6E-409C-BE32-E72D297353CC}">
                <c16:uniqueId val="{00000021-4A2F-43FB-94BA-D9329C3A9545}"/>
              </c:ext>
            </c:extLst>
          </c:dPt>
          <c:dPt>
            <c:idx val="57"/>
            <c:invertIfNegative val="0"/>
            <c:bubble3D val="0"/>
            <c:spPr>
              <a:solidFill>
                <a:schemeClr val="accent6"/>
              </a:solidFill>
              <a:ln>
                <a:noFill/>
              </a:ln>
              <a:effectLst/>
            </c:spPr>
            <c:extLst>
              <c:ext xmlns:c16="http://schemas.microsoft.com/office/drawing/2014/chart" uri="{C3380CC4-5D6E-409C-BE32-E72D297353CC}">
                <c16:uniqueId val="{00000023-4A2F-43FB-94BA-D9329C3A9545}"/>
              </c:ext>
            </c:extLst>
          </c:dPt>
          <c:dPt>
            <c:idx val="63"/>
            <c:invertIfNegative val="0"/>
            <c:bubble3D val="0"/>
            <c:spPr>
              <a:solidFill>
                <a:schemeClr val="accent6"/>
              </a:solidFill>
              <a:ln>
                <a:noFill/>
              </a:ln>
              <a:effectLst/>
            </c:spPr>
            <c:extLst>
              <c:ext xmlns:c16="http://schemas.microsoft.com/office/drawing/2014/chart" uri="{C3380CC4-5D6E-409C-BE32-E72D297353CC}">
                <c16:uniqueId val="{00000025-1895-4AEC-82B6-8C463221E712}"/>
              </c:ext>
            </c:extLst>
          </c:dPt>
          <c:val>
            <c:numRef>
              <c:f>Results!$O$2:$O$70</c:f>
              <c:numCache>
                <c:formatCode>General</c:formatCode>
                <c:ptCount val="69"/>
                <c:pt idx="0">
                  <c:v>200</c:v>
                </c:pt>
                <c:pt idx="1">
                  <c:v>178</c:v>
                </c:pt>
                <c:pt idx="2">
                  <c:v>176</c:v>
                </c:pt>
                <c:pt idx="3">
                  <c:v>155</c:v>
                </c:pt>
                <c:pt idx="4">
                  <c:v>149</c:v>
                </c:pt>
                <c:pt idx="5">
                  <c:v>148</c:v>
                </c:pt>
                <c:pt idx="6">
                  <c:v>133</c:v>
                </c:pt>
                <c:pt idx="7">
                  <c:v>124</c:v>
                </c:pt>
                <c:pt idx="8">
                  <c:v>124</c:v>
                </c:pt>
                <c:pt idx="9">
                  <c:v>124</c:v>
                </c:pt>
                <c:pt idx="10">
                  <c:v>124</c:v>
                </c:pt>
                <c:pt idx="11">
                  <c:v>124</c:v>
                </c:pt>
                <c:pt idx="12">
                  <c:v>124</c:v>
                </c:pt>
                <c:pt idx="13">
                  <c:v>124</c:v>
                </c:pt>
                <c:pt idx="14">
                  <c:v>124</c:v>
                </c:pt>
                <c:pt idx="15">
                  <c:v>124</c:v>
                </c:pt>
                <c:pt idx="16">
                  <c:v>124</c:v>
                </c:pt>
                <c:pt idx="17">
                  <c:v>124</c:v>
                </c:pt>
                <c:pt idx="18">
                  <c:v>124</c:v>
                </c:pt>
                <c:pt idx="19">
                  <c:v>112</c:v>
                </c:pt>
                <c:pt idx="20">
                  <c:v>106</c:v>
                </c:pt>
                <c:pt idx="21">
                  <c:v>106</c:v>
                </c:pt>
                <c:pt idx="22">
                  <c:v>103</c:v>
                </c:pt>
                <c:pt idx="23">
                  <c:v>94</c:v>
                </c:pt>
                <c:pt idx="24">
                  <c:v>94</c:v>
                </c:pt>
                <c:pt idx="25">
                  <c:v>94</c:v>
                </c:pt>
                <c:pt idx="26">
                  <c:v>94</c:v>
                </c:pt>
                <c:pt idx="27">
                  <c:v>94</c:v>
                </c:pt>
                <c:pt idx="28">
                  <c:v>94</c:v>
                </c:pt>
                <c:pt idx="29">
                  <c:v>94</c:v>
                </c:pt>
                <c:pt idx="30">
                  <c:v>94</c:v>
                </c:pt>
                <c:pt idx="31">
                  <c:v>94</c:v>
                </c:pt>
                <c:pt idx="32">
                  <c:v>94</c:v>
                </c:pt>
                <c:pt idx="33">
                  <c:v>94</c:v>
                </c:pt>
                <c:pt idx="34">
                  <c:v>94</c:v>
                </c:pt>
                <c:pt idx="35">
                  <c:v>94</c:v>
                </c:pt>
                <c:pt idx="36">
                  <c:v>88</c:v>
                </c:pt>
                <c:pt idx="37">
                  <c:v>88</c:v>
                </c:pt>
                <c:pt idx="38">
                  <c:v>82</c:v>
                </c:pt>
                <c:pt idx="39">
                  <c:v>82</c:v>
                </c:pt>
                <c:pt idx="40">
                  <c:v>82</c:v>
                </c:pt>
                <c:pt idx="41">
                  <c:v>80</c:v>
                </c:pt>
                <c:pt idx="42">
                  <c:v>76</c:v>
                </c:pt>
                <c:pt idx="43">
                  <c:v>76</c:v>
                </c:pt>
                <c:pt idx="44">
                  <c:v>76</c:v>
                </c:pt>
                <c:pt idx="45">
                  <c:v>70</c:v>
                </c:pt>
                <c:pt idx="46">
                  <c:v>70</c:v>
                </c:pt>
                <c:pt idx="47">
                  <c:v>64</c:v>
                </c:pt>
                <c:pt idx="48">
                  <c:v>64</c:v>
                </c:pt>
                <c:pt idx="49">
                  <c:v>52</c:v>
                </c:pt>
                <c:pt idx="50">
                  <c:v>52</c:v>
                </c:pt>
                <c:pt idx="51">
                  <c:v>50</c:v>
                </c:pt>
                <c:pt idx="52">
                  <c:v>50</c:v>
                </c:pt>
                <c:pt idx="53">
                  <c:v>50</c:v>
                </c:pt>
                <c:pt idx="54">
                  <c:v>50</c:v>
                </c:pt>
                <c:pt idx="55">
                  <c:v>40</c:v>
                </c:pt>
                <c:pt idx="56">
                  <c:v>40</c:v>
                </c:pt>
                <c:pt idx="57">
                  <c:v>40</c:v>
                </c:pt>
                <c:pt idx="58">
                  <c:v>36</c:v>
                </c:pt>
                <c:pt idx="59">
                  <c:v>30</c:v>
                </c:pt>
                <c:pt idx="60">
                  <c:v>30</c:v>
                </c:pt>
                <c:pt idx="61">
                  <c:v>20</c:v>
                </c:pt>
                <c:pt idx="62">
                  <c:v>20</c:v>
                </c:pt>
                <c:pt idx="63">
                  <c:v>5</c:v>
                </c:pt>
                <c:pt idx="64">
                  <c:v>0</c:v>
                </c:pt>
                <c:pt idx="65">
                  <c:v>0</c:v>
                </c:pt>
                <c:pt idx="66">
                  <c:v>0</c:v>
                </c:pt>
                <c:pt idx="67">
                  <c:v>0</c:v>
                </c:pt>
                <c:pt idx="68">
                  <c:v>0</c:v>
                </c:pt>
              </c:numCache>
            </c:numRef>
          </c:val>
          <c:extLst>
            <c:ext xmlns:c16="http://schemas.microsoft.com/office/drawing/2014/chart" uri="{C3380CC4-5D6E-409C-BE32-E72D297353CC}">
              <c16:uniqueId val="{00000024-4A2F-43FB-94BA-D9329C3A9545}"/>
            </c:ext>
          </c:extLst>
        </c:ser>
        <c:dLbls>
          <c:showLegendKey val="0"/>
          <c:showVal val="0"/>
          <c:showCatName val="0"/>
          <c:showSerName val="0"/>
          <c:showPercent val="0"/>
          <c:showBubbleSize val="0"/>
        </c:dLbls>
        <c:gapWidth val="0"/>
        <c:overlap val="100"/>
        <c:axId val="588250640"/>
        <c:axId val="588251952"/>
      </c:barChart>
      <c:catAx>
        <c:axId val="588250640"/>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251952"/>
        <c:crosses val="autoZero"/>
        <c:auto val="1"/>
        <c:lblAlgn val="ctr"/>
        <c:lblOffset val="100"/>
        <c:tickMarkSkip val="1"/>
        <c:noMultiLvlLbl val="0"/>
      </c:catAx>
      <c:valAx>
        <c:axId val="588251952"/>
        <c:scaling>
          <c:orientation val="minMax"/>
          <c:max val="2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250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3/11/2021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221123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Review, for CS2040/C/S level, the illustration shown in that Quora answer is one</a:t>
            </a:r>
            <a:r>
              <a:rPr lang="en-US" baseline="0" dirty="0"/>
              <a:t> of the best to explain how (original version of) Dijkstra’s works (not really a proof but it is sufficient), we will also do</a:t>
            </a:r>
            <a:r>
              <a:rPr lang="en-US" dirty="0"/>
              <a:t> proof by “AC-</a:t>
            </a:r>
            <a:r>
              <a:rPr lang="en-US" dirty="0" err="1"/>
              <a:t>ing</a:t>
            </a:r>
            <a:r>
              <a:rPr lang="en-US" dirty="0"/>
              <a:t>” on an Online Judge :O </a:t>
            </a:r>
            <a:r>
              <a:rPr lang="en-US" dirty="0">
                <a:sym typeface="Wingdings" panose="05000000000000000000" pitchFamily="2" charset="2"/>
              </a:rPr>
              <a:t> next slide</a:t>
            </a: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lazy PQ update idea, on what happen when negative weight edge is present</a:t>
            </a:r>
            <a:r>
              <a:rPr lang="en-US" baseline="0" dirty="0"/>
              <a:t> but </a:t>
            </a:r>
            <a:r>
              <a:rPr lang="en-US" dirty="0"/>
              <a:t>no cycle (AC, just slightly slower on normal graph) and when negative weight cycle is present (actually infinite loop), and one of the worst case behavior for this modified Dijkstra’s algorithm (can</a:t>
            </a:r>
            <a:r>
              <a:rPr lang="en-US" baseline="0" dirty="0"/>
              <a:t> be forced to be very slow on that interesting triangle-based corner case DAG/modified Dijkstra’s killer)</a:t>
            </a:r>
            <a:r>
              <a:rPr lang="en-US" dirty="0"/>
              <a:t>, with live demo code using </a:t>
            </a:r>
            <a:r>
              <a:rPr lang="en-US" dirty="0" err="1"/>
              <a:t>Kattis</a:t>
            </a:r>
            <a:r>
              <a:rPr lang="en-US" dirty="0"/>
              <a:t> – shortestpath1 again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On DAG, the topological sorting that we learned earlier will turn out Bellman-Ford from O(VE) to just one pass, so O(V+E) :O. This is a precursor of something more advanced called Dynamic Programming (DP) technique (CS3230/CS3233/CS4234); On </a:t>
            </a:r>
            <a:r>
              <a:rPr lang="en-US" baseline="0" dirty="0"/>
              <a:t>Tree: DFS/BFS both work, the only unique path between vertex u to v is shortest path between u to v</a:t>
            </a:r>
            <a:r>
              <a:rPr lang="en-US" baseline="0" dirty="0" smtClean="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Not discussed: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See last lab and/or past paper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2122020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8</a:t>
            </a:fld>
            <a:endParaRPr lang="en-SG"/>
          </a:p>
        </p:txBody>
      </p:sp>
    </p:spTree>
    <p:extLst>
      <p:ext uri="{BB962C8B-B14F-4D97-AF65-F5344CB8AC3E}">
        <p14:creationId xmlns:p14="http://schemas.microsoft.com/office/powerpoint/2010/main" val="147027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Shelved</a:t>
            </a:r>
            <a:r>
              <a:rPr lang="en-SG" baseline="0" dirty="0"/>
              <a:t> this AY, will run out of time if I do all</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204048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10</a:t>
            </a:fld>
            <a:endParaRPr lang="en-SG"/>
          </a:p>
        </p:txBody>
      </p:sp>
    </p:spTree>
    <p:extLst>
      <p:ext uri="{BB962C8B-B14F-4D97-AF65-F5344CB8AC3E}">
        <p14:creationId xmlns:p14="http://schemas.microsoft.com/office/powerpoint/2010/main" val="945129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49A056FA-2F90-4489-A2BA-D7850EF8425B}" type="slidenum">
              <a:rPr lang="en-SG" smtClean="0"/>
              <a:t>11</a:t>
            </a:fld>
            <a:endParaRPr lang="en-SG"/>
          </a:p>
        </p:txBody>
      </p:sp>
    </p:spTree>
    <p:extLst>
      <p:ext uri="{BB962C8B-B14F-4D97-AF65-F5344CB8AC3E}">
        <p14:creationId xmlns:p14="http://schemas.microsoft.com/office/powerpoint/2010/main" val="3768396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49A056FA-2F90-4489-A2BA-D7850EF8425B}" type="slidenum">
              <a:rPr lang="en-SG" smtClean="0"/>
              <a:t>12</a:t>
            </a:fld>
            <a:endParaRPr lang="en-SG"/>
          </a:p>
        </p:txBody>
      </p:sp>
    </p:spTree>
    <p:extLst>
      <p:ext uri="{BB962C8B-B14F-4D97-AF65-F5344CB8AC3E}">
        <p14:creationId xmlns:p14="http://schemas.microsoft.com/office/powerpoint/2010/main" val="167086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3/11/2021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3/11/2021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3/11/2021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3/11/2021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3/11/2021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3/11/2021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3/11/2021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3/11/2021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us-sg.zoom.us/rec/share/3Q_c2FkVhl0VLxwY5rGCxhtQIGr83y5a_RBwM_MFMBeC_NzC0cKEqOQQkT8RXEef.x3N7TDBq6p__lBPV" TargetMode="External"/><Relationship Id="rId2" Type="http://schemas.openxmlformats.org/officeDocument/2006/relationships/hyperlink" Target="https://nus-sg.zoom.us/rec/share/_KqwhuqEhAT_yV80p7iraJrtKY-Gjwr3KhQTBaFYuXx3cqNbL0olFCeZeXK7ZoJB.2LDLx6w-3Jwn28t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nus.kattis.com/problems/detou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hannelnewsasia.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visualgo.net/train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go.net/en/mst?slide=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nus.kattis.com/sessions/atx79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nus.kattis.com/sessions/s5uze2" TargetMode="Externa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visualgo.net/en/sssp?slide=11-2" TargetMode="External"/><Relationship Id="rId3" Type="http://schemas.openxmlformats.org/officeDocument/2006/relationships/hyperlink" Target="https://visualgo.net/en/sssp?slide=7" TargetMode="External"/><Relationship Id="rId7" Type="http://schemas.openxmlformats.org/officeDocument/2006/relationships/hyperlink" Target="https://visualgo.net/en/sssp?slide=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visualgo.net/en/sssp?slide=10" TargetMode="External"/><Relationship Id="rId5" Type="http://schemas.openxmlformats.org/officeDocument/2006/relationships/hyperlink" Target="https://visualgo.net/en/sssp?slide=8" TargetMode="External"/><Relationship Id="rId4" Type="http://schemas.openxmlformats.org/officeDocument/2006/relationships/hyperlink" Target="https://www.quora.com/What-is-the-simplest-intuitive-proof-of-Dijkstra%E2%80%99s-shortest-path-algorith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nus.kattis.com/problems/shortestpath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us.kattis.com/problems/flowerytrai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Zoom Recording Links (last </a:t>
            </a:r>
            <a:r>
              <a:rPr lang="en-US" dirty="0" err="1"/>
              <a:t>Wed+this</a:t>
            </a:r>
            <a:r>
              <a:rPr lang="en-US" dirty="0"/>
              <a:t> Wed)</a:t>
            </a:r>
          </a:p>
        </p:txBody>
      </p:sp>
      <p:sp>
        <p:nvSpPr>
          <p:cNvPr id="5" name="Content Placeholder 4"/>
          <p:cNvSpPr>
            <a:spLocks noGrp="1"/>
          </p:cNvSpPr>
          <p:nvPr>
            <p:ph idx="1"/>
          </p:nvPr>
        </p:nvSpPr>
        <p:spPr/>
        <p:txBody>
          <a:bodyPr>
            <a:normAutofit/>
          </a:bodyPr>
          <a:lstStyle/>
          <a:p>
            <a:r>
              <a:rPr lang="en-US" sz="1400" dirty="0"/>
              <a:t>Topic: CS2040C Wednesday Lectures</a:t>
            </a:r>
          </a:p>
          <a:p>
            <a:r>
              <a:rPr lang="en-US" sz="1400" dirty="0"/>
              <a:t>Start Time: Oct 27, 2021 05:17 AM</a:t>
            </a:r>
          </a:p>
          <a:p>
            <a:r>
              <a:rPr lang="en-US" sz="1400" dirty="0"/>
              <a:t>Meeting Recording:</a:t>
            </a:r>
          </a:p>
          <a:p>
            <a:r>
              <a:rPr lang="en-US" sz="1400" dirty="0">
                <a:hlinkClick r:id="rId2"/>
              </a:rPr>
              <a:t>https://nus-sg.zoom.us/rec/share/_KqwhuqEhAT_yV80p7iraJrtKY-Gjwr3KhQTBaFYuXx3cqNbL0olFCeZeXK7ZoJB.2LDLx6w-3Jwn28tn</a:t>
            </a:r>
            <a:endParaRPr lang="en-US" sz="1400" dirty="0"/>
          </a:p>
          <a:p>
            <a:r>
              <a:rPr lang="en-US" sz="1400" dirty="0"/>
              <a:t>Access Passcode: 6i1$!</a:t>
            </a:r>
            <a:r>
              <a:rPr lang="en-US" sz="1400" dirty="0" err="1"/>
              <a:t>Lz</a:t>
            </a:r>
            <a:r>
              <a:rPr lang="en-US" sz="1400" dirty="0"/>
              <a:t>*</a:t>
            </a:r>
          </a:p>
          <a:p>
            <a:pPr marL="0" indent="0">
              <a:buNone/>
            </a:pPr>
            <a:r>
              <a:rPr lang="en-US" sz="1400" dirty="0"/>
              <a:t>=======</a:t>
            </a:r>
          </a:p>
          <a:p>
            <a:r>
              <a:rPr lang="en-US" sz="1400" dirty="0"/>
              <a:t>Topic: CS2040C Wednesday Lectures</a:t>
            </a:r>
          </a:p>
          <a:p>
            <a:r>
              <a:rPr lang="en-US" sz="1400" dirty="0"/>
              <a:t>Start Time: Nov 3, 2021 09:52 AM</a:t>
            </a:r>
          </a:p>
          <a:p>
            <a:r>
              <a:rPr lang="en-US" sz="1400" dirty="0" smtClean="0"/>
              <a:t>Meeting </a:t>
            </a:r>
            <a:r>
              <a:rPr lang="en-US" sz="1400" dirty="0"/>
              <a:t>Recording:</a:t>
            </a:r>
          </a:p>
          <a:p>
            <a:r>
              <a:rPr lang="en-US" sz="1400" dirty="0">
                <a:hlinkClick r:id="rId3"/>
              </a:rPr>
              <a:t>https://nus-sg.zoom.us/rec/share/3Q_c2FkVhl0VLxwY5rGCxhtQIGr83y5a_RBwM_MFMBeC_NzC0cKEqOQQkT8RXEef.x3N7TDBq6p__</a:t>
            </a:r>
            <a:r>
              <a:rPr lang="en-US" sz="1400" dirty="0" smtClean="0">
                <a:hlinkClick r:id="rId3"/>
              </a:rPr>
              <a:t>lBPV</a:t>
            </a:r>
            <a:endParaRPr lang="en-US" sz="1400" dirty="0" smtClean="0"/>
          </a:p>
          <a:p>
            <a:r>
              <a:rPr lang="en-US" sz="1400" dirty="0" smtClean="0"/>
              <a:t>Access </a:t>
            </a:r>
            <a:r>
              <a:rPr lang="en-US" sz="1400" dirty="0"/>
              <a:t>Passcode: pf22=W8h</a:t>
            </a:r>
            <a:endParaRPr lang="en-US" sz="1400" dirty="0"/>
          </a:p>
        </p:txBody>
      </p:sp>
    </p:spTree>
    <p:extLst>
      <p:ext uri="{BB962C8B-B14F-4D97-AF65-F5344CB8AC3E}">
        <p14:creationId xmlns:p14="http://schemas.microsoft.com/office/powerpoint/2010/main" val="2890966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(Not)-Live Demo (2)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hlinkClick r:id="rId3"/>
              </a:rPr>
              <a:t>https://nus.kattis.com/problems/detour</a:t>
            </a:r>
            <a:endParaRPr lang="en-US" dirty="0"/>
          </a:p>
          <a:p>
            <a:pPr lvl="1"/>
            <a:r>
              <a:rPr lang="en-US" dirty="0"/>
              <a:t>Another sample of a slightly harder SSSP problem,</a:t>
            </a:r>
            <a:br>
              <a:rPr lang="en-US" dirty="0"/>
            </a:br>
            <a:r>
              <a:rPr lang="en-US" dirty="0"/>
              <a:t>has been asked in past final assessment</a:t>
            </a:r>
          </a:p>
          <a:p>
            <a:pPr lvl="1"/>
            <a:r>
              <a:rPr lang="en-US" dirty="0"/>
              <a:t>Single</a:t>
            </a:r>
            <a:r>
              <a:rPr lang="en-US" b="1" u="sng" dirty="0"/>
              <a:t>-Destination</a:t>
            </a:r>
            <a:r>
              <a:rPr lang="en-US" dirty="0"/>
              <a:t> Shortest Paths (SDSP) problem :O (TLE if attacked frontally)</a:t>
            </a:r>
          </a:p>
          <a:p>
            <a:pPr lvl="2"/>
            <a:r>
              <a:rPr lang="en-US" dirty="0"/>
              <a:t>PE B this year is kind of this one too (but can be multiple sources/several highest blocks)</a:t>
            </a:r>
          </a:p>
          <a:p>
            <a:pPr lvl="1"/>
            <a:r>
              <a:rPr lang="en-US" dirty="0"/>
              <a:t>Need to store the reverse edges (the actual SSSP Spanning Tree)</a:t>
            </a:r>
          </a:p>
          <a:p>
            <a:pPr lvl="1"/>
            <a:r>
              <a:rPr lang="en-US" dirty="0"/>
              <a:t>Also need Graph Traversal (DFS/BFS) – a combo problem…</a:t>
            </a:r>
          </a:p>
        </p:txBody>
      </p:sp>
    </p:spTree>
    <p:extLst>
      <p:ext uri="{BB962C8B-B14F-4D97-AF65-F5344CB8AC3E}">
        <p14:creationId xmlns:p14="http://schemas.microsoft.com/office/powerpoint/2010/main" val="2318770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Admins (</a:t>
            </a:r>
            <a:r>
              <a:rPr lang="en-US" dirty="0" err="1"/>
              <a:t>VisuAlgo</a:t>
            </a:r>
            <a:r>
              <a:rPr lang="en-US" dirty="0"/>
              <a:t> Online Quiz) – Part 1</a:t>
            </a:r>
            <a:endParaRPr lang="en-SG" dirty="0"/>
          </a:p>
        </p:txBody>
      </p:sp>
      <p:sp>
        <p:nvSpPr>
          <p:cNvPr id="3" name="Content Placeholder 2"/>
          <p:cNvSpPr>
            <a:spLocks noGrp="1"/>
          </p:cNvSpPr>
          <p:nvPr>
            <p:ph idx="1"/>
          </p:nvPr>
        </p:nvSpPr>
        <p:spPr>
          <a:xfrm>
            <a:off x="838199" y="1825624"/>
            <a:ext cx="10811934" cy="5032375"/>
          </a:xfrm>
        </p:spPr>
        <p:txBody>
          <a:bodyPr>
            <a:normAutofit/>
          </a:bodyPr>
          <a:lstStyle/>
          <a:p>
            <a:r>
              <a:rPr lang="en-US" sz="2400" dirty="0"/>
              <a:t>This is the easiest 10% of the module…</a:t>
            </a:r>
          </a:p>
          <a:p>
            <a:pPr lvl="1"/>
            <a:r>
              <a:rPr lang="en-US" sz="2000" dirty="0"/>
              <a:t>Designed to let as many of you pass this module, if you can beat the machine</a:t>
            </a:r>
          </a:p>
          <a:p>
            <a:r>
              <a:rPr lang="en-US" sz="2400" dirty="0"/>
              <a:t>Standard Operating Procedure (SOP):</a:t>
            </a:r>
          </a:p>
          <a:p>
            <a:pPr lvl="1"/>
            <a:r>
              <a:rPr lang="en-US" sz="2000" dirty="0"/>
              <a:t>For Online Lab Group B04 (Wu Biao) + B08 (Warren), start screen recording *before starting* and open </a:t>
            </a:r>
            <a:r>
              <a:rPr lang="en-US" sz="2000" dirty="0">
                <a:hlinkClick r:id="rId3"/>
              </a:rPr>
              <a:t>https://www.channelnewsasia.com/</a:t>
            </a:r>
            <a:r>
              <a:rPr lang="en-US" sz="2000" dirty="0"/>
              <a:t> briefly (to show the news that day) and ensure that </a:t>
            </a:r>
            <a:r>
              <a:rPr lang="en-US" sz="2000" b="1" dirty="0"/>
              <a:t>system date-and-time is shown prominently</a:t>
            </a:r>
            <a:r>
              <a:rPr lang="en-US" sz="2000" dirty="0"/>
              <a:t> throughout your screen recording</a:t>
            </a:r>
          </a:p>
          <a:p>
            <a:pPr lvl="2"/>
            <a:r>
              <a:rPr lang="en-US" sz="1600" dirty="0"/>
              <a:t>Also turn on all webcams and provide side view (</a:t>
            </a:r>
            <a:r>
              <a:rPr lang="en-US" sz="1600" dirty="0" err="1"/>
              <a:t>SoC</a:t>
            </a:r>
            <a:r>
              <a:rPr lang="en-US" sz="1600" dirty="0"/>
              <a:t> e-Exam protocol)</a:t>
            </a:r>
          </a:p>
          <a:p>
            <a:pPr lvl="1"/>
            <a:r>
              <a:rPr lang="en-US" sz="2000" dirty="0"/>
              <a:t>Close any other browsers (or tabs), you only need 1 single </a:t>
            </a:r>
            <a:r>
              <a:rPr lang="en-US" sz="2000" dirty="0" err="1"/>
              <a:t>VisuAlgo</a:t>
            </a:r>
            <a:r>
              <a:rPr lang="en-US" sz="2000" dirty="0"/>
              <a:t> page for the next 20 minutes</a:t>
            </a:r>
          </a:p>
          <a:p>
            <a:pPr lvl="1"/>
            <a:r>
              <a:rPr lang="en-US" sz="2000" dirty="0"/>
              <a:t>Go to </a:t>
            </a:r>
            <a:r>
              <a:rPr lang="en-US" sz="2000" dirty="0">
                <a:hlinkClick r:id="rId4"/>
              </a:rPr>
              <a:t>https://visualgo.net/training</a:t>
            </a:r>
            <a:r>
              <a:rPr lang="en-US" sz="2000" dirty="0"/>
              <a:t>, select CS2040/C Quiz mode</a:t>
            </a:r>
          </a:p>
          <a:p>
            <a:pPr lvl="2"/>
            <a:r>
              <a:rPr lang="en-US" sz="1800" dirty="0"/>
              <a:t>It should select LL, Sorting, Hash Table, Binary Heap, BST, AVL Tree, Graph DS, Graph Traversal, SSSP </a:t>
            </a:r>
          </a:p>
          <a:p>
            <a:pPr lvl="2"/>
            <a:r>
              <a:rPr lang="en-US" sz="1800" dirty="0"/>
              <a:t>It should also select 20 questions (+1 from last AY) and 20 minutes (-5 from last AY :O)</a:t>
            </a:r>
          </a:p>
          <a:p>
            <a:pPr lvl="1"/>
            <a:r>
              <a:rPr lang="en-US" sz="2000" dirty="0"/>
              <a:t>Write </a:t>
            </a:r>
            <a:r>
              <a:rPr lang="en-US" sz="2000" b="1" dirty="0"/>
              <a:t>“</a:t>
            </a:r>
            <a:r>
              <a:rPr lang="en-US" sz="2000" b="1" dirty="0" err="1"/>
              <a:t>a_secret_prefix_word_or_phrase</a:t>
            </a:r>
            <a:r>
              <a:rPr lang="en-US" sz="2000" b="1" dirty="0"/>
              <a:t>”</a:t>
            </a:r>
            <a:r>
              <a:rPr lang="en-US" sz="2000" dirty="0"/>
              <a:t> + “your full name as in </a:t>
            </a:r>
            <a:r>
              <a:rPr lang="en-US" sz="2000" dirty="0" err="1"/>
              <a:t>LumiNUS</a:t>
            </a:r>
            <a:r>
              <a:rPr lang="en-US" sz="2000" dirty="0"/>
              <a:t> class roster”</a:t>
            </a:r>
          </a:p>
          <a:p>
            <a:pPr lvl="2"/>
            <a:r>
              <a:rPr lang="en-US" sz="1600" dirty="0"/>
              <a:t>Onsite: The secret prefix will be written on the whiteboard</a:t>
            </a:r>
          </a:p>
          <a:p>
            <a:pPr lvl="2"/>
            <a:r>
              <a:rPr lang="en-US" sz="1600" dirty="0"/>
              <a:t>Online (B04 + B08): Lab TA will announce the prefix in the Zoom chat</a:t>
            </a:r>
          </a:p>
        </p:txBody>
      </p:sp>
    </p:spTree>
    <p:extLst>
      <p:ext uri="{BB962C8B-B14F-4D97-AF65-F5344CB8AC3E}">
        <p14:creationId xmlns:p14="http://schemas.microsoft.com/office/powerpoint/2010/main" val="265115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Admins (</a:t>
            </a:r>
            <a:r>
              <a:rPr lang="en-US" dirty="0" err="1"/>
              <a:t>VisuAlgo</a:t>
            </a:r>
            <a:r>
              <a:rPr lang="en-US" dirty="0"/>
              <a:t> Online Quiz) – Part 2</a:t>
            </a:r>
            <a:endParaRPr lang="en-SG" dirty="0"/>
          </a:p>
        </p:txBody>
      </p:sp>
      <p:sp>
        <p:nvSpPr>
          <p:cNvPr id="3" name="Content Placeholder 2"/>
          <p:cNvSpPr>
            <a:spLocks noGrp="1"/>
          </p:cNvSpPr>
          <p:nvPr>
            <p:ph idx="1"/>
          </p:nvPr>
        </p:nvSpPr>
        <p:spPr>
          <a:xfrm>
            <a:off x="838199" y="1825624"/>
            <a:ext cx="10711544" cy="5032375"/>
          </a:xfrm>
        </p:spPr>
        <p:txBody>
          <a:bodyPr>
            <a:normAutofit/>
          </a:bodyPr>
          <a:lstStyle/>
          <a:p>
            <a:r>
              <a:rPr lang="en-US" sz="2400" dirty="0"/>
              <a:t>Standard Operating Procedure (SOP), continued:</a:t>
            </a:r>
          </a:p>
          <a:p>
            <a:pPr lvl="1"/>
            <a:r>
              <a:rPr lang="en-US" sz="2000" dirty="0"/>
              <a:t>Click Start training!</a:t>
            </a:r>
          </a:p>
          <a:p>
            <a:pPr lvl="2"/>
            <a:r>
              <a:rPr lang="en-US" sz="1600" dirty="0"/>
              <a:t>But not all in one go</a:t>
            </a:r>
          </a:p>
          <a:p>
            <a:pPr lvl="2"/>
            <a:r>
              <a:rPr lang="en-US" sz="1600" dirty="0"/>
              <a:t>Perhaps TAs can instruct students to start in waves, give a buffer of a few seconds between students</a:t>
            </a:r>
          </a:p>
          <a:p>
            <a:pPr lvl="3"/>
            <a:r>
              <a:rPr lang="en-US" sz="1400" dirty="0"/>
              <a:t>So that even if everyone uses up 20 minutes, they will end at “slightly different seconds” :O…</a:t>
            </a:r>
          </a:p>
          <a:p>
            <a:pPr lvl="2"/>
            <a:r>
              <a:rPr lang="en-US" sz="1600" dirty="0"/>
              <a:t>Open Book but NOT Open Internet (especially you cannot directly compare answers with another VA pages!)</a:t>
            </a:r>
          </a:p>
          <a:p>
            <a:pPr lvl="1"/>
            <a:r>
              <a:rPr lang="en-US" sz="2000" dirty="0"/>
              <a:t>20 minutes later or earlier</a:t>
            </a:r>
          </a:p>
          <a:p>
            <a:pPr lvl="2"/>
            <a:r>
              <a:rPr lang="en-US" sz="1600" dirty="0"/>
              <a:t>Onsite : Ask your Lab TA to take note of your score</a:t>
            </a:r>
          </a:p>
          <a:p>
            <a:pPr lvl="3"/>
            <a:r>
              <a:rPr lang="en-US" sz="1400" dirty="0"/>
              <a:t>Hands up and do not touch your keyboard/mouse while TA checks this</a:t>
            </a:r>
          </a:p>
          <a:p>
            <a:pPr lvl="2"/>
            <a:r>
              <a:rPr lang="en-US" sz="1600" dirty="0"/>
              <a:t>Online (B04 + B08): Click “Check your answers”, go through all 20 questions briefly, then stop screen recording; then upload this recording to CS2040C </a:t>
            </a:r>
            <a:r>
              <a:rPr lang="en-US" sz="1600" dirty="0" err="1"/>
              <a:t>LumiNUS</a:t>
            </a:r>
            <a:r>
              <a:rPr lang="en-US" sz="1600" dirty="0"/>
              <a:t> files, folder “VA OQ Screen Recordings for B04+B08” ASAP</a:t>
            </a:r>
          </a:p>
          <a:p>
            <a:pPr lvl="3"/>
            <a:r>
              <a:rPr lang="en-US" sz="1400" dirty="0"/>
              <a:t>If the system date-and-time mismatches with what Lab TA told me (or </a:t>
            </a:r>
            <a:r>
              <a:rPr lang="en-US" sz="1400" dirty="0" err="1"/>
              <a:t>ChannelNewsAsia</a:t>
            </a:r>
            <a:r>
              <a:rPr lang="en-US" sz="1400" dirty="0"/>
              <a:t> page different from what I see that day), that submission is </a:t>
            </a:r>
            <a:r>
              <a:rPr lang="en-US" sz="1400" dirty="0" smtClean="0"/>
              <a:t>invalid </a:t>
            </a:r>
            <a:r>
              <a:rPr lang="en-US" sz="1400" dirty="0" smtClean="0">
                <a:sym typeface="Wingdings" panose="05000000000000000000" pitchFamily="2" charset="2"/>
              </a:rPr>
              <a:t> 0 / </a:t>
            </a:r>
            <a:r>
              <a:rPr lang="en-US" sz="1400" smtClean="0">
                <a:sym typeface="Wingdings" panose="05000000000000000000" pitchFamily="2" charset="2"/>
              </a:rPr>
              <a:t>suspected of potential cheating…</a:t>
            </a:r>
            <a:endParaRPr lang="en-US" sz="1400" dirty="0"/>
          </a:p>
          <a:p>
            <a:pPr lvl="3"/>
            <a:r>
              <a:rPr lang="en-US" sz="1400" dirty="0"/>
              <a:t>Upload latest by 30m after that lab ends, i.e., B04/B08 on Monday, 4.30pm/Tuesday, 4.30pm of Week 13, respectively.</a:t>
            </a:r>
          </a:p>
          <a:p>
            <a:pPr lvl="1"/>
            <a:r>
              <a:rPr lang="en-US" sz="2000" dirty="0"/>
              <a:t>Any technical issue or MC/IO/P1/P2/P3 </a:t>
            </a:r>
            <a:r>
              <a:rPr lang="en-US" sz="2000" dirty="0">
                <a:sym typeface="Wingdings" panose="05000000000000000000" pitchFamily="2" charset="2"/>
              </a:rPr>
              <a:t> remedial VA OQ with Steven</a:t>
            </a:r>
          </a:p>
          <a:p>
            <a:pPr lvl="2"/>
            <a:r>
              <a:rPr lang="en-US" sz="1600" dirty="0">
                <a:sym typeface="Wingdings" panose="05000000000000000000" pitchFamily="2" charset="2"/>
              </a:rPr>
              <a:t>To be done on Wed 17 Nov 12.10-12.30pm, after make-up/remedial PE</a:t>
            </a:r>
          </a:p>
          <a:p>
            <a:pPr lvl="2"/>
            <a:r>
              <a:rPr lang="en-US" sz="1600" dirty="0">
                <a:sym typeface="Wingdings" panose="05000000000000000000" pitchFamily="2" charset="2"/>
              </a:rPr>
              <a:t>B06+B07 students must be onsite; NO HYBRID PROCTORING THAT DAY</a:t>
            </a:r>
            <a:endParaRPr lang="en-US" sz="1600" dirty="0"/>
          </a:p>
        </p:txBody>
      </p:sp>
    </p:spTree>
    <p:extLst>
      <p:ext uri="{BB962C8B-B14F-4D97-AF65-F5344CB8AC3E}">
        <p14:creationId xmlns:p14="http://schemas.microsoft.com/office/powerpoint/2010/main" val="3059528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fade">
                                      <p:cBhvr>
                                        <p:cTn id="50"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normAutofit lnSpcReduction="10000"/>
          </a:bodyPr>
          <a:lstStyle/>
          <a:p>
            <a:r>
              <a:rPr lang="en-US" dirty="0"/>
              <a:t>Enjoy at least one day of rest (</a:t>
            </a:r>
            <a:r>
              <a:rPr lang="en-US" dirty="0" err="1"/>
              <a:t>Deepavali</a:t>
            </a:r>
            <a:r>
              <a:rPr lang="en-US" dirty="0"/>
              <a:t> Public Holiday on Thursday, 04 November 2021) and possibly also Friday, 05 November 2021</a:t>
            </a:r>
            <a:br>
              <a:rPr lang="en-US" dirty="0"/>
            </a:br>
            <a:r>
              <a:rPr lang="en-US" dirty="0"/>
              <a:t>(NUS Well-being Day 2021 :O)</a:t>
            </a:r>
          </a:p>
          <a:p>
            <a:pPr lvl="1"/>
            <a:r>
              <a:rPr lang="en-US" dirty="0"/>
              <a:t>Don’t forget to complete your PS5 though (for those who haven’t complete or haven’t even started it…)</a:t>
            </a:r>
          </a:p>
          <a:p>
            <a:r>
              <a:rPr lang="en-US" dirty="0"/>
              <a:t>But by Wed, 10 Nov 2021, please read all slides in </a:t>
            </a:r>
            <a:r>
              <a:rPr lang="en-US" dirty="0">
                <a:hlinkClick r:id="rId2"/>
              </a:rPr>
              <a:t>https://visualgo.net/en/mst?slide=1</a:t>
            </a:r>
            <a:r>
              <a:rPr lang="en-US" dirty="0"/>
              <a:t> until end</a:t>
            </a:r>
          </a:p>
          <a:p>
            <a:pPr lvl="1"/>
            <a:r>
              <a:rPr lang="en-US" dirty="0"/>
              <a:t>It was previously part of CS2010 but excluded in CS2040 variant</a:t>
            </a:r>
          </a:p>
          <a:p>
            <a:pPr lvl="1"/>
            <a:r>
              <a:rPr lang="en-US" dirty="0"/>
              <a:t>Part of CS1231/S and later in CS3230/beyond</a:t>
            </a:r>
          </a:p>
          <a:p>
            <a:pPr lvl="1"/>
            <a:r>
              <a:rPr lang="en-US" dirty="0"/>
              <a:t>Steven is planning to ask </a:t>
            </a:r>
            <a:r>
              <a:rPr lang="en-US" b="1" i="1" dirty="0"/>
              <a:t>something simple</a:t>
            </a:r>
            <a:r>
              <a:rPr lang="en-US" dirty="0"/>
              <a:t> about MST in the final this time…</a:t>
            </a:r>
          </a:p>
          <a:p>
            <a:pPr lvl="1"/>
            <a:r>
              <a:rPr lang="en-US" dirty="0"/>
              <a:t>Some other general techniques discussed in this lecture may still be useful to solve other related and fully-in-syllabus problems</a:t>
            </a:r>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128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CS2040/C/S</a:t>
            </a:r>
            <a:endParaRPr lang="en-SG" dirty="0"/>
          </a:p>
        </p:txBody>
      </p:sp>
      <p:sp>
        <p:nvSpPr>
          <p:cNvPr id="3" name="Subtitle 2"/>
          <p:cNvSpPr>
            <a:spLocks noGrp="1"/>
          </p:cNvSpPr>
          <p:nvPr>
            <p:ph type="subTitle" idx="1"/>
          </p:nvPr>
        </p:nvSpPr>
        <p:spPr/>
        <p:txBody>
          <a:bodyPr>
            <a:normAutofit fontScale="92500" lnSpcReduction="20000"/>
          </a:bodyPr>
          <a:lstStyle/>
          <a:p>
            <a:r>
              <a:rPr lang="en-US" dirty="0"/>
              <a:t>Week 12a, guideline slides only</a:t>
            </a:r>
          </a:p>
          <a:p>
            <a:endParaRPr lang="en-US" dirty="0"/>
          </a:p>
          <a:p>
            <a:r>
              <a:rPr lang="en-US" dirty="0"/>
              <a:t>The content of Lecture 12a today is </a:t>
            </a:r>
            <a:r>
              <a:rPr lang="en-US" b="1" dirty="0"/>
              <a:t>surely in the final assessment</a:t>
            </a:r>
            <a:r>
              <a:rPr lang="en-US" dirty="0"/>
              <a:t> :O</a:t>
            </a:r>
          </a:p>
          <a:p>
            <a:pPr lvl="1"/>
            <a:r>
              <a:rPr lang="en-US" dirty="0"/>
              <a:t>For a very obvious reason</a:t>
            </a:r>
          </a:p>
          <a:p>
            <a:pPr lvl="1"/>
            <a:r>
              <a:rPr lang="en-US" dirty="0"/>
              <a:t>As important as the </a:t>
            </a:r>
            <a:r>
              <a:rPr lang="en-US" dirty="0" err="1"/>
              <a:t>bBST</a:t>
            </a:r>
            <a:r>
              <a:rPr lang="en-US" dirty="0"/>
              <a:t> lecture on Week 08</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Admins (PE and Make-up/Remedial PE)</a:t>
            </a:r>
            <a:endParaRPr lang="en-SG" dirty="0"/>
          </a:p>
        </p:txBody>
      </p:sp>
      <p:sp>
        <p:nvSpPr>
          <p:cNvPr id="3" name="Content Placeholder 2"/>
          <p:cNvSpPr>
            <a:spLocks noGrp="1"/>
          </p:cNvSpPr>
          <p:nvPr>
            <p:ph idx="1"/>
          </p:nvPr>
        </p:nvSpPr>
        <p:spPr>
          <a:xfrm>
            <a:off x="838199" y="1825624"/>
            <a:ext cx="11005457" cy="5032375"/>
          </a:xfrm>
        </p:spPr>
        <p:txBody>
          <a:bodyPr>
            <a:normAutofit/>
          </a:bodyPr>
          <a:lstStyle/>
          <a:p>
            <a:r>
              <a:rPr lang="en-US" dirty="0"/>
              <a:t>PE (mostly automatic) grading is done</a:t>
            </a:r>
          </a:p>
          <a:p>
            <a:pPr lvl="1"/>
            <a:r>
              <a:rPr lang="en-US" dirty="0"/>
              <a:t>See </a:t>
            </a:r>
            <a:r>
              <a:rPr lang="en-US" dirty="0" err="1"/>
              <a:t>LumiNUS</a:t>
            </a:r>
            <a:r>
              <a:rPr lang="en-US" dirty="0"/>
              <a:t> gradebook for your (moderated) marks</a:t>
            </a:r>
          </a:p>
          <a:p>
            <a:pPr lvl="2"/>
            <a:r>
              <a:rPr lang="en-US" dirty="0"/>
              <a:t>Most students &gt; 40 points have automatic grades (just check if my data entry is correct)</a:t>
            </a:r>
          </a:p>
          <a:p>
            <a:pPr lvl="2"/>
            <a:r>
              <a:rPr lang="en-US" dirty="0"/>
              <a:t>Only students with &lt;= 40 points have some form of manual markings</a:t>
            </a:r>
          </a:p>
          <a:p>
            <a:pPr lvl="1"/>
            <a:r>
              <a:rPr lang="en-US" dirty="0"/>
              <a:t>Upon /200 (got full-scorer :O) – no moderation at all</a:t>
            </a:r>
          </a:p>
          <a:p>
            <a:pPr lvl="2"/>
            <a:r>
              <a:rPr lang="en-US" dirty="0"/>
              <a:t>Average at 91.2/200, see the histogram after this</a:t>
            </a:r>
          </a:p>
          <a:p>
            <a:r>
              <a:rPr lang="en-US" dirty="0"/>
              <a:t>As of this point of time, I still have </a:t>
            </a:r>
            <a:r>
              <a:rPr lang="en-US" b="1" u="sng" dirty="0"/>
              <a:t>1 last reserved slot</a:t>
            </a:r>
            <a:r>
              <a:rPr lang="en-US" dirty="0"/>
              <a:t> for remedial PE</a:t>
            </a:r>
            <a:br>
              <a:rPr lang="en-US" dirty="0"/>
            </a:br>
            <a:r>
              <a:rPr lang="en-US" dirty="0">
                <a:hlinkClick r:id="rId3"/>
              </a:rPr>
              <a:t>https://nus.kattis.com/sessions/atx79m</a:t>
            </a:r>
            <a:r>
              <a:rPr lang="en-US" dirty="0"/>
              <a:t> (capacity 25)</a:t>
            </a:r>
          </a:p>
          <a:p>
            <a:pPr lvl="1"/>
            <a:r>
              <a:rPr lang="en-US" dirty="0"/>
              <a:t>Still an OPT-IN mode for the last </a:t>
            </a:r>
            <a:r>
              <a:rPr lang="en-US" dirty="0" smtClean="0"/>
              <a:t>one </a:t>
            </a:r>
            <a:r>
              <a:rPr lang="en-US" dirty="0"/>
              <a:t>≤ 40 pointers (if any) after you score &gt; 120 points at this </a:t>
            </a:r>
            <a:r>
              <a:rPr lang="en-US" dirty="0">
                <a:hlinkClick r:id="rId4"/>
              </a:rPr>
              <a:t>https://nus.kattis.com/sessions/s5uze2</a:t>
            </a:r>
            <a:r>
              <a:rPr lang="en-US" dirty="0"/>
              <a:t> PE </a:t>
            </a:r>
            <a:r>
              <a:rPr lang="en-US" dirty="0" err="1"/>
              <a:t>upsolve</a:t>
            </a:r>
            <a:r>
              <a:rPr lang="en-US" dirty="0"/>
              <a:t> tracker before</a:t>
            </a:r>
            <a:br>
              <a:rPr lang="en-US" dirty="0"/>
            </a:br>
            <a:r>
              <a:rPr lang="en-US" dirty="0"/>
              <a:t>I release the last slot to people in the queue (more than enough in the </a:t>
            </a:r>
            <a:r>
              <a:rPr lang="en-US" dirty="0" smtClean="0"/>
              <a:t>PQ</a:t>
            </a:r>
            <a:r>
              <a:rPr lang="en-US" dirty="0"/>
              <a:t>)</a:t>
            </a:r>
          </a:p>
          <a:p>
            <a:pPr lvl="2"/>
            <a:r>
              <a:rPr lang="en-US" dirty="0"/>
              <a:t>Max score remedial PE taker is </a:t>
            </a:r>
            <a:r>
              <a:rPr lang="en-US" b="1" dirty="0"/>
              <a:t>124 points</a:t>
            </a:r>
            <a:r>
              <a:rPr lang="en-US" dirty="0"/>
              <a:t>, to avoid overtaking those who are not invited</a:t>
            </a:r>
          </a:p>
          <a:p>
            <a:pPr lvl="2"/>
            <a:r>
              <a:rPr lang="en-US" dirty="0"/>
              <a:t>Max score for make-up PE taker (5 official absentees), remain 200 points</a:t>
            </a:r>
          </a:p>
        </p:txBody>
      </p:sp>
    </p:spTree>
    <p:extLst>
      <p:ext uri="{BB962C8B-B14F-4D97-AF65-F5344CB8AC3E}">
        <p14:creationId xmlns:p14="http://schemas.microsoft.com/office/powerpoint/2010/main" val="2610633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Bar Chart </a:t>
            </a:r>
            <a:r>
              <a:rPr lang="en-US" sz="3200" dirty="0"/>
              <a:t>(not bad for an automatic marking)</a:t>
            </a:r>
            <a:br>
              <a:rPr lang="en-US" sz="3200" dirty="0"/>
            </a:br>
            <a:r>
              <a:rPr lang="en-US" sz="2400" dirty="0"/>
              <a:t>(19 </a:t>
            </a:r>
            <a:r>
              <a:rPr lang="en-US" sz="2400" dirty="0" smtClean="0"/>
              <a:t>greens </a:t>
            </a:r>
            <a:r>
              <a:rPr lang="en-US" sz="2400" dirty="0"/>
              <a:t>= remedial, 5 zeroes = make-up, </a:t>
            </a:r>
            <a:r>
              <a:rPr lang="en-US" sz="2400" b="1" dirty="0"/>
              <a:t>last 1 slot</a:t>
            </a:r>
            <a:r>
              <a:rPr lang="en-US" sz="2400" dirty="0"/>
              <a:t> is still available…)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80047709"/>
              </p:ext>
            </p:extLst>
          </p:nvPr>
        </p:nvGraphicFramePr>
        <p:xfrm>
          <a:off x="3043269" y="1293970"/>
          <a:ext cx="6105461" cy="546243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612445" y="5249334"/>
            <a:ext cx="3318933" cy="646331"/>
          </a:xfrm>
          <a:prstGeom prst="rect">
            <a:avLst/>
          </a:prstGeom>
          <a:noFill/>
        </p:spPr>
        <p:txBody>
          <a:bodyPr wrap="square" rtlCol="0">
            <a:spAutoFit/>
          </a:bodyPr>
          <a:lstStyle/>
          <a:p>
            <a:r>
              <a:rPr lang="en-US" sz="1200" dirty="0"/>
              <a:t>Top 19 (≥ 124 pointers train or above are all forbidden to do remedial PE; but don’t worry, remedial PE takers can’t overtake you)</a:t>
            </a:r>
          </a:p>
        </p:txBody>
      </p:sp>
      <p:sp>
        <p:nvSpPr>
          <p:cNvPr id="6" name="Rounded Rectangle 5"/>
          <p:cNvSpPr/>
          <p:nvPr/>
        </p:nvSpPr>
        <p:spPr>
          <a:xfrm>
            <a:off x="3043268" y="1557868"/>
            <a:ext cx="2510864" cy="5644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85065" y="1748852"/>
            <a:ext cx="2269067" cy="338554"/>
          </a:xfrm>
          <a:prstGeom prst="rect">
            <a:avLst/>
          </a:prstGeom>
          <a:noFill/>
        </p:spPr>
        <p:txBody>
          <a:bodyPr wrap="square" rtlCol="0">
            <a:spAutoFit/>
          </a:bodyPr>
          <a:lstStyle/>
          <a:p>
            <a:r>
              <a:rPr lang="en-US" sz="1600" dirty="0"/>
              <a:t>3 overseas + 2 MCs here</a:t>
            </a:r>
          </a:p>
        </p:txBody>
      </p:sp>
      <p:sp>
        <p:nvSpPr>
          <p:cNvPr id="8" name="TextBox 7"/>
          <p:cNvSpPr txBox="1"/>
          <p:nvPr/>
        </p:nvSpPr>
        <p:spPr>
          <a:xfrm>
            <a:off x="3612445" y="5992589"/>
            <a:ext cx="3860800" cy="461665"/>
          </a:xfrm>
          <a:prstGeom prst="rect">
            <a:avLst/>
          </a:prstGeom>
          <a:noFill/>
        </p:spPr>
        <p:txBody>
          <a:bodyPr wrap="square" rtlCol="0">
            <a:spAutoFit/>
          </a:bodyPr>
          <a:lstStyle/>
          <a:p>
            <a:r>
              <a:rPr lang="en-US" sz="1200" dirty="0" smtClean="0"/>
              <a:t>The top 7 &gt; 124 points :O… </a:t>
            </a:r>
            <a:r>
              <a:rPr lang="en-US" sz="1200" dirty="0" smtClean="0"/>
              <a:t>If you do get A- or above, consider applying to be a TA and/or take CS3233 :O</a:t>
            </a:r>
            <a:endParaRPr lang="en-US" sz="1200" dirty="0"/>
          </a:p>
        </p:txBody>
      </p:sp>
    </p:spTree>
    <p:extLst>
      <p:ext uri="{BB962C8B-B14F-4D97-AF65-F5344CB8AC3E}">
        <p14:creationId xmlns:p14="http://schemas.microsoft.com/office/powerpoint/2010/main" val="23326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 (Credits)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smtClean="0"/>
              <a:t>Problem A : nicknames</a:t>
            </a:r>
          </a:p>
          <a:p>
            <a:pPr lvl="1"/>
            <a:r>
              <a:rPr lang="en-US" sz="2000" dirty="0" err="1" smtClean="0"/>
              <a:t>Modak</a:t>
            </a:r>
            <a:r>
              <a:rPr lang="en-US" sz="2000" dirty="0" smtClean="0"/>
              <a:t> Shantanu Bharat, CS2040C S2 AY2018/19, A+ (champion that </a:t>
            </a:r>
            <a:r>
              <a:rPr lang="en-US" sz="2000" dirty="0" err="1" smtClean="0"/>
              <a:t>sem</a:t>
            </a:r>
            <a:r>
              <a:rPr lang="en-US" sz="2000" dirty="0" smtClean="0"/>
              <a:t>)</a:t>
            </a:r>
          </a:p>
          <a:p>
            <a:pPr lvl="1"/>
            <a:r>
              <a:rPr lang="en-US" sz="2000" dirty="0" smtClean="0"/>
              <a:t>Easy task with multiple possible (sub-)solutions: Brute Force, DAT, Hash Table (</a:t>
            </a:r>
            <a:r>
              <a:rPr lang="en-US" sz="2000" dirty="0" err="1" smtClean="0"/>
              <a:t>unordered_map</a:t>
            </a:r>
            <a:r>
              <a:rPr lang="en-US" sz="2000" dirty="0" smtClean="0"/>
              <a:t>), </a:t>
            </a:r>
            <a:r>
              <a:rPr lang="en-US" sz="2000" dirty="0" err="1" smtClean="0"/>
              <a:t>bBST</a:t>
            </a:r>
            <a:r>
              <a:rPr lang="en-US" sz="2000" dirty="0" smtClean="0"/>
              <a:t> (map), or </a:t>
            </a:r>
            <a:r>
              <a:rPr lang="en-US" sz="2000" dirty="0" err="1" smtClean="0"/>
              <a:t>sorting+binary</a:t>
            </a:r>
            <a:r>
              <a:rPr lang="en-US" sz="2000" dirty="0" smtClean="0"/>
              <a:t> search with differing time complexities</a:t>
            </a:r>
          </a:p>
          <a:p>
            <a:pPr lvl="1"/>
            <a:r>
              <a:rPr lang="en-US" sz="2000" dirty="0" smtClean="0"/>
              <a:t>It does it job very well (partition the class into 100/70/40/0)</a:t>
            </a:r>
            <a:endParaRPr lang="en-US" sz="2000" dirty="0"/>
          </a:p>
          <a:p>
            <a:r>
              <a:rPr lang="en-US" sz="2400" dirty="0" smtClean="0"/>
              <a:t>Problem B : </a:t>
            </a:r>
            <a:r>
              <a:rPr lang="en-US" sz="2400" dirty="0" err="1" smtClean="0"/>
              <a:t>couplecompetition</a:t>
            </a:r>
            <a:endParaRPr lang="en-US" sz="2400" dirty="0" smtClean="0"/>
          </a:p>
          <a:p>
            <a:pPr lvl="1"/>
            <a:r>
              <a:rPr lang="en-US" sz="2000" dirty="0" smtClean="0"/>
              <a:t>Marc </a:t>
            </a:r>
            <a:r>
              <a:rPr lang="en-US" sz="2000" dirty="0" err="1" smtClean="0"/>
              <a:t>Phua</a:t>
            </a:r>
            <a:r>
              <a:rPr lang="en-US" sz="2000" dirty="0" smtClean="0"/>
              <a:t> Hsiao </a:t>
            </a:r>
            <a:r>
              <a:rPr lang="en-US" sz="2000" dirty="0" err="1" smtClean="0"/>
              <a:t>Meng</a:t>
            </a:r>
            <a:r>
              <a:rPr lang="en-US" sz="2000" dirty="0" smtClean="0"/>
              <a:t>, CS2040C S2 AY 2018/19, A</a:t>
            </a:r>
          </a:p>
          <a:p>
            <a:pPr lvl="1"/>
            <a:r>
              <a:rPr lang="en-US" sz="2000" dirty="0" smtClean="0"/>
              <a:t>Medium task with multiple possible (sub-)solutions: Special Cases (two versions), O(N^3)/O(N^2)/O(N) BFS or Dynamic Programming on DAG,</a:t>
            </a:r>
            <a:br>
              <a:rPr lang="en-US" sz="2000" dirty="0" smtClean="0"/>
            </a:br>
            <a:r>
              <a:rPr lang="en-US" sz="2000" dirty="0" smtClean="0"/>
              <a:t>O(N log N) version exists but harder than O(N) version</a:t>
            </a:r>
          </a:p>
          <a:p>
            <a:pPr lvl="1"/>
            <a:r>
              <a:rPr lang="en-US" sz="2000" dirty="0" smtClean="0"/>
              <a:t>It does it job well (train at 24/18/12/6/0 or get A/A+ range once a student went past it)</a:t>
            </a:r>
          </a:p>
          <a:p>
            <a:pPr lvl="2"/>
            <a:r>
              <a:rPr lang="en-US" sz="1600" dirty="0" smtClean="0"/>
              <a:t>Curiously, I got what I want (7 (SEVEN) students went past the 124 barrier :O)</a:t>
            </a:r>
          </a:p>
          <a:p>
            <a:r>
              <a:rPr lang="en-US" sz="2400" dirty="0" smtClean="0"/>
              <a:t>Make-up/Remedial PE will have guest problem authors too (TBA later </a:t>
            </a:r>
            <a:r>
              <a:rPr lang="en-US" sz="2400" dirty="0" smtClean="0">
                <a:sym typeface="Wingdings" panose="05000000000000000000" pitchFamily="2" charset="2"/>
              </a:rPr>
              <a:t>)</a:t>
            </a:r>
            <a:endParaRPr lang="en-US" sz="2400" dirty="0"/>
          </a:p>
        </p:txBody>
      </p:sp>
    </p:spTree>
    <p:extLst>
      <p:ext uri="{BB962C8B-B14F-4D97-AF65-F5344CB8AC3E}">
        <p14:creationId xmlns:p14="http://schemas.microsoft.com/office/powerpoint/2010/main" val="706613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Admins (PS5)</a:t>
            </a:r>
          </a:p>
        </p:txBody>
      </p:sp>
      <p:sp>
        <p:nvSpPr>
          <p:cNvPr id="3" name="Content Placeholder 2"/>
          <p:cNvSpPr>
            <a:spLocks noGrp="1"/>
          </p:cNvSpPr>
          <p:nvPr>
            <p:ph idx="1"/>
          </p:nvPr>
        </p:nvSpPr>
        <p:spPr/>
        <p:txBody>
          <a:bodyPr/>
          <a:lstStyle/>
          <a:p>
            <a:r>
              <a:rPr lang="en-US" dirty="0"/>
              <a:t>PS5 is extended by 3 days :O to Tuesday, 09 November 2021, 3:59pm</a:t>
            </a:r>
          </a:p>
          <a:p>
            <a:pPr lvl="1"/>
            <a:r>
              <a:rPr lang="en-US" dirty="0"/>
              <a:t>Still too many ‘no-attempt’ so far and/or TLEs/WAs</a:t>
            </a:r>
          </a:p>
          <a:p>
            <a:pPr lvl="1"/>
            <a:r>
              <a:rPr lang="en-US" dirty="0"/>
              <a:t>Clarify ideas with Lab TA on Monday/Tuesday of Week 13 (last lab)</a:t>
            </a:r>
          </a:p>
          <a:p>
            <a:pPr lvl="1"/>
            <a:r>
              <a:rPr lang="en-US" b="1" dirty="0"/>
              <a:t>Do NOT take shortcuts!, We continue monitoring submissions</a:t>
            </a:r>
          </a:p>
          <a:p>
            <a:endParaRPr lang="en-US" dirty="0"/>
          </a:p>
        </p:txBody>
      </p:sp>
    </p:spTree>
    <p:extLst>
      <p:ext uri="{BB962C8B-B14F-4D97-AF65-F5344CB8AC3E}">
        <p14:creationId xmlns:p14="http://schemas.microsoft.com/office/powerpoint/2010/main" val="3013181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SSSP Problem</a:t>
            </a:r>
            <a:endParaRPr lang="en-SG" dirty="0"/>
          </a:p>
        </p:txBody>
      </p:sp>
      <p:sp>
        <p:nvSpPr>
          <p:cNvPr id="3" name="Content Placeholder 2"/>
          <p:cNvSpPr>
            <a:spLocks noGrp="1"/>
          </p:cNvSpPr>
          <p:nvPr>
            <p:ph idx="1"/>
          </p:nvPr>
        </p:nvSpPr>
        <p:spPr>
          <a:xfrm>
            <a:off x="838200" y="1825624"/>
            <a:ext cx="10800644" cy="5032375"/>
          </a:xfrm>
        </p:spPr>
        <p:txBody>
          <a:bodyPr>
            <a:normAutofit/>
          </a:bodyPr>
          <a:lstStyle/>
          <a:p>
            <a:r>
              <a:rPr lang="en-SG" sz="2400" dirty="0">
                <a:hlinkClick r:id="rId3"/>
              </a:rPr>
              <a:t>https://visualgo.net/en/sssp?slide=7</a:t>
            </a:r>
            <a:r>
              <a:rPr lang="en-SG" sz="2400" dirty="0"/>
              <a:t> to </a:t>
            </a:r>
            <a:r>
              <a:rPr lang="en-US" sz="2400" dirty="0"/>
              <a:t>end</a:t>
            </a:r>
            <a:endParaRPr lang="en-SG" sz="2400" dirty="0"/>
          </a:p>
          <a:p>
            <a:r>
              <a:rPr lang="en-US" sz="2400" dirty="0"/>
              <a:t>Q&amp;A on SSSP part 2:</a:t>
            </a:r>
          </a:p>
          <a:p>
            <a:pPr marL="914400" lvl="1" indent="-457200">
              <a:buFont typeface="+mj-lt"/>
              <a:buAutoNum type="arabicPeriod"/>
            </a:pPr>
            <a:r>
              <a:rPr lang="en-US" sz="2000" dirty="0">
                <a:hlinkClick r:id="rId3"/>
              </a:rPr>
              <a:t>Dijkstra’s algorithm</a:t>
            </a:r>
            <a:r>
              <a:rPr lang="en-US" sz="2000" dirty="0"/>
              <a:t>, focus on the original version and its time complexity O((V+E) log V) analysis, quick </a:t>
            </a:r>
            <a:r>
              <a:rPr lang="en-US" sz="2000" dirty="0">
                <a:hlinkClick r:id="rId4"/>
              </a:rPr>
              <a:t>intuitive “proof”</a:t>
            </a:r>
            <a:r>
              <a:rPr lang="en-US" sz="2000" dirty="0"/>
              <a:t> of (original) </a:t>
            </a:r>
            <a:r>
              <a:rPr lang="en-US" sz="2000" dirty="0" err="1"/>
              <a:t>Dijkstra’s</a:t>
            </a:r>
            <a:r>
              <a:rPr lang="en-US" sz="2000" dirty="0"/>
              <a:t> </a:t>
            </a:r>
            <a:r>
              <a:rPr lang="en-US" sz="2000" dirty="0" smtClean="0"/>
              <a:t>correctness</a:t>
            </a:r>
            <a:br>
              <a:rPr lang="en-US" sz="2000" dirty="0" smtClean="0"/>
            </a:br>
            <a:r>
              <a:rPr lang="en-US" sz="2000" dirty="0" smtClean="0"/>
              <a:t>(</a:t>
            </a:r>
            <a:r>
              <a:rPr lang="en-US" sz="2000" dirty="0"/>
              <a:t>FYI only, </a:t>
            </a:r>
            <a:r>
              <a:rPr lang="en-US" sz="2000" dirty="0" smtClean="0"/>
              <a:t>proof of correctness </a:t>
            </a:r>
            <a:r>
              <a:rPr lang="en-US" sz="2000" dirty="0"/>
              <a:t>is not tested in CS2040/C/S final)</a:t>
            </a:r>
          </a:p>
          <a:p>
            <a:pPr marL="914400" lvl="1" indent="-457200">
              <a:buFont typeface="+mj-lt"/>
              <a:buAutoNum type="arabicPeriod"/>
            </a:pPr>
            <a:r>
              <a:rPr lang="en-US" sz="2000" dirty="0"/>
              <a:t>The </a:t>
            </a:r>
            <a:r>
              <a:rPr lang="en-US" sz="2000" dirty="0">
                <a:hlinkClick r:id="rId5"/>
              </a:rPr>
              <a:t>modification of Dijkstra’s algorithm</a:t>
            </a:r>
            <a:r>
              <a:rPr lang="en-US" sz="2000" dirty="0"/>
              <a:t> (the lazy deletion technique, what it can now solve and what it still cannot solve…; PS: you can still use (original) Dijkstra’s if no –</a:t>
            </a:r>
            <a:r>
              <a:rPr lang="en-US" sz="2000" dirty="0" err="1"/>
              <a:t>ve</a:t>
            </a:r>
            <a:r>
              <a:rPr lang="en-US" sz="2000" dirty="0"/>
              <a:t> weight at all)</a:t>
            </a:r>
          </a:p>
          <a:p>
            <a:pPr marL="914400" lvl="1" indent="-457200">
              <a:buFont typeface="+mj-lt"/>
              <a:buAutoNum type="arabicPeriod"/>
            </a:pPr>
            <a:r>
              <a:rPr lang="en-US" sz="2000" dirty="0"/>
              <a:t>Other special cases: SSSP </a:t>
            </a:r>
            <a:r>
              <a:rPr lang="en-US" sz="2000" dirty="0"/>
              <a:t>on </a:t>
            </a:r>
            <a:r>
              <a:rPr lang="en-US" sz="2000" dirty="0">
                <a:hlinkClick r:id="rId6"/>
              </a:rPr>
              <a:t>DAG </a:t>
            </a:r>
            <a:r>
              <a:rPr lang="en-US" sz="2000" dirty="0" smtClean="0"/>
              <a:t>and </a:t>
            </a:r>
            <a:r>
              <a:rPr lang="en-US" sz="2000" dirty="0" smtClean="0"/>
              <a:t>on </a:t>
            </a:r>
            <a:r>
              <a:rPr lang="en-US" sz="2000" dirty="0" smtClean="0">
                <a:hlinkClick r:id="rId7"/>
              </a:rPr>
              <a:t>Tree</a:t>
            </a:r>
            <a:r>
              <a:rPr lang="en-US" sz="2000" dirty="0" smtClean="0"/>
              <a:t>, </a:t>
            </a:r>
            <a:r>
              <a:rPr lang="en-US" sz="2000" dirty="0"/>
              <a:t>special/simpler algorithms exist</a:t>
            </a:r>
            <a:br>
              <a:rPr lang="en-US" sz="2000" dirty="0"/>
            </a:br>
            <a:r>
              <a:rPr lang="en-US" sz="2000" dirty="0"/>
              <a:t>(PS: you can solve these special cases using (original) </a:t>
            </a:r>
            <a:r>
              <a:rPr lang="en-US" sz="2000" dirty="0" err="1"/>
              <a:t>Dijkstra’s</a:t>
            </a:r>
            <a:r>
              <a:rPr lang="en-US" sz="2000" dirty="0"/>
              <a:t> too,</a:t>
            </a:r>
            <a:br>
              <a:rPr lang="en-US" sz="2000" dirty="0"/>
            </a:br>
            <a:r>
              <a:rPr lang="en-US" sz="2000" dirty="0"/>
              <a:t>but not in the fastest possible way)</a:t>
            </a:r>
          </a:p>
          <a:p>
            <a:r>
              <a:rPr lang="en-US" sz="2400" dirty="0" smtClean="0"/>
              <a:t>One example later:</a:t>
            </a:r>
            <a:endParaRPr lang="en-US" sz="2400" dirty="0"/>
          </a:p>
          <a:p>
            <a:pPr marL="914400" lvl="1" indent="-457200">
              <a:buFont typeface="+mj-lt"/>
              <a:buAutoNum type="arabicPeriod"/>
            </a:pPr>
            <a:r>
              <a:rPr lang="en-US" sz="2000" dirty="0">
                <a:hlinkClick r:id="rId8"/>
              </a:rPr>
              <a:t>A few harder graph modeling involving SSSP</a:t>
            </a:r>
            <a:r>
              <a:rPr lang="en-US" sz="2000" dirty="0"/>
              <a:t> :</a:t>
            </a:r>
            <a:r>
              <a:rPr lang="en-US" sz="2000" dirty="0" smtClean="0"/>
              <a:t>O (read CP4 Book 1 Chapter 4.4 for this)</a:t>
            </a:r>
            <a:endParaRPr lang="en-US" sz="2000" dirty="0"/>
          </a:p>
        </p:txBody>
      </p:sp>
    </p:spTree>
    <p:extLst>
      <p:ext uri="{BB962C8B-B14F-4D97-AF65-F5344CB8AC3E}">
        <p14:creationId xmlns:p14="http://schemas.microsoft.com/office/powerpoint/2010/main" val="391544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(Not-)Live Demo (1)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https://nus.kattis.com/problems/shortestpath1</a:t>
            </a:r>
            <a:r>
              <a:rPr lang="en-SG" dirty="0"/>
              <a:t/>
            </a:r>
            <a:br>
              <a:rPr lang="en-SG" dirty="0"/>
            </a:br>
            <a:r>
              <a:rPr lang="en-US" dirty="0"/>
              <a:t>(already demo-</a:t>
            </a:r>
            <a:r>
              <a:rPr lang="en-US" dirty="0" err="1"/>
              <a:t>ed</a:t>
            </a:r>
            <a:r>
              <a:rPr lang="en-US" dirty="0"/>
              <a:t> multiple times… a bit lame to re-code) :O…</a:t>
            </a:r>
            <a:endParaRPr lang="en-SG" dirty="0"/>
          </a:p>
          <a:p>
            <a:pPr lvl="1"/>
            <a:r>
              <a:rPr lang="en-US" dirty="0"/>
              <a:t>A preview of how easy it is to write a working </a:t>
            </a:r>
            <a:r>
              <a:rPr lang="en-US" dirty="0" err="1"/>
              <a:t>Dijkstra’s</a:t>
            </a:r>
            <a:r>
              <a:rPr lang="en-US" dirty="0"/>
              <a:t> implementation</a:t>
            </a:r>
          </a:p>
          <a:p>
            <a:pPr lvl="1"/>
            <a:r>
              <a:rPr lang="en-US" dirty="0"/>
              <a:t>The Original </a:t>
            </a:r>
            <a:r>
              <a:rPr lang="en-US" dirty="0" err="1"/>
              <a:t>Dijkstra’s</a:t>
            </a:r>
            <a:r>
              <a:rPr lang="en-US" dirty="0"/>
              <a:t> first</a:t>
            </a:r>
          </a:p>
          <a:p>
            <a:pPr lvl="1"/>
            <a:r>
              <a:rPr lang="en-US" dirty="0"/>
              <a:t>Using C++ STL set as the underlying Priority Queue </a:t>
            </a:r>
            <a:r>
              <a:rPr lang="en-US" dirty="0">
                <a:sym typeface="Wingdings" panose="05000000000000000000" pitchFamily="2" charset="2"/>
              </a:rPr>
              <a:t></a:t>
            </a:r>
          </a:p>
          <a:p>
            <a:pPr lvl="1"/>
            <a:r>
              <a:rPr lang="en-US" dirty="0"/>
              <a:t>Then the modification of Dijkstra’s algorithm</a:t>
            </a:r>
          </a:p>
          <a:p>
            <a:pPr lvl="1"/>
            <a:r>
              <a:rPr lang="en-US" dirty="0"/>
              <a:t>Using C++ STL </a:t>
            </a:r>
            <a:r>
              <a:rPr lang="en-US" dirty="0" err="1"/>
              <a:t>priority_queue</a:t>
            </a:r>
            <a:r>
              <a:rPr lang="en-US" dirty="0"/>
              <a:t> as the underlying PQ + Lazy Deletion</a:t>
            </a:r>
          </a:p>
          <a:p>
            <a:r>
              <a:rPr lang="en-US" dirty="0"/>
              <a:t>Solution:</a:t>
            </a:r>
          </a:p>
          <a:p>
            <a:pPr lvl="1"/>
            <a:r>
              <a:rPr lang="en-US" dirty="0"/>
              <a:t>See the attached code and the underlying comments</a:t>
            </a:r>
          </a:p>
          <a:p>
            <a:pPr lvl="2"/>
            <a:r>
              <a:rPr lang="en-US" dirty="0"/>
              <a:t>If you are surprised with the implementation technique</a:t>
            </a:r>
            <a:br>
              <a:rPr lang="en-US" dirty="0"/>
            </a:br>
            <a:r>
              <a:rPr lang="en-US" dirty="0"/>
              <a:t>(which I believe can be new for most of you), ask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702149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(Not)-Live Demo (2)</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hlinkClick r:id="rId3"/>
              </a:rPr>
              <a:t>https://nus.kattis.com/problems/flowerytrails</a:t>
            </a:r>
            <a:endParaRPr lang="en-US" dirty="0"/>
          </a:p>
          <a:p>
            <a:pPr lvl="1"/>
            <a:r>
              <a:rPr lang="en-US" dirty="0"/>
              <a:t>A sample of a slightly harder SSSP problem</a:t>
            </a:r>
          </a:p>
          <a:p>
            <a:pPr lvl="1"/>
            <a:r>
              <a:rPr lang="en-US" dirty="0"/>
              <a:t>Actually NOT on simple graph (it potentially has multiple edges between the same pair of vertices, maybe with different weights :O)</a:t>
            </a:r>
          </a:p>
          <a:p>
            <a:pPr lvl="1"/>
            <a:r>
              <a:rPr lang="en-US" dirty="0"/>
              <a:t>Showing the need to store the reverse edges (the actual SSSP DAG)</a:t>
            </a:r>
          </a:p>
          <a:p>
            <a:pPr lvl="1"/>
            <a:r>
              <a:rPr lang="en-US" dirty="0"/>
              <a:t>Combination of Dijkstra’s and Graph Traversal (DFS/BFS) on reversed graph</a:t>
            </a:r>
          </a:p>
        </p:txBody>
      </p:sp>
    </p:spTree>
    <p:extLst>
      <p:ext uri="{BB962C8B-B14F-4D97-AF65-F5344CB8AC3E}">
        <p14:creationId xmlns:p14="http://schemas.microsoft.com/office/powerpoint/2010/main" val="3989230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5553</TotalTime>
  <Words>1874</Words>
  <Application>Microsoft Office PowerPoint</Application>
  <PresentationFormat>Widescreen</PresentationFormat>
  <Paragraphs>131</Paragraphs>
  <Slides>13</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Zoom Recording Links (last Wed+this Wed)</vt:lpstr>
      <vt:lpstr>CS2040/C/S</vt:lpstr>
      <vt:lpstr>Admins (PE and Make-up/Remedial PE)</vt:lpstr>
      <vt:lpstr>The Bar Chart (not bad for an automatic marking) (19 greens = remedial, 5 zeroes = make-up, last 1 slot is still available…)</vt:lpstr>
      <vt:lpstr>PE (Credits)</vt:lpstr>
      <vt:lpstr>Admins (PS5)</vt:lpstr>
      <vt:lpstr>Review of SSSP Problem</vt:lpstr>
      <vt:lpstr>(Not-)Live Demo (1)</vt:lpstr>
      <vt:lpstr>(Not)-Live Demo (2)</vt:lpstr>
      <vt:lpstr>(Not)-Live Demo (2)</vt:lpstr>
      <vt:lpstr>Admins (VisuAlgo Online Quiz) – Part 1</vt:lpstr>
      <vt:lpstr>Admins (VisuAlgo Online Quiz) – Part 2</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413</cp:revision>
  <dcterms:created xsi:type="dcterms:W3CDTF">2017-08-18T07:05:45Z</dcterms:created>
  <dcterms:modified xsi:type="dcterms:W3CDTF">2021-11-03T05:59:53Z</dcterms:modified>
</cp:coreProperties>
</file>