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26" r:id="rId2"/>
    <p:sldId id="256" r:id="rId3"/>
    <p:sldId id="320" r:id="rId4"/>
    <p:sldId id="325" r:id="rId5"/>
    <p:sldId id="321" r:id="rId6"/>
    <p:sldId id="319" r:id="rId7"/>
    <p:sldId id="322" r:id="rId8"/>
    <p:sldId id="323" r:id="rId9"/>
    <p:sldId id="32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531" autoAdjust="0"/>
  </p:normalViewPr>
  <p:slideViewPr>
    <p:cSldViewPr snapToGrid="0">
      <p:cViewPr varScale="1">
        <p:scale>
          <a:sx n="84" d="100"/>
          <a:sy n="84" d="100"/>
        </p:scale>
        <p:origin x="149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Dropbox\CS2040C\Admin%20Specific\2018-19-S2\classroster.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dcssh\Google%20Drive\CS2040C+IT5003%20S1%20AY21-22\CS2040C-student-69-28-sep.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classroster!$Z$2:$Z$270</cx:f>
        <cx:lvl ptCount="269" formatCode="0">
          <cx:pt idx="0">20</cx:pt>
          <cx:pt idx="1">20</cx:pt>
          <cx:pt idx="2">19</cx:pt>
          <cx:pt idx="3">19</cx:pt>
          <cx:pt idx="4">18</cx:pt>
          <cx:pt idx="5">18</cx:pt>
          <cx:pt idx="6">20</cx:pt>
          <cx:pt idx="7">20</cx:pt>
          <cx:pt idx="8">19</cx:pt>
          <cx:pt idx="9">19</cx:pt>
          <cx:pt idx="10">20</cx:pt>
          <cx:pt idx="11">19</cx:pt>
          <cx:pt idx="12">19</cx:pt>
          <cx:pt idx="13">20</cx:pt>
          <cx:pt idx="14">19</cx:pt>
          <cx:pt idx="15">16</cx:pt>
          <cx:pt idx="16">19</cx:pt>
          <cx:pt idx="17">19</cx:pt>
          <cx:pt idx="18">19</cx:pt>
          <cx:pt idx="19">19</cx:pt>
          <cx:pt idx="20">20</cx:pt>
          <cx:pt idx="21">20</cx:pt>
          <cx:pt idx="22">20</cx:pt>
          <cx:pt idx="23">19</cx:pt>
          <cx:pt idx="24">19</cx:pt>
          <cx:pt idx="25">19</cx:pt>
          <cx:pt idx="26">19</cx:pt>
          <cx:pt idx="27">20</cx:pt>
          <cx:pt idx="28">18</cx:pt>
          <cx:pt idx="29">20</cx:pt>
          <cx:pt idx="30">19</cx:pt>
          <cx:pt idx="31">18</cx:pt>
          <cx:pt idx="32">20</cx:pt>
          <cx:pt idx="33">20</cx:pt>
          <cx:pt idx="34">19</cx:pt>
          <cx:pt idx="35">19</cx:pt>
          <cx:pt idx="36">19</cx:pt>
          <cx:pt idx="37">19</cx:pt>
          <cx:pt idx="38">19</cx:pt>
          <cx:pt idx="39">19</cx:pt>
          <cx:pt idx="40">19</cx:pt>
          <cx:pt idx="41">20</cx:pt>
          <cx:pt idx="42">19</cx:pt>
          <cx:pt idx="43">20</cx:pt>
          <cx:pt idx="44">19</cx:pt>
          <cx:pt idx="45">18</cx:pt>
          <cx:pt idx="46">18</cx:pt>
          <cx:pt idx="47">19</cx:pt>
          <cx:pt idx="48">19</cx:pt>
          <cx:pt idx="49">20</cx:pt>
          <cx:pt idx="50">19</cx:pt>
          <cx:pt idx="51">20</cx:pt>
          <cx:pt idx="52">19</cx:pt>
          <cx:pt idx="53">18</cx:pt>
          <cx:pt idx="54">20</cx:pt>
          <cx:pt idx="55">20</cx:pt>
          <cx:pt idx="56">19</cx:pt>
          <cx:pt idx="57">20</cx:pt>
          <cx:pt idx="58">20</cx:pt>
          <cx:pt idx="59">20</cx:pt>
          <cx:pt idx="60">19</cx:pt>
          <cx:pt idx="61">20</cx:pt>
          <cx:pt idx="62">19</cx:pt>
          <cx:pt idx="63">20</cx:pt>
          <cx:pt idx="64">19</cx:pt>
          <cx:pt idx="65">19</cx:pt>
          <cx:pt idx="66">20</cx:pt>
          <cx:pt idx="67">19</cx:pt>
          <cx:pt idx="68">20</cx:pt>
          <cx:pt idx="69">19</cx:pt>
          <cx:pt idx="70">19</cx:pt>
          <cx:pt idx="71">19</cx:pt>
          <cx:pt idx="72">20</cx:pt>
          <cx:pt idx="73">20</cx:pt>
          <cx:pt idx="74">18</cx:pt>
          <cx:pt idx="75">19</cx:pt>
          <cx:pt idx="76">18</cx:pt>
          <cx:pt idx="77">18</cx:pt>
          <cx:pt idx="78">19</cx:pt>
          <cx:pt idx="79">19</cx:pt>
          <cx:pt idx="80">19</cx:pt>
          <cx:pt idx="81">19</cx:pt>
          <cx:pt idx="82">17</cx:pt>
          <cx:pt idx="83">20</cx:pt>
          <cx:pt idx="84">19</cx:pt>
          <cx:pt idx="85">16</cx:pt>
          <cx:pt idx="86">20</cx:pt>
          <cx:pt idx="87">19</cx:pt>
          <cx:pt idx="88">19</cx:pt>
          <cx:pt idx="89">18</cx:pt>
          <cx:pt idx="90">19</cx:pt>
          <cx:pt idx="91">18</cx:pt>
          <cx:pt idx="92">19</cx:pt>
          <cx:pt idx="93">19</cx:pt>
          <cx:pt idx="94">18</cx:pt>
          <cx:pt idx="95">19</cx:pt>
          <cx:pt idx="96">18</cx:pt>
          <cx:pt idx="97">17</cx:pt>
          <cx:pt idx="98">16</cx:pt>
          <cx:pt idx="99">19</cx:pt>
          <cx:pt idx="100">20</cx:pt>
          <cx:pt idx="101">20</cx:pt>
          <cx:pt idx="102">20</cx:pt>
          <cx:pt idx="103">20</cx:pt>
          <cx:pt idx="104">17</cx:pt>
          <cx:pt idx="105">19</cx:pt>
          <cx:pt idx="106">18</cx:pt>
          <cx:pt idx="107">19</cx:pt>
          <cx:pt idx="108">16</cx:pt>
          <cx:pt idx="109">20</cx:pt>
          <cx:pt idx="110">19</cx:pt>
          <cx:pt idx="111">19</cx:pt>
          <cx:pt idx="112">19</cx:pt>
          <cx:pt idx="113">19</cx:pt>
          <cx:pt idx="114">19</cx:pt>
          <cx:pt idx="115">18</cx:pt>
          <cx:pt idx="116">19</cx:pt>
          <cx:pt idx="117">18</cx:pt>
          <cx:pt idx="118">20</cx:pt>
          <cx:pt idx="119">19</cx:pt>
          <cx:pt idx="120">19</cx:pt>
          <cx:pt idx="121">19</cx:pt>
          <cx:pt idx="122">20</cx:pt>
          <cx:pt idx="123">20</cx:pt>
          <cx:pt idx="124">20</cx:pt>
          <cx:pt idx="125">16</cx:pt>
          <cx:pt idx="126">20</cx:pt>
          <cx:pt idx="127">19</cx:pt>
          <cx:pt idx="128">18</cx:pt>
          <cx:pt idx="129">17</cx:pt>
          <cx:pt idx="130">20</cx:pt>
          <cx:pt idx="131">18</cx:pt>
          <cx:pt idx="132">19</cx:pt>
          <cx:pt idx="133">19</cx:pt>
          <cx:pt idx="134">20</cx:pt>
          <cx:pt idx="135">19</cx:pt>
          <cx:pt idx="136">20</cx:pt>
          <cx:pt idx="137">19</cx:pt>
          <cx:pt idx="138">19</cx:pt>
          <cx:pt idx="139">19</cx:pt>
          <cx:pt idx="140">19</cx:pt>
          <cx:pt idx="141">18</cx:pt>
          <cx:pt idx="142">19</cx:pt>
          <cx:pt idx="143">17</cx:pt>
          <cx:pt idx="144">17</cx:pt>
          <cx:pt idx="145">19</cx:pt>
          <cx:pt idx="146">19</cx:pt>
          <cx:pt idx="147">17</cx:pt>
          <cx:pt idx="148">18</cx:pt>
          <cx:pt idx="149">19</cx:pt>
          <cx:pt idx="150">18</cx:pt>
          <cx:pt idx="151">20</cx:pt>
          <cx:pt idx="152">16</cx:pt>
          <cx:pt idx="153">19</cx:pt>
          <cx:pt idx="154">19</cx:pt>
          <cx:pt idx="155">19</cx:pt>
          <cx:pt idx="156">18</cx:pt>
          <cx:pt idx="157">16</cx:pt>
          <cx:pt idx="158">19</cx:pt>
          <cx:pt idx="159">19</cx:pt>
          <cx:pt idx="160">19</cx:pt>
          <cx:pt idx="161">19</cx:pt>
          <cx:pt idx="162">14</cx:pt>
          <cx:pt idx="163">19</cx:pt>
          <cx:pt idx="164">18</cx:pt>
          <cx:pt idx="165">19</cx:pt>
          <cx:pt idx="166">17</cx:pt>
          <cx:pt idx="167">15</cx:pt>
          <cx:pt idx="168">18</cx:pt>
          <cx:pt idx="169">14</cx:pt>
          <cx:pt idx="170">16</cx:pt>
          <cx:pt idx="171">20</cx:pt>
          <cx:pt idx="172">19</cx:pt>
          <cx:pt idx="173">18</cx:pt>
          <cx:pt idx="174">18</cx:pt>
          <cx:pt idx="175">19</cx:pt>
          <cx:pt idx="176">17</cx:pt>
          <cx:pt idx="177">19</cx:pt>
          <cx:pt idx="178">19</cx:pt>
          <cx:pt idx="179">18</cx:pt>
          <cx:pt idx="180">15</cx:pt>
          <cx:pt idx="181">19</cx:pt>
          <cx:pt idx="182">18</cx:pt>
          <cx:pt idx="183">18</cx:pt>
          <cx:pt idx="184">18</cx:pt>
          <cx:pt idx="185">20</cx:pt>
          <cx:pt idx="186">17</cx:pt>
          <cx:pt idx="187">19</cx:pt>
          <cx:pt idx="188">20</cx:pt>
          <cx:pt idx="189">16</cx:pt>
          <cx:pt idx="190">20</cx:pt>
          <cx:pt idx="191">17</cx:pt>
          <cx:pt idx="192">19</cx:pt>
          <cx:pt idx="193">15</cx:pt>
          <cx:pt idx="194">18</cx:pt>
          <cx:pt idx="195">17</cx:pt>
          <cx:pt idx="196">18</cx:pt>
          <cx:pt idx="197">20</cx:pt>
          <cx:pt idx="198">17</cx:pt>
          <cx:pt idx="199">20</cx:pt>
          <cx:pt idx="200">20</cx:pt>
          <cx:pt idx="201">17</cx:pt>
          <cx:pt idx="202">20</cx:pt>
          <cx:pt idx="203">18</cx:pt>
          <cx:pt idx="204">14</cx:pt>
          <cx:pt idx="205">18</cx:pt>
          <cx:pt idx="206">20</cx:pt>
          <cx:pt idx="207">19</cx:pt>
          <cx:pt idx="208">18</cx:pt>
          <cx:pt idx="209">18</cx:pt>
          <cx:pt idx="210">18</cx:pt>
          <cx:pt idx="211">19</cx:pt>
          <cx:pt idx="212">19</cx:pt>
          <cx:pt idx="213">15</cx:pt>
          <cx:pt idx="214">16</cx:pt>
          <cx:pt idx="215">19</cx:pt>
          <cx:pt idx="216">19</cx:pt>
          <cx:pt idx="217">19</cx:pt>
          <cx:pt idx="218">16</cx:pt>
          <cx:pt idx="219">16</cx:pt>
          <cx:pt idx="220">17</cx:pt>
          <cx:pt idx="221">19</cx:pt>
          <cx:pt idx="222">16</cx:pt>
          <cx:pt idx="223">18</cx:pt>
          <cx:pt idx="224">19</cx:pt>
          <cx:pt idx="225">18</cx:pt>
          <cx:pt idx="226">17</cx:pt>
          <cx:pt idx="227">16</cx:pt>
          <cx:pt idx="228">14</cx:pt>
          <cx:pt idx="229">20</cx:pt>
          <cx:pt idx="230">13</cx:pt>
          <cx:pt idx="231">12</cx:pt>
          <cx:pt idx="232">19</cx:pt>
          <cx:pt idx="233">19</cx:pt>
          <cx:pt idx="234">19</cx:pt>
          <cx:pt idx="235">18</cx:pt>
          <cx:pt idx="236">19</cx:pt>
          <cx:pt idx="237">16</cx:pt>
          <cx:pt idx="238">15</cx:pt>
          <cx:pt idx="239">9</cx:pt>
          <cx:pt idx="240">19</cx:pt>
          <cx:pt idx="241">15</cx:pt>
          <cx:pt idx="242">12</cx:pt>
          <cx:pt idx="243">15</cx:pt>
          <cx:pt idx="244">18</cx:pt>
          <cx:pt idx="245">8</cx:pt>
          <cx:pt idx="246">18</cx:pt>
          <cx:pt idx="247">16</cx:pt>
          <cx:pt idx="248">17</cx:pt>
          <cx:pt idx="249">11</cx:pt>
          <cx:pt idx="250">14</cx:pt>
          <cx:pt idx="251">18</cx:pt>
          <cx:pt idx="252">15</cx:pt>
          <cx:pt idx="253">18</cx:pt>
          <cx:pt idx="254">17</cx:pt>
          <cx:pt idx="255">9</cx:pt>
          <cx:pt idx="256">10</cx:pt>
          <cx:pt idx="257">8</cx:pt>
          <cx:pt idx="258">11</cx:pt>
          <cx:pt idx="259">16</cx:pt>
          <cx:pt idx="260">13</cx:pt>
          <cx:pt idx="261">9</cx:pt>
          <cx:pt idx="262">12</cx:pt>
          <cx:pt idx="263">0</cx:pt>
          <cx:pt idx="264">0</cx:pt>
          <cx:pt idx="265">11</cx:pt>
          <cx:pt idx="266">0</cx:pt>
          <cx:pt idx="267">0</cx:pt>
          <cx:pt idx="268">0</cx:pt>
        </cx:lvl>
      </cx:numDim>
    </cx:data>
  </cx:chartData>
  <cx:chart>
    <cx:title pos="t" align="ctr" overlay="0">
      <cx:tx>
        <cx:txData>
          <cx:v>VA OQ, 15 Apr 2019</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VA OQ, 15 Apr 2019</a:t>
          </a:r>
        </a:p>
      </cx:txPr>
    </cx:title>
    <cx:plotArea>
      <cx:plotAreaRegion>
        <cx:series layoutId="clusteredColumn" uniqueId="{4E71FEDB-B261-4F43-97B8-47B6A8A66519}">
          <cx:dataId val="0"/>
          <cx:layoutPr>
            <cx:binning intervalClosed="r">
              <cx:binSize val="1"/>
            </cx:binning>
          </cx:layoutPr>
        </cx:series>
      </cx:plotAreaRegion>
      <cx:axis id="0">
        <cx:catScaling gapWidth="0"/>
        <cx:tickLabels/>
      </cx:axis>
      <cx:axis id="1">
        <cx:valScaling/>
        <cx:majorGridlines/>
        <cx:tickLabels/>
      </cx:axis>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Results!$Q$2:$Q$70</cx:f>
        <cx:lvl ptCount="69" formatCode="General">
          <cx:pt idx="0">20</cx:pt>
          <cx:pt idx="1">20</cx:pt>
          <cx:pt idx="2">18</cx:pt>
          <cx:pt idx="3">18</cx:pt>
          <cx:pt idx="4">18</cx:pt>
          <cx:pt idx="5">20</cx:pt>
          <cx:pt idx="6">19</cx:pt>
          <cx:pt idx="7">19</cx:pt>
          <cx:pt idx="8">20</cx:pt>
          <cx:pt idx="9">19</cx:pt>
          <cx:pt idx="10">20</cx:pt>
          <cx:pt idx="11">19</cx:pt>
          <cx:pt idx="12">20</cx:pt>
          <cx:pt idx="13">20</cx:pt>
          <cx:pt idx="14">19</cx:pt>
          <cx:pt idx="15">20</cx:pt>
          <cx:pt idx="16">18</cx:pt>
          <cx:pt idx="17">20</cx:pt>
          <cx:pt idx="18">20</cx:pt>
          <cx:pt idx="19">17</cx:pt>
          <cx:pt idx="20">17</cx:pt>
          <cx:pt idx="21">19</cx:pt>
          <cx:pt idx="22">20</cx:pt>
          <cx:pt idx="23">14</cx:pt>
          <cx:pt idx="24">20</cx:pt>
          <cx:pt idx="25">20</cx:pt>
          <cx:pt idx="26">19</cx:pt>
          <cx:pt idx="27">19</cx:pt>
          <cx:pt idx="28">20</cx:pt>
          <cx:pt idx="29">20</cx:pt>
          <cx:pt idx="30">18</cx:pt>
          <cx:pt idx="31">17</cx:pt>
          <cx:pt idx="32">15</cx:pt>
          <cx:pt idx="33">20</cx:pt>
          <cx:pt idx="34">19</cx:pt>
          <cx:pt idx="35">19</cx:pt>
          <cx:pt idx="36">16</cx:pt>
          <cx:pt idx="37">20</cx:pt>
          <cx:pt idx="38">18</cx:pt>
          <cx:pt idx="39">19</cx:pt>
          <cx:pt idx="40">16</cx:pt>
          <cx:pt idx="41">14</cx:pt>
          <cx:pt idx="42">16</cx:pt>
          <cx:pt idx="43">20</cx:pt>
          <cx:pt idx="44">17</cx:pt>
          <cx:pt idx="45">20</cx:pt>
          <cx:pt idx="46">18</cx:pt>
          <cx:pt idx="47">19</cx:pt>
          <cx:pt idx="48">20</cx:pt>
          <cx:pt idx="49">18</cx:pt>
          <cx:pt idx="50">20</cx:pt>
          <cx:pt idx="51">12</cx:pt>
          <cx:pt idx="52">14</cx:pt>
          <cx:pt idx="53">16</cx:pt>
          <cx:pt idx="54">16</cx:pt>
          <cx:pt idx="55">13</cx:pt>
          <cx:pt idx="56">17</cx:pt>
          <cx:pt idx="57">15</cx:pt>
          <cx:pt idx="58">18</cx:pt>
          <cx:pt idx="59">12</cx:pt>
          <cx:pt idx="60">17</cx:pt>
          <cx:pt idx="61">7</cx:pt>
          <cx:pt idx="62">12</cx:pt>
          <cx:pt idx="63">11</cx:pt>
          <cx:pt idx="64">12</cx:pt>
          <cx:pt idx="65">8</cx:pt>
          <cx:pt idx="66">9</cx:pt>
          <cx:pt idx="67">0</cx:pt>
          <cx:pt idx="68">0</cx:pt>
        </cx:lvl>
      </cx:numDim>
    </cx:data>
  </cx:chartData>
  <cx:chart>
    <cx:title pos="t" align="ctr" overlay="0">
      <cx:tx>
        <cx:rich>
          <a:bodyPr spcFirstLastPara="1" vertOverflow="ellipsis" wrap="square" lIns="0" tIns="0" rIns="0" bIns="0" anchor="ctr" anchorCtr="1"/>
          <a:lstStyle/>
          <a:p>
            <a:pPr rtl="0"/>
            <a:r>
              <a:rPr lang="en-US" sz="1400" b="0" i="0" baseline="0" dirty="0">
                <a:effectLst/>
                <a:latin typeface="+mn-lt"/>
              </a:rPr>
              <a:t>VA OQ, 8-9 Nov 2021</a:t>
            </a:r>
            <a:endParaRPr lang="en-US" sz="1400" dirty="0">
              <a:effectLst/>
              <a:latin typeface="+mn-lt"/>
            </a:endParaRPr>
          </a:p>
        </cx:rich>
      </cx:tx>
    </cx:title>
    <cx:plotArea>
      <cx:plotAreaRegion>
        <cx:series layoutId="clusteredColumn" uniqueId="{41313E78-DC33-4C40-84F3-09CE8D5AA238}" formatIdx="0">
          <cx:dataId val="0"/>
          <cx:layoutPr>
            <cx:binning intervalClosed="r">
              <cx:binCount val="20"/>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DBE73-DAFA-4D74-8E31-88D09317E734}" type="datetimeFigureOut">
              <a:rPr lang="en-SG" smtClean="0"/>
              <a:t>10/11/2021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056FA-2F90-4489-A2BA-D7850EF8425B}" type="slidenum">
              <a:rPr lang="en-SG" smtClean="0"/>
              <a:t>‹#›</a:t>
            </a:fld>
            <a:endParaRPr lang="en-SG"/>
          </a:p>
        </p:txBody>
      </p:sp>
    </p:spTree>
    <p:extLst>
      <p:ext uri="{BB962C8B-B14F-4D97-AF65-F5344CB8AC3E}">
        <p14:creationId xmlns:p14="http://schemas.microsoft.com/office/powerpoint/2010/main" val="292945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A056FA-2F90-4489-A2BA-D7850EF8425B}" type="slidenum">
              <a:rPr lang="en-SG" smtClean="0"/>
              <a:t>4</a:t>
            </a:fld>
            <a:endParaRPr lang="en-SG"/>
          </a:p>
        </p:txBody>
      </p:sp>
    </p:spTree>
    <p:extLst>
      <p:ext uri="{BB962C8B-B14F-4D97-AF65-F5344CB8AC3E}">
        <p14:creationId xmlns:p14="http://schemas.microsoft.com/office/powerpoint/2010/main" val="2837713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Grand tour: C++17 (live code </a:t>
            </a:r>
            <a:r>
              <a:rPr lang="en-US" baseline="0" dirty="0" smtClean="0"/>
              <a:t>two versions of MST algorithms), </a:t>
            </a:r>
            <a:r>
              <a:rPr lang="en-US" baseline="0" dirty="0" smtClean="0"/>
              <a:t>Algorithm Analysis (Analyze </a:t>
            </a:r>
            <a:r>
              <a:rPr lang="en-US" baseline="0" dirty="0" smtClean="0"/>
              <a:t>that Prim’s </a:t>
            </a:r>
            <a:r>
              <a:rPr lang="en-US" baseline="0" dirty="0" smtClean="0"/>
              <a:t>and </a:t>
            </a:r>
            <a:r>
              <a:rPr lang="en-US" baseline="0" dirty="0" err="1" smtClean="0"/>
              <a:t>Kruskal’s</a:t>
            </a:r>
            <a:r>
              <a:rPr lang="en-US" baseline="0" dirty="0" smtClean="0"/>
              <a:t> </a:t>
            </a:r>
            <a:r>
              <a:rPr lang="en-US" baseline="0" dirty="0" smtClean="0"/>
              <a:t>are both O(E </a:t>
            </a:r>
            <a:r>
              <a:rPr lang="en-US" baseline="0" dirty="0" smtClean="0"/>
              <a:t>log V</a:t>
            </a:r>
            <a:r>
              <a:rPr lang="en-US" baseline="0" dirty="0" smtClean="0"/>
              <a:t>), especially the technique of transforming O(log E) into O(log V^2) = O(log V)), </a:t>
            </a:r>
            <a:r>
              <a:rPr lang="en-US" baseline="0" dirty="0" smtClean="0"/>
              <a:t>link sorting for edge list sorting of </a:t>
            </a:r>
            <a:r>
              <a:rPr lang="en-US" baseline="0" dirty="0" err="1" smtClean="0"/>
              <a:t>Kruskal’s</a:t>
            </a:r>
            <a:r>
              <a:rPr lang="en-US" baseline="0" dirty="0" smtClean="0"/>
              <a:t>, link Prim’s Priority Queue to Binary Heap and/or Balanced BST, link UFDS for </a:t>
            </a:r>
            <a:r>
              <a:rPr lang="en-US" baseline="0" dirty="0" err="1" smtClean="0"/>
              <a:t>Kruskal’s</a:t>
            </a:r>
            <a:r>
              <a:rPr lang="en-US" baseline="0" dirty="0" smtClean="0"/>
              <a:t>, link Graph DS (Edge List for </a:t>
            </a:r>
            <a:r>
              <a:rPr lang="en-US" baseline="0" dirty="0" err="1" smtClean="0"/>
              <a:t>Kruskal’s</a:t>
            </a:r>
            <a:r>
              <a:rPr lang="en-US" baseline="0" dirty="0" smtClean="0"/>
              <a:t> or Adjacency List for Prim’s, </a:t>
            </a:r>
            <a:r>
              <a:rPr lang="en-US" baseline="0" dirty="0" err="1" smtClean="0"/>
              <a:t>kinda</a:t>
            </a:r>
            <a:r>
              <a:rPr lang="en-US" baseline="0" dirty="0" smtClean="0"/>
              <a:t> List ADT but not a standard list), </a:t>
            </a:r>
            <a:r>
              <a:rPr lang="en-US" baseline="0" dirty="0" smtClean="0"/>
              <a:t>can say Prim’s visited Boolean flag as “DAT” (Table ADT too)…, link </a:t>
            </a:r>
            <a:r>
              <a:rPr lang="en-US" baseline="0" dirty="0" smtClean="0"/>
              <a:t>DFS/BFS/</a:t>
            </a:r>
            <a:r>
              <a:rPr lang="en-US" baseline="0" dirty="0" err="1" smtClean="0"/>
              <a:t>Dijkstra’s</a:t>
            </a:r>
            <a:r>
              <a:rPr lang="en-US" baseline="0" dirty="0" smtClean="0"/>
              <a:t> (SSSP) Spanning Trees of various input connected weighted graphs.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Cannot be forced-linked: Stack/Queue/</a:t>
            </a:r>
            <a:r>
              <a:rPr lang="en-US" baseline="0" dirty="0" err="1" smtClean="0"/>
              <a:t>Deque</a:t>
            </a:r>
            <a:r>
              <a:rPr lang="en-US" baseline="0" dirty="0" smtClean="0"/>
              <a:t> (probably irrelevant for MST</a:t>
            </a:r>
            <a:r>
              <a:rPr lang="en-US" baseline="0" dirty="0" smtClean="0"/>
              <a:t>)… any idea how to squeeze this concept inside MST summary lecture?</a:t>
            </a: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5</a:t>
            </a:fld>
            <a:endParaRPr lang="en-SG"/>
          </a:p>
        </p:txBody>
      </p:sp>
    </p:spTree>
    <p:extLst>
      <p:ext uri="{BB962C8B-B14F-4D97-AF65-F5344CB8AC3E}">
        <p14:creationId xmlns:p14="http://schemas.microsoft.com/office/powerpoint/2010/main" val="152899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6</a:t>
            </a:fld>
            <a:endParaRPr lang="en-SG"/>
          </a:p>
        </p:txBody>
      </p:sp>
    </p:spTree>
    <p:extLst>
      <p:ext uri="{BB962C8B-B14F-4D97-AF65-F5344CB8AC3E}">
        <p14:creationId xmlns:p14="http://schemas.microsoft.com/office/powerpoint/2010/main" val="3222077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7</a:t>
            </a:fld>
            <a:endParaRPr lang="en-SG"/>
          </a:p>
        </p:txBody>
      </p:sp>
    </p:spTree>
    <p:extLst>
      <p:ext uri="{BB962C8B-B14F-4D97-AF65-F5344CB8AC3E}">
        <p14:creationId xmlns:p14="http://schemas.microsoft.com/office/powerpoint/2010/main" val="375421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10/11/2021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25634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10/11/2021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2076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10/11/2021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60993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10/11/2021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8842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994BFE-4BED-4D86-9ABF-B8DB0D37D722}" type="datetimeFigureOut">
              <a:rPr lang="en-SG" smtClean="0"/>
              <a:t>10/11/2021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350698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9994BFE-4BED-4D86-9ABF-B8DB0D37D722}" type="datetimeFigureOut">
              <a:rPr lang="en-SG" smtClean="0"/>
              <a:t>10/11/2021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69794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9994BFE-4BED-4D86-9ABF-B8DB0D37D722}" type="datetimeFigureOut">
              <a:rPr lang="en-SG" smtClean="0"/>
              <a:t>10/11/2021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3242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9994BFE-4BED-4D86-9ABF-B8DB0D37D722}" type="datetimeFigureOut">
              <a:rPr lang="en-SG" smtClean="0"/>
              <a:t>10/11/2021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980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94BFE-4BED-4D86-9ABF-B8DB0D37D722}" type="datetimeFigureOut">
              <a:rPr lang="en-SG" smtClean="0"/>
              <a:t>10/11/2021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50306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10/11/2021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1246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10/11/2021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41684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94BFE-4BED-4D86-9ABF-B8DB0D37D722}" type="datetimeFigureOut">
              <a:rPr lang="en-SG" smtClean="0"/>
              <a:t>10/11/2021</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DD2AE-4421-462C-94B8-2067CF179A1C}" type="slidenum">
              <a:rPr lang="en-SG" smtClean="0"/>
              <a:t>‹#›</a:t>
            </a:fld>
            <a:endParaRPr lang="en-SG"/>
          </a:p>
        </p:txBody>
      </p:sp>
    </p:spTree>
    <p:extLst>
      <p:ext uri="{BB962C8B-B14F-4D97-AF65-F5344CB8AC3E}">
        <p14:creationId xmlns:p14="http://schemas.microsoft.com/office/powerpoint/2010/main" val="336728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nus-sg.zoom.us/rec/share/S-CWuGzqpRHOaRMvzEyGpLkEnwWdV7y4VUmcaszLnnR10P-cHCk7efdBYfGfnZfy.9xO1Ac2jktviHc6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nus.kattis.com/sessions/atx79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2.png"/><Relationship Id="rId5" Type="http://schemas.microsoft.com/office/2014/relationships/chartEx" Target="../charts/chartEx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visualgo.net/en/mst?slide=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nus.kattis.com/problems/ca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Zoom Cloud Recording Link</a:t>
            </a:r>
            <a:endParaRPr lang="en-US" dirty="0"/>
          </a:p>
        </p:txBody>
      </p:sp>
      <p:sp>
        <p:nvSpPr>
          <p:cNvPr id="5" name="Content Placeholder 4"/>
          <p:cNvSpPr>
            <a:spLocks noGrp="1"/>
          </p:cNvSpPr>
          <p:nvPr>
            <p:ph idx="1"/>
          </p:nvPr>
        </p:nvSpPr>
        <p:spPr/>
        <p:txBody>
          <a:bodyPr>
            <a:normAutofit/>
          </a:bodyPr>
          <a:lstStyle/>
          <a:p>
            <a:r>
              <a:rPr lang="en-US" sz="1400" dirty="0"/>
              <a:t>Topic: CS2040C Wednesday Lectures</a:t>
            </a:r>
          </a:p>
          <a:p>
            <a:r>
              <a:rPr lang="en-US" sz="1400" dirty="0"/>
              <a:t>Start Time: Nov 10, 2021 01:51 AM</a:t>
            </a:r>
          </a:p>
          <a:p>
            <a:r>
              <a:rPr lang="en-US" sz="1400" dirty="0" smtClean="0"/>
              <a:t>Meeting </a:t>
            </a:r>
            <a:r>
              <a:rPr lang="en-US" sz="1400" dirty="0"/>
              <a:t>Recording:</a:t>
            </a:r>
          </a:p>
          <a:p>
            <a:r>
              <a:rPr lang="en-US" sz="1400" dirty="0">
                <a:hlinkClick r:id="rId2"/>
              </a:rPr>
              <a:t>https://</a:t>
            </a:r>
            <a:r>
              <a:rPr lang="en-US" sz="1400" dirty="0" smtClean="0">
                <a:hlinkClick r:id="rId2"/>
              </a:rPr>
              <a:t>nus-sg.zoom.us/rec/share/S-CWuGzqpRHOaRMvzEyGpLkEnwWdV7y4VUmcaszLnnR10P-cHCk7efdBYfGfnZfy.9xO1Ac2jktviHc6h</a:t>
            </a:r>
            <a:endParaRPr lang="en-US" sz="1400" dirty="0" smtClean="0"/>
          </a:p>
          <a:p>
            <a:r>
              <a:rPr lang="en-US" sz="1400" dirty="0" smtClean="0"/>
              <a:t>Access </a:t>
            </a:r>
            <a:r>
              <a:rPr lang="en-US" sz="1400" dirty="0"/>
              <a:t>Passcode: q$mH^r0.</a:t>
            </a:r>
          </a:p>
        </p:txBody>
      </p:sp>
    </p:spTree>
    <p:extLst>
      <p:ext uri="{BB962C8B-B14F-4D97-AF65-F5344CB8AC3E}">
        <p14:creationId xmlns:p14="http://schemas.microsoft.com/office/powerpoint/2010/main" val="15246356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CS2040/C/S</a:t>
            </a:r>
            <a:endParaRPr lang="en-SG" dirty="0"/>
          </a:p>
        </p:txBody>
      </p:sp>
      <p:sp>
        <p:nvSpPr>
          <p:cNvPr id="3" name="Subtitle 2"/>
          <p:cNvSpPr>
            <a:spLocks noGrp="1"/>
          </p:cNvSpPr>
          <p:nvPr>
            <p:ph type="subTitle" idx="1"/>
          </p:nvPr>
        </p:nvSpPr>
        <p:spPr/>
        <p:txBody>
          <a:bodyPr/>
          <a:lstStyle/>
          <a:p>
            <a:r>
              <a:rPr lang="en-US" dirty="0"/>
              <a:t>Week </a:t>
            </a:r>
            <a:r>
              <a:rPr lang="en-US" dirty="0" smtClean="0"/>
              <a:t>13a, MST (*</a:t>
            </a:r>
            <a:r>
              <a:rPr lang="en-US" b="1" dirty="0" smtClean="0"/>
              <a:t>NOT</a:t>
            </a:r>
            <a:r>
              <a:rPr lang="en-US" dirty="0" smtClean="0"/>
              <a:t>* </a:t>
            </a:r>
            <a:r>
              <a:rPr lang="en-US" dirty="0" smtClean="0"/>
              <a:t>optional from S1 AY 2021/22 onwards)</a:t>
            </a:r>
            <a:endParaRPr lang="en-SG" dirty="0"/>
          </a:p>
        </p:txBody>
      </p:sp>
    </p:spTree>
    <p:extLst>
      <p:ext uri="{BB962C8B-B14F-4D97-AF65-F5344CB8AC3E}">
        <p14:creationId xmlns:p14="http://schemas.microsoft.com/office/powerpoint/2010/main" val="1040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2400" dirty="0">
                <a:hlinkClick r:id="rId2"/>
              </a:rPr>
              <a:t>https://</a:t>
            </a:r>
            <a:r>
              <a:rPr lang="en-US" sz="2400" dirty="0" smtClean="0">
                <a:hlinkClick r:id="rId2"/>
              </a:rPr>
              <a:t>nus.kattis.com/sessions/atx79m</a:t>
            </a:r>
            <a:r>
              <a:rPr lang="en-US" sz="2400" dirty="0" smtClean="0"/>
              <a:t> line-up is settled</a:t>
            </a:r>
          </a:p>
          <a:p>
            <a:pPr lvl="1"/>
            <a:r>
              <a:rPr lang="en-US" sz="2000" dirty="0" smtClean="0"/>
              <a:t>5 make-up (can go to 200 points), PE scores still 0 at the moment</a:t>
            </a:r>
          </a:p>
          <a:p>
            <a:pPr lvl="1"/>
            <a:r>
              <a:rPr lang="en-US" sz="2000" dirty="0" smtClean="0"/>
              <a:t>20 </a:t>
            </a:r>
            <a:r>
              <a:rPr lang="en-US" sz="2000" u="sng" dirty="0" smtClean="0"/>
              <a:t>OPT-IN</a:t>
            </a:r>
            <a:r>
              <a:rPr lang="en-US" sz="2000" dirty="0" smtClean="0"/>
              <a:t> remedial (can go only up to 124 points)</a:t>
            </a:r>
          </a:p>
          <a:p>
            <a:pPr lvl="2"/>
            <a:r>
              <a:rPr lang="en-US" sz="1800" dirty="0" smtClean="0"/>
              <a:t>PS: Not all 20 here can improve by a lot actually, so if any of you eventually decided the efforts needed do not worth it and you want to study more for final paper(s) instead, please let me know, as I now have a few &lt;= 40 pointers in PE who want to OPT-In and now eligible to do remedial</a:t>
            </a:r>
          </a:p>
          <a:p>
            <a:pPr lvl="1"/>
            <a:r>
              <a:rPr lang="en-US" sz="2000" dirty="0" smtClean="0"/>
              <a:t>Level of difficulty will be “more-or-less” similar to the official PE</a:t>
            </a:r>
          </a:p>
          <a:p>
            <a:pPr lvl="1"/>
            <a:r>
              <a:rPr lang="en-US" sz="2000" dirty="0" smtClean="0"/>
              <a:t>Zoom proctored, Wed, 17 Nov 2021, 10am-12nn, only by myself</a:t>
            </a:r>
          </a:p>
          <a:p>
            <a:pPr lvl="1"/>
            <a:r>
              <a:rPr lang="en-US" sz="2000" dirty="0" smtClean="0"/>
              <a:t>Specific details to be communicated with these 25 </a:t>
            </a:r>
            <a:r>
              <a:rPr lang="en-US" sz="2000" dirty="0" err="1" smtClean="0"/>
              <a:t>pax</a:t>
            </a:r>
            <a:r>
              <a:rPr lang="en-US" sz="2000" dirty="0" smtClean="0"/>
              <a:t> nearing to 17 Nov</a:t>
            </a:r>
          </a:p>
          <a:p>
            <a:r>
              <a:rPr lang="en-US" sz="2400" dirty="0" smtClean="0"/>
              <a:t>VA OQ (this Monday and Tuesday) went reasonably well</a:t>
            </a:r>
          </a:p>
          <a:p>
            <a:pPr lvl="1"/>
            <a:r>
              <a:rPr lang="en-US" sz="2000" dirty="0" smtClean="0"/>
              <a:t>Highest: 20/20 (obviously, and lots of ties); Lowest: 7 </a:t>
            </a:r>
            <a:r>
              <a:rPr lang="en-US" sz="2000" dirty="0" smtClean="0">
                <a:sym typeface="Wingdings" panose="05000000000000000000" pitchFamily="2" charset="2"/>
              </a:rPr>
              <a:t>…; Average: 17.3/20</a:t>
            </a:r>
          </a:p>
          <a:p>
            <a:pPr lvl="2"/>
            <a:r>
              <a:rPr lang="en-US" sz="1600" dirty="0" smtClean="0">
                <a:sym typeface="Wingdings" panose="05000000000000000000" pitchFamily="2" charset="2"/>
              </a:rPr>
              <a:t>Chow-Yuan-Bin award winners: Ethan (B04), </a:t>
            </a:r>
            <a:r>
              <a:rPr lang="en-US" sz="1600" dirty="0" err="1" smtClean="0">
                <a:sym typeface="Wingdings" panose="05000000000000000000" pitchFamily="2" charset="2"/>
              </a:rPr>
              <a:t>Qifan</a:t>
            </a:r>
            <a:r>
              <a:rPr lang="en-US" sz="1600" dirty="0" smtClean="0">
                <a:sym typeface="Wingdings" panose="05000000000000000000" pitchFamily="2" charset="2"/>
              </a:rPr>
              <a:t> (B06), </a:t>
            </a:r>
            <a:r>
              <a:rPr lang="en-US" sz="1600" dirty="0" err="1" smtClean="0">
                <a:sym typeface="Wingdings" panose="05000000000000000000" pitchFamily="2" charset="2"/>
              </a:rPr>
              <a:t>Yukihide</a:t>
            </a:r>
            <a:r>
              <a:rPr lang="en-US" sz="1600" dirty="0" smtClean="0">
                <a:sym typeface="Wingdings" panose="05000000000000000000" pitchFamily="2" charset="2"/>
              </a:rPr>
              <a:t> (B07), </a:t>
            </a:r>
            <a:r>
              <a:rPr lang="en-US" sz="1600" dirty="0" err="1" smtClean="0">
                <a:sym typeface="Wingdings" panose="05000000000000000000" pitchFamily="2" charset="2"/>
              </a:rPr>
              <a:t>Nigel+XinYu</a:t>
            </a:r>
            <a:r>
              <a:rPr lang="en-US" sz="1600" dirty="0" smtClean="0">
                <a:sym typeface="Wingdings" panose="05000000000000000000" pitchFamily="2" charset="2"/>
              </a:rPr>
              <a:t> (joint fastest) (B08)</a:t>
            </a:r>
          </a:p>
          <a:p>
            <a:pPr lvl="1"/>
            <a:r>
              <a:rPr lang="en-US" sz="2000" dirty="0" smtClean="0">
                <a:sym typeface="Wingdings" panose="05000000000000000000" pitchFamily="2" charset="2"/>
              </a:rPr>
              <a:t>1 absentee </a:t>
            </a:r>
            <a:r>
              <a:rPr lang="en-US" sz="2000" dirty="0" smtClean="0">
                <a:sym typeface="Wingdings" panose="05000000000000000000" pitchFamily="2" charset="2"/>
              </a:rPr>
              <a:t>(with MC :O) </a:t>
            </a:r>
            <a:r>
              <a:rPr lang="en-US" sz="2000" dirty="0" smtClean="0">
                <a:sym typeface="Wingdings" panose="05000000000000000000" pitchFamily="2" charset="2"/>
              </a:rPr>
              <a:t>:S, 1 technical issue :(</a:t>
            </a:r>
          </a:p>
          <a:p>
            <a:pPr lvl="2"/>
            <a:r>
              <a:rPr lang="en-US" sz="1600" dirty="0" smtClean="0">
                <a:sym typeface="Wingdings" panose="05000000000000000000" pitchFamily="2" charset="2"/>
              </a:rPr>
              <a:t>Make-up on 17 Nov </a:t>
            </a:r>
            <a:r>
              <a:rPr lang="en-US" sz="1600" dirty="0" smtClean="0">
                <a:sym typeface="Wingdings" panose="05000000000000000000" pitchFamily="2" charset="2"/>
              </a:rPr>
              <a:t>12.10-12.30 </a:t>
            </a:r>
            <a:r>
              <a:rPr lang="en-US" sz="1600" dirty="0" smtClean="0">
                <a:sym typeface="Wingdings" panose="05000000000000000000" pitchFamily="2" charset="2"/>
              </a:rPr>
              <a:t>noon, after make-up/remedial PE</a:t>
            </a:r>
            <a:endParaRPr lang="en-US" sz="1600" dirty="0"/>
          </a:p>
        </p:txBody>
      </p:sp>
    </p:spTree>
    <p:extLst>
      <p:ext uri="{BB962C8B-B14F-4D97-AF65-F5344CB8AC3E}">
        <p14:creationId xmlns:p14="http://schemas.microsoft.com/office/powerpoint/2010/main" val="398952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and Comparison with 2.5 years ago</a:t>
            </a:r>
            <a:endParaRPr lang="en-US" dirty="0"/>
          </a:p>
        </p:txBody>
      </p:sp>
      <p:sp>
        <p:nvSpPr>
          <p:cNvPr id="5" name="Text Placeholder 4"/>
          <p:cNvSpPr>
            <a:spLocks noGrp="1"/>
          </p:cNvSpPr>
          <p:nvPr>
            <p:ph type="body" idx="1"/>
          </p:nvPr>
        </p:nvSpPr>
        <p:spPr/>
        <p:txBody>
          <a:bodyPr/>
          <a:lstStyle/>
          <a:p>
            <a:r>
              <a:rPr lang="en-US" dirty="0" smtClean="0"/>
              <a:t>S2 AY 2018/19</a:t>
            </a:r>
            <a:r>
              <a:rPr lang="en-US" sz="1800" dirty="0" smtClean="0"/>
              <a:t> (don’t have the last year’s one)</a:t>
            </a:r>
            <a:endParaRPr lang="en-US" dirty="0"/>
          </a:p>
        </p:txBody>
      </p:sp>
      <p:sp>
        <p:nvSpPr>
          <p:cNvPr id="7" name="Text Placeholder 6"/>
          <p:cNvSpPr>
            <a:spLocks noGrp="1"/>
          </p:cNvSpPr>
          <p:nvPr>
            <p:ph type="body" sz="quarter" idx="3"/>
          </p:nvPr>
        </p:nvSpPr>
        <p:spPr/>
        <p:txBody>
          <a:bodyPr/>
          <a:lstStyle/>
          <a:p>
            <a:r>
              <a:rPr lang="en-US" dirty="0" smtClean="0"/>
              <a:t>S1 AY 2021/22</a:t>
            </a:r>
            <a:endParaRPr lang="en-US" dirty="0"/>
          </a:p>
        </p:txBody>
      </p:sp>
      <mc:AlternateContent xmlns:mc="http://schemas.openxmlformats.org/markup-compatibility/2006" xmlns:cx1="http://schemas.microsoft.com/office/drawing/2015/9/8/chartex">
        <mc:Choice Requires="cx1">
          <p:graphicFrame>
            <p:nvGraphicFramePr>
              <p:cNvPr id="9" name="Content Placeholder 8">
                <a:extLst>
                  <a:ext uri="{FF2B5EF4-FFF2-40B4-BE49-F238E27FC236}">
                    <a16:creationId xmlns:a16="http://schemas.microsoft.com/office/drawing/2014/main" id="{8CE139E1-AAAA-4D51-847D-E28A21691771}"/>
                  </a:ext>
                </a:extLst>
              </p:cNvPr>
              <p:cNvGraphicFramePr>
                <a:graphicFrameLocks noGrp="1"/>
              </p:cNvGraphicFramePr>
              <p:nvPr>
                <p:ph sz="half" idx="2"/>
                <p:extLst>
                  <p:ext uri="{D42A27DB-BD31-4B8C-83A1-F6EECF244321}">
                    <p14:modId xmlns:p14="http://schemas.microsoft.com/office/powerpoint/2010/main" val="3986605050"/>
                  </p:ext>
                </p:extLst>
              </p:nvPr>
            </p:nvGraphicFramePr>
            <p:xfrm>
              <a:off x="839788" y="2505075"/>
              <a:ext cx="5157787" cy="368458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9" name="Content Placeholder 8">
                <a:extLst>
                  <a:ext uri="{FF2B5EF4-FFF2-40B4-BE49-F238E27FC236}">
                    <a16:creationId xmlns:a16="http://schemas.microsoft.com/office/drawing/2014/main" id="{8CE139E1-AAAA-4D51-847D-E28A21691771}"/>
                  </a:ext>
                </a:extLst>
              </p:cNvPr>
              <p:cNvPicPr>
                <a:picLocks noGrp="1" noRot="1" noChangeAspect="1" noMove="1" noResize="1" noEditPoints="1" noAdjustHandles="1" noChangeArrowheads="1" noChangeShapeType="1"/>
              </p:cNvPicPr>
              <p:nvPr/>
            </p:nvPicPr>
            <p:blipFill>
              <a:blip r:embed="rId4"/>
              <a:stretch>
                <a:fillRect/>
              </a:stretch>
            </p:blipFill>
            <p:spPr>
              <a:xfrm>
                <a:off x="839788" y="2505075"/>
                <a:ext cx="5157787" cy="368458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ontent Placeholder 9"/>
              <p:cNvGraphicFramePr>
                <a:graphicFrameLocks noGrp="1"/>
              </p:cNvGraphicFramePr>
              <p:nvPr>
                <p:ph sz="quarter" idx="4"/>
                <p:extLst>
                  <p:ext uri="{D42A27DB-BD31-4B8C-83A1-F6EECF244321}">
                    <p14:modId xmlns:p14="http://schemas.microsoft.com/office/powerpoint/2010/main" val="3537274756"/>
                  </p:ext>
                </p:extLst>
              </p:nvPr>
            </p:nvGraphicFramePr>
            <p:xfrm>
              <a:off x="6172200" y="2505075"/>
              <a:ext cx="5183188" cy="3684588"/>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0" name="Content Placeholder 9"/>
              <p:cNvPicPr>
                <a:picLocks noGrp="1" noRot="1" noChangeAspect="1" noMove="1" noResize="1" noEditPoints="1" noAdjustHandles="1" noChangeArrowheads="1" noChangeShapeType="1"/>
              </p:cNvPicPr>
              <p:nvPr/>
            </p:nvPicPr>
            <p:blipFill>
              <a:blip r:embed="rId6"/>
              <a:stretch>
                <a:fillRect/>
              </a:stretch>
            </p:blipFill>
            <p:spPr>
              <a:xfrm>
                <a:off x="6172200" y="2505075"/>
                <a:ext cx="5183188" cy="3684588"/>
              </a:xfrm>
              <a:prstGeom prst="rect">
                <a:avLst/>
              </a:prstGeom>
            </p:spPr>
          </p:pic>
        </mc:Fallback>
      </mc:AlternateContent>
      <p:sp>
        <p:nvSpPr>
          <p:cNvPr id="12" name="Freeform 11"/>
          <p:cNvSpPr/>
          <p:nvPr/>
        </p:nvSpPr>
        <p:spPr>
          <a:xfrm>
            <a:off x="5223510" y="3105150"/>
            <a:ext cx="640080" cy="552450"/>
          </a:xfrm>
          <a:custGeom>
            <a:avLst/>
            <a:gdLst>
              <a:gd name="connsiteX0" fmla="*/ 0 w 594360"/>
              <a:gd name="connsiteY0" fmla="*/ 617382 h 617382"/>
              <a:gd name="connsiteX1" fmla="*/ 0 w 594360"/>
              <a:gd name="connsiteY1" fmla="*/ 560232 h 617382"/>
              <a:gd name="connsiteX2" fmla="*/ 274320 w 594360"/>
              <a:gd name="connsiteY2" fmla="*/ 162 h 617382"/>
              <a:gd name="connsiteX3" fmla="*/ 594360 w 594360"/>
              <a:gd name="connsiteY3" fmla="*/ 514512 h 617382"/>
              <a:gd name="connsiteX0" fmla="*/ 0 w 594360"/>
              <a:gd name="connsiteY0" fmla="*/ 560232 h 560232"/>
              <a:gd name="connsiteX1" fmla="*/ 274320 w 594360"/>
              <a:gd name="connsiteY1" fmla="*/ 162 h 560232"/>
              <a:gd name="connsiteX2" fmla="*/ 594360 w 594360"/>
              <a:gd name="connsiteY2" fmla="*/ 514512 h 560232"/>
              <a:gd name="connsiteX0" fmla="*/ 0 w 594360"/>
              <a:gd name="connsiteY0" fmla="*/ 560232 h 560232"/>
              <a:gd name="connsiteX1" fmla="*/ 274320 w 594360"/>
              <a:gd name="connsiteY1" fmla="*/ 162 h 560232"/>
              <a:gd name="connsiteX2" fmla="*/ 594360 w 594360"/>
              <a:gd name="connsiteY2" fmla="*/ 514512 h 560232"/>
              <a:gd name="connsiteX0" fmla="*/ 0 w 640080"/>
              <a:gd name="connsiteY0" fmla="*/ 560070 h 560070"/>
              <a:gd name="connsiteX1" fmla="*/ 274320 w 640080"/>
              <a:gd name="connsiteY1" fmla="*/ 0 h 560070"/>
              <a:gd name="connsiteX2" fmla="*/ 640080 w 640080"/>
              <a:gd name="connsiteY2" fmla="*/ 560070 h 560070"/>
              <a:gd name="connsiteX0" fmla="*/ 0 w 640080"/>
              <a:gd name="connsiteY0" fmla="*/ 552450 h 552450"/>
              <a:gd name="connsiteX1" fmla="*/ 335280 w 640080"/>
              <a:gd name="connsiteY1" fmla="*/ 0 h 552450"/>
              <a:gd name="connsiteX2" fmla="*/ 640080 w 640080"/>
              <a:gd name="connsiteY2" fmla="*/ 552450 h 552450"/>
            </a:gdLst>
            <a:ahLst/>
            <a:cxnLst>
              <a:cxn ang="0">
                <a:pos x="connsiteX0" y="connsiteY0"/>
              </a:cxn>
              <a:cxn ang="0">
                <a:pos x="connsiteX1" y="connsiteY1"/>
              </a:cxn>
              <a:cxn ang="0">
                <a:pos x="connsiteX2" y="connsiteY2"/>
              </a:cxn>
            </a:cxnLst>
            <a:rect l="l" t="t" r="r" b="b"/>
            <a:pathLst>
              <a:path w="640080" h="552450">
                <a:moveTo>
                  <a:pt x="0" y="552450"/>
                </a:moveTo>
                <a:cubicBezTo>
                  <a:pt x="45720" y="449580"/>
                  <a:pt x="228600" y="0"/>
                  <a:pt x="335280" y="0"/>
                </a:cubicBezTo>
                <a:cubicBezTo>
                  <a:pt x="441960" y="0"/>
                  <a:pt x="529590" y="291465"/>
                  <a:pt x="640080" y="5524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9584372" y="3105150"/>
            <a:ext cx="1325880" cy="1565910"/>
          </a:xfrm>
          <a:custGeom>
            <a:avLst/>
            <a:gdLst>
              <a:gd name="connsiteX0" fmla="*/ 0 w 1206666"/>
              <a:gd name="connsiteY0" fmla="*/ 2526030 h 2526030"/>
              <a:gd name="connsiteX1" fmla="*/ 1097280 w 1206666"/>
              <a:gd name="connsiteY1" fmla="*/ 697230 h 2526030"/>
              <a:gd name="connsiteX2" fmla="*/ 1108710 w 1206666"/>
              <a:gd name="connsiteY2" fmla="*/ 0 h 2526030"/>
              <a:gd name="connsiteX0" fmla="*/ 0 w 1131446"/>
              <a:gd name="connsiteY0" fmla="*/ 2526030 h 2526030"/>
              <a:gd name="connsiteX1" fmla="*/ 834390 w 1131446"/>
              <a:gd name="connsiteY1" fmla="*/ 1543050 h 2526030"/>
              <a:gd name="connsiteX2" fmla="*/ 1108710 w 1131446"/>
              <a:gd name="connsiteY2" fmla="*/ 0 h 2526030"/>
              <a:gd name="connsiteX0" fmla="*/ 0 w 1131446"/>
              <a:gd name="connsiteY0" fmla="*/ 1897380 h 1897380"/>
              <a:gd name="connsiteX1" fmla="*/ 834390 w 1131446"/>
              <a:gd name="connsiteY1" fmla="*/ 914400 h 1897380"/>
              <a:gd name="connsiteX2" fmla="*/ 1108710 w 1131446"/>
              <a:gd name="connsiteY2" fmla="*/ 0 h 1897380"/>
              <a:gd name="connsiteX0" fmla="*/ 0 w 1247365"/>
              <a:gd name="connsiteY0" fmla="*/ 1611630 h 1611630"/>
              <a:gd name="connsiteX1" fmla="*/ 948690 w 1247365"/>
              <a:gd name="connsiteY1" fmla="*/ 914400 h 1611630"/>
              <a:gd name="connsiteX2" fmla="*/ 1223010 w 1247365"/>
              <a:gd name="connsiteY2" fmla="*/ 0 h 1611630"/>
              <a:gd name="connsiteX0" fmla="*/ 0 w 1247365"/>
              <a:gd name="connsiteY0" fmla="*/ 1611630 h 1611630"/>
              <a:gd name="connsiteX1" fmla="*/ 948690 w 1247365"/>
              <a:gd name="connsiteY1" fmla="*/ 914400 h 1611630"/>
              <a:gd name="connsiteX2" fmla="*/ 1223010 w 1247365"/>
              <a:gd name="connsiteY2" fmla="*/ 0 h 1611630"/>
              <a:gd name="connsiteX0" fmla="*/ 0 w 1252667"/>
              <a:gd name="connsiteY0" fmla="*/ 1611630 h 1611630"/>
              <a:gd name="connsiteX1" fmla="*/ 994410 w 1252667"/>
              <a:gd name="connsiteY1" fmla="*/ 1028700 h 1611630"/>
              <a:gd name="connsiteX2" fmla="*/ 1223010 w 1252667"/>
              <a:gd name="connsiteY2" fmla="*/ 0 h 1611630"/>
              <a:gd name="connsiteX0" fmla="*/ 0 w 1276010"/>
              <a:gd name="connsiteY0" fmla="*/ 1908810 h 1908810"/>
              <a:gd name="connsiteX1" fmla="*/ 1017270 w 1276010"/>
              <a:gd name="connsiteY1" fmla="*/ 1028700 h 1908810"/>
              <a:gd name="connsiteX2" fmla="*/ 1245870 w 1276010"/>
              <a:gd name="connsiteY2" fmla="*/ 0 h 1908810"/>
              <a:gd name="connsiteX0" fmla="*/ 0 w 1348568"/>
              <a:gd name="connsiteY0" fmla="*/ 1565910 h 1565910"/>
              <a:gd name="connsiteX1" fmla="*/ 1017270 w 1348568"/>
              <a:gd name="connsiteY1" fmla="*/ 685800 h 1565910"/>
              <a:gd name="connsiteX2" fmla="*/ 1325880 w 1348568"/>
              <a:gd name="connsiteY2" fmla="*/ 0 h 1565910"/>
              <a:gd name="connsiteX0" fmla="*/ 0 w 1325880"/>
              <a:gd name="connsiteY0" fmla="*/ 1565910 h 1565910"/>
              <a:gd name="connsiteX1" fmla="*/ 1017270 w 1325880"/>
              <a:gd name="connsiteY1" fmla="*/ 685800 h 1565910"/>
              <a:gd name="connsiteX2" fmla="*/ 1325880 w 1325880"/>
              <a:gd name="connsiteY2" fmla="*/ 0 h 1565910"/>
              <a:gd name="connsiteX0" fmla="*/ 0 w 1325880"/>
              <a:gd name="connsiteY0" fmla="*/ 1565910 h 1565910"/>
              <a:gd name="connsiteX1" fmla="*/ 1017270 w 1325880"/>
              <a:gd name="connsiteY1" fmla="*/ 685800 h 1565910"/>
              <a:gd name="connsiteX2" fmla="*/ 1325880 w 1325880"/>
              <a:gd name="connsiteY2" fmla="*/ 0 h 1565910"/>
              <a:gd name="connsiteX0" fmla="*/ 0 w 1325880"/>
              <a:gd name="connsiteY0" fmla="*/ 1565910 h 1565910"/>
              <a:gd name="connsiteX1" fmla="*/ 1085850 w 1325880"/>
              <a:gd name="connsiteY1" fmla="*/ 754380 h 1565910"/>
              <a:gd name="connsiteX2" fmla="*/ 1325880 w 1325880"/>
              <a:gd name="connsiteY2" fmla="*/ 0 h 1565910"/>
              <a:gd name="connsiteX0" fmla="*/ 0 w 1325880"/>
              <a:gd name="connsiteY0" fmla="*/ 1565910 h 1565910"/>
              <a:gd name="connsiteX1" fmla="*/ 1085850 w 1325880"/>
              <a:gd name="connsiteY1" fmla="*/ 754380 h 1565910"/>
              <a:gd name="connsiteX2" fmla="*/ 1325880 w 1325880"/>
              <a:gd name="connsiteY2" fmla="*/ 0 h 1565910"/>
              <a:gd name="connsiteX0" fmla="*/ 0 w 1325880"/>
              <a:gd name="connsiteY0" fmla="*/ 1565910 h 1565910"/>
              <a:gd name="connsiteX1" fmla="*/ 1085850 w 1325880"/>
              <a:gd name="connsiteY1" fmla="*/ 754380 h 1565910"/>
              <a:gd name="connsiteX2" fmla="*/ 1325880 w 1325880"/>
              <a:gd name="connsiteY2" fmla="*/ 0 h 1565910"/>
              <a:gd name="connsiteX0" fmla="*/ 0 w 1325880"/>
              <a:gd name="connsiteY0" fmla="*/ 1565910 h 1565910"/>
              <a:gd name="connsiteX1" fmla="*/ 1085850 w 1325880"/>
              <a:gd name="connsiteY1" fmla="*/ 754380 h 1565910"/>
              <a:gd name="connsiteX2" fmla="*/ 1325880 w 1325880"/>
              <a:gd name="connsiteY2" fmla="*/ 0 h 1565910"/>
            </a:gdLst>
            <a:ahLst/>
            <a:cxnLst>
              <a:cxn ang="0">
                <a:pos x="connsiteX0" y="connsiteY0"/>
              </a:cxn>
              <a:cxn ang="0">
                <a:pos x="connsiteX1" y="connsiteY1"/>
              </a:cxn>
              <a:cxn ang="0">
                <a:pos x="connsiteX2" y="connsiteY2"/>
              </a:cxn>
            </a:cxnLst>
            <a:rect l="l" t="t" r="r" b="b"/>
            <a:pathLst>
              <a:path w="1325880" h="1565910">
                <a:moveTo>
                  <a:pt x="0" y="1565910"/>
                </a:moveTo>
                <a:cubicBezTo>
                  <a:pt x="822007" y="1284922"/>
                  <a:pt x="922020" y="1049655"/>
                  <a:pt x="1085850" y="754380"/>
                </a:cubicBezTo>
                <a:cubicBezTo>
                  <a:pt x="1249680" y="459105"/>
                  <a:pt x="1218247" y="446722"/>
                  <a:pt x="13258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446270" y="2735818"/>
            <a:ext cx="2008505" cy="369332"/>
          </a:xfrm>
          <a:prstGeom prst="rect">
            <a:avLst/>
          </a:prstGeom>
          <a:noFill/>
        </p:spPr>
        <p:txBody>
          <a:bodyPr wrap="square" rtlCol="0">
            <a:spAutoFit/>
          </a:bodyPr>
          <a:lstStyle/>
          <a:p>
            <a:r>
              <a:rPr lang="en-US" dirty="0" smtClean="0"/>
              <a:t>Got manual Q20</a:t>
            </a:r>
            <a:endParaRPr lang="en-US" dirty="0"/>
          </a:p>
        </p:txBody>
      </p:sp>
    </p:spTree>
    <p:extLst>
      <p:ext uri="{BB962C8B-B14F-4D97-AF65-F5344CB8AC3E}">
        <p14:creationId xmlns:p14="http://schemas.microsoft.com/office/powerpoint/2010/main" val="1326632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Not-Optional</a:t>
            </a:r>
            <a:r>
              <a:rPr lang="en-US" dirty="0" smtClean="0"/>
              <a:t> </a:t>
            </a:r>
            <a:r>
              <a:rPr lang="en-US" dirty="0" smtClean="0"/>
              <a:t>Summary Lecture</a:t>
            </a:r>
            <a:r>
              <a:rPr lang="en-US" dirty="0" smtClean="0"/>
              <a:t>: MST (1)</a:t>
            </a:r>
            <a:endParaRPr lang="en-SG" dirty="0"/>
          </a:p>
        </p:txBody>
      </p:sp>
      <p:sp>
        <p:nvSpPr>
          <p:cNvPr id="3" name="Content Placeholder 2"/>
          <p:cNvSpPr>
            <a:spLocks noGrp="1"/>
          </p:cNvSpPr>
          <p:nvPr>
            <p:ph idx="1"/>
          </p:nvPr>
        </p:nvSpPr>
        <p:spPr>
          <a:xfrm>
            <a:off x="838199" y="1825624"/>
            <a:ext cx="10695039" cy="5032375"/>
          </a:xfrm>
        </p:spPr>
        <p:txBody>
          <a:bodyPr>
            <a:normAutofit/>
          </a:bodyPr>
          <a:lstStyle/>
          <a:p>
            <a:r>
              <a:rPr lang="en-SG" dirty="0">
                <a:hlinkClick r:id="rId3"/>
              </a:rPr>
              <a:t>https://</a:t>
            </a:r>
            <a:r>
              <a:rPr lang="en-SG" dirty="0" smtClean="0">
                <a:hlinkClick r:id="rId3"/>
              </a:rPr>
              <a:t>visualgo.net/en/mst?slide=1</a:t>
            </a:r>
            <a:r>
              <a:rPr lang="en-SG" dirty="0" smtClean="0"/>
              <a:t> </a:t>
            </a:r>
            <a:r>
              <a:rPr lang="en-SG" dirty="0"/>
              <a:t>to </a:t>
            </a:r>
            <a:r>
              <a:rPr lang="en-US" dirty="0" smtClean="0"/>
              <a:t>end, both Prim’s and </a:t>
            </a:r>
            <a:r>
              <a:rPr lang="en-US" dirty="0" err="1" smtClean="0"/>
              <a:t>Kruskal’s</a:t>
            </a:r>
            <a:endParaRPr lang="en-US" dirty="0" smtClean="0"/>
          </a:p>
          <a:p>
            <a:pPr lvl="1"/>
            <a:r>
              <a:rPr lang="en-US" dirty="0" smtClean="0"/>
              <a:t>A grand tour of </a:t>
            </a:r>
            <a:r>
              <a:rPr lang="en-US" i="1" dirty="0" smtClean="0"/>
              <a:t>many</a:t>
            </a:r>
            <a:r>
              <a:rPr lang="en-US" dirty="0" smtClean="0"/>
              <a:t> parts of CS2040C module (details in Slide Notes)</a:t>
            </a:r>
          </a:p>
          <a:p>
            <a:r>
              <a:rPr lang="en-SG" dirty="0" smtClean="0"/>
              <a:t>We just use the e-slides, not really a flipped class for today</a:t>
            </a:r>
          </a:p>
          <a:p>
            <a:r>
              <a:rPr lang="en-SG" dirty="0" smtClean="0"/>
              <a:t>I have decided to ask *simple* question(s) about MST in final</a:t>
            </a:r>
          </a:p>
          <a:p>
            <a:pPr lvl="1"/>
            <a:r>
              <a:rPr lang="en-SG" dirty="0" smtClean="0"/>
              <a:t>“You understand this lecture </a:t>
            </a:r>
            <a:r>
              <a:rPr lang="en-SG" dirty="0" smtClean="0">
                <a:sym typeface="Wingdings" panose="05000000000000000000" pitchFamily="2" charset="2"/>
              </a:rPr>
              <a:t> </a:t>
            </a:r>
            <a:r>
              <a:rPr lang="en-SG" dirty="0" smtClean="0"/>
              <a:t>you should score” type of questions…</a:t>
            </a:r>
          </a:p>
          <a:p>
            <a:pPr lvl="1"/>
            <a:r>
              <a:rPr lang="en-SG" dirty="0" smtClean="0"/>
              <a:t>So that this 2 hours are not “wasted” / “freely skipped” by so many senior students like in the past AYs</a:t>
            </a:r>
          </a:p>
        </p:txBody>
      </p:sp>
    </p:spTree>
    <p:extLst>
      <p:ext uri="{BB962C8B-B14F-4D97-AF65-F5344CB8AC3E}">
        <p14:creationId xmlns:p14="http://schemas.microsoft.com/office/powerpoint/2010/main" val="373469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Not-Optional</a:t>
            </a:r>
            <a:r>
              <a:rPr lang="en-US" dirty="0"/>
              <a:t> </a:t>
            </a:r>
            <a:r>
              <a:rPr lang="en-US" dirty="0"/>
              <a:t>Summary Lecture</a:t>
            </a:r>
            <a:r>
              <a:rPr lang="en-US" dirty="0"/>
              <a:t>: MST </a:t>
            </a:r>
            <a:r>
              <a:rPr lang="en-US" dirty="0" smtClean="0"/>
              <a:t>(2)</a:t>
            </a:r>
            <a:endParaRPr lang="en-SG" dirty="0"/>
          </a:p>
        </p:txBody>
      </p:sp>
      <p:sp>
        <p:nvSpPr>
          <p:cNvPr id="3" name="Content Placeholder 2"/>
          <p:cNvSpPr>
            <a:spLocks noGrp="1"/>
          </p:cNvSpPr>
          <p:nvPr>
            <p:ph idx="1"/>
          </p:nvPr>
        </p:nvSpPr>
        <p:spPr>
          <a:xfrm>
            <a:off x="838199" y="1825624"/>
            <a:ext cx="10695039" cy="5032375"/>
          </a:xfrm>
        </p:spPr>
        <p:txBody>
          <a:bodyPr>
            <a:normAutofit/>
          </a:bodyPr>
          <a:lstStyle/>
          <a:p>
            <a:r>
              <a:rPr lang="en-SG" dirty="0" smtClean="0"/>
              <a:t>Notice the similarities of </a:t>
            </a:r>
            <a:r>
              <a:rPr lang="en-SG" b="1" dirty="0" err="1" smtClean="0"/>
              <a:t>Kruskal’s</a:t>
            </a:r>
            <a:r>
              <a:rPr lang="en-SG" dirty="0" smtClean="0"/>
              <a:t> and what you have learned before:</a:t>
            </a:r>
          </a:p>
          <a:p>
            <a:pPr lvl="1"/>
            <a:r>
              <a:rPr lang="en-SG" dirty="0" smtClean="0"/>
              <a:t>The usage of 2 </a:t>
            </a:r>
            <a:r>
              <a:rPr lang="en-SG" dirty="0" err="1" smtClean="0"/>
              <a:t>DSes</a:t>
            </a:r>
            <a:r>
              <a:rPr lang="en-SG" dirty="0" smtClean="0"/>
              <a:t>: UFDS DS </a:t>
            </a:r>
            <a:r>
              <a:rPr lang="en-SG" dirty="0" smtClean="0"/>
              <a:t>(to keep track of connected components/helpful in detecting potential cyclic situation efficiently) and </a:t>
            </a:r>
            <a:r>
              <a:rPr lang="en-SG" dirty="0" smtClean="0"/>
              <a:t>Edge List graph </a:t>
            </a:r>
            <a:r>
              <a:rPr lang="en-SG" dirty="0" smtClean="0"/>
              <a:t>DS</a:t>
            </a:r>
            <a:br>
              <a:rPr lang="en-SG" dirty="0" smtClean="0"/>
            </a:br>
            <a:r>
              <a:rPr lang="en-SG" dirty="0" smtClean="0"/>
              <a:t>(for sorting the edges by non-decreasing weights)</a:t>
            </a:r>
            <a:endParaRPr lang="en-SG" dirty="0" smtClean="0"/>
          </a:p>
          <a:p>
            <a:pPr lvl="1"/>
            <a:r>
              <a:rPr lang="en-SG" dirty="0" smtClean="0"/>
              <a:t>The fact that </a:t>
            </a:r>
            <a:r>
              <a:rPr lang="en-SG" dirty="0" err="1" smtClean="0"/>
              <a:t>Kruskal’s</a:t>
            </a:r>
            <a:r>
              <a:rPr lang="en-SG" dirty="0" smtClean="0"/>
              <a:t> grows a spanning </a:t>
            </a:r>
            <a:r>
              <a:rPr lang="en-SG" b="1" u="sng" dirty="0" smtClean="0"/>
              <a:t>forest</a:t>
            </a:r>
            <a:r>
              <a:rPr lang="en-SG" dirty="0" smtClean="0"/>
              <a:t> of connected components</a:t>
            </a:r>
            <a:br>
              <a:rPr lang="en-SG" dirty="0" smtClean="0"/>
            </a:br>
            <a:r>
              <a:rPr lang="en-SG" dirty="0" smtClean="0"/>
              <a:t>(mini </a:t>
            </a:r>
            <a:r>
              <a:rPr lang="en-SG" dirty="0" smtClean="0"/>
              <a:t>trees</a:t>
            </a:r>
            <a:r>
              <a:rPr lang="en-SG" dirty="0" smtClean="0"/>
              <a:t> </a:t>
            </a:r>
            <a:r>
              <a:rPr lang="en-SG" dirty="0" smtClean="0"/>
              <a:t>in each CC), until the final step (the (|V|-1)-</a:t>
            </a:r>
            <a:r>
              <a:rPr lang="en-SG" dirty="0" err="1" smtClean="0"/>
              <a:t>th</a:t>
            </a:r>
            <a:r>
              <a:rPr lang="en-SG" dirty="0" smtClean="0"/>
              <a:t> taken edge)</a:t>
            </a:r>
            <a:br>
              <a:rPr lang="en-SG" dirty="0" smtClean="0"/>
            </a:br>
            <a:r>
              <a:rPr lang="en-SG" dirty="0" smtClean="0"/>
              <a:t>when it merges two CCs </a:t>
            </a:r>
            <a:r>
              <a:rPr lang="en-SG" dirty="0" smtClean="0"/>
              <a:t>(two subtrees) into one MST</a:t>
            </a:r>
            <a:endParaRPr lang="en-SG" dirty="0" smtClean="0"/>
          </a:p>
          <a:p>
            <a:pPr lvl="1"/>
            <a:r>
              <a:rPr lang="en-SG" dirty="0" smtClean="0"/>
              <a:t>The fact that </a:t>
            </a:r>
            <a:r>
              <a:rPr lang="en-SG" dirty="0" err="1" smtClean="0"/>
              <a:t>Kruskal’s</a:t>
            </a:r>
            <a:r>
              <a:rPr lang="en-SG" dirty="0" smtClean="0"/>
              <a:t> is as greedy as </a:t>
            </a:r>
            <a:r>
              <a:rPr lang="en-SG" dirty="0" err="1" smtClean="0"/>
              <a:t>Dijkstra’s</a:t>
            </a:r>
            <a:endParaRPr lang="en-SG" dirty="0" smtClean="0"/>
          </a:p>
          <a:p>
            <a:pPr lvl="1"/>
            <a:r>
              <a:rPr lang="en-SG" dirty="0" smtClean="0"/>
              <a:t>The differences: </a:t>
            </a:r>
            <a:r>
              <a:rPr lang="en-SG" dirty="0" err="1" smtClean="0"/>
              <a:t>Dijkstra’s</a:t>
            </a:r>
            <a:r>
              <a:rPr lang="en-SG" dirty="0" smtClean="0"/>
              <a:t> greedily selects the next vertex with the smallest distance estimation from source, </a:t>
            </a:r>
            <a:r>
              <a:rPr lang="en-SG" dirty="0" err="1" smtClean="0"/>
              <a:t>Kruskal’s</a:t>
            </a:r>
            <a:r>
              <a:rPr lang="en-SG" dirty="0" smtClean="0"/>
              <a:t> greedily select the next edge with the smallest weight that is not going to cause a cycle</a:t>
            </a:r>
            <a:endParaRPr lang="en-SG" dirty="0"/>
          </a:p>
        </p:txBody>
      </p:sp>
    </p:spTree>
    <p:extLst>
      <p:ext uri="{BB962C8B-B14F-4D97-AF65-F5344CB8AC3E}">
        <p14:creationId xmlns:p14="http://schemas.microsoft.com/office/powerpoint/2010/main" val="300911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Not-Optional</a:t>
            </a:r>
            <a:r>
              <a:rPr lang="en-US" dirty="0"/>
              <a:t> </a:t>
            </a:r>
            <a:r>
              <a:rPr lang="en-US" dirty="0"/>
              <a:t>Summary Lecture</a:t>
            </a:r>
            <a:r>
              <a:rPr lang="en-US" dirty="0"/>
              <a:t>: MST </a:t>
            </a:r>
            <a:r>
              <a:rPr lang="en-US" dirty="0" smtClean="0"/>
              <a:t>(3)</a:t>
            </a:r>
            <a:endParaRPr lang="en-SG" dirty="0"/>
          </a:p>
        </p:txBody>
      </p:sp>
      <p:sp>
        <p:nvSpPr>
          <p:cNvPr id="3" name="Content Placeholder 2"/>
          <p:cNvSpPr>
            <a:spLocks noGrp="1"/>
          </p:cNvSpPr>
          <p:nvPr>
            <p:ph idx="1"/>
          </p:nvPr>
        </p:nvSpPr>
        <p:spPr>
          <a:xfrm>
            <a:off x="838199" y="1825624"/>
            <a:ext cx="10695039" cy="5032375"/>
          </a:xfrm>
        </p:spPr>
        <p:txBody>
          <a:bodyPr>
            <a:normAutofit/>
          </a:bodyPr>
          <a:lstStyle/>
          <a:p>
            <a:r>
              <a:rPr lang="en-SG" dirty="0"/>
              <a:t>Notice the similarities of </a:t>
            </a:r>
            <a:r>
              <a:rPr lang="en-SG" b="1" dirty="0"/>
              <a:t>Prim’s</a:t>
            </a:r>
            <a:r>
              <a:rPr lang="en-SG" dirty="0"/>
              <a:t> and what you have learned before:</a:t>
            </a:r>
          </a:p>
          <a:p>
            <a:pPr lvl="1"/>
            <a:r>
              <a:rPr lang="en-SG" dirty="0"/>
              <a:t>The usage of 3 </a:t>
            </a:r>
            <a:r>
              <a:rPr lang="en-SG" dirty="0" err="1"/>
              <a:t>DSes</a:t>
            </a:r>
            <a:r>
              <a:rPr lang="en-SG" dirty="0"/>
              <a:t>: Priority Queue ADT, Adjacency List graph DS, visited </a:t>
            </a:r>
            <a:r>
              <a:rPr lang="en-SG" dirty="0" smtClean="0"/>
              <a:t>array (I can say that this visited array is a Direct Addressing Table </a:t>
            </a:r>
            <a:r>
              <a:rPr lang="en-SG" dirty="0" smtClean="0">
                <a:sym typeface="Wingdings" panose="05000000000000000000" pitchFamily="2" charset="2"/>
              </a:rPr>
              <a:t>)</a:t>
            </a:r>
            <a:endParaRPr lang="en-SG" dirty="0"/>
          </a:p>
          <a:p>
            <a:pPr lvl="1"/>
            <a:r>
              <a:rPr lang="en-SG" dirty="0"/>
              <a:t>The fact that Prim’s grows a spanning tree from a selected source vertex s, similar to DFS, BFS, and SSSP (</a:t>
            </a:r>
            <a:r>
              <a:rPr lang="en-SG" dirty="0" err="1"/>
              <a:t>Dijkstra’s</a:t>
            </a:r>
            <a:r>
              <a:rPr lang="en-SG" dirty="0"/>
              <a:t>, either version)</a:t>
            </a:r>
          </a:p>
          <a:p>
            <a:pPr lvl="1"/>
            <a:r>
              <a:rPr lang="en-SG" dirty="0"/>
              <a:t>The fact that Prim’s is as greedy as </a:t>
            </a:r>
            <a:r>
              <a:rPr lang="en-SG" dirty="0" err="1"/>
              <a:t>Dijkstra’s</a:t>
            </a:r>
            <a:endParaRPr lang="en-SG" dirty="0"/>
          </a:p>
          <a:p>
            <a:pPr lvl="1"/>
            <a:r>
              <a:rPr lang="en-SG" dirty="0"/>
              <a:t>The differences: </a:t>
            </a:r>
            <a:r>
              <a:rPr lang="en-SG" dirty="0" err="1"/>
              <a:t>Dijkstra’s</a:t>
            </a:r>
            <a:r>
              <a:rPr lang="en-SG" dirty="0"/>
              <a:t> greedily select </a:t>
            </a:r>
            <a:r>
              <a:rPr lang="en-SG" dirty="0" smtClean="0"/>
              <a:t>the next </a:t>
            </a:r>
            <a:r>
              <a:rPr lang="en-SG" dirty="0"/>
              <a:t>vertex with </a:t>
            </a:r>
            <a:r>
              <a:rPr lang="en-SG" dirty="0" smtClean="0"/>
              <a:t>the smallest </a:t>
            </a:r>
            <a:r>
              <a:rPr lang="en-SG" dirty="0"/>
              <a:t>distance estimation from source, Prim’s greedily select </a:t>
            </a:r>
            <a:r>
              <a:rPr lang="en-SG" dirty="0" smtClean="0"/>
              <a:t>the next </a:t>
            </a:r>
            <a:r>
              <a:rPr lang="en-SG" dirty="0"/>
              <a:t>edge with </a:t>
            </a:r>
            <a:r>
              <a:rPr lang="en-SG" dirty="0" smtClean="0"/>
              <a:t>the smallest </a:t>
            </a:r>
            <a:r>
              <a:rPr lang="en-SG" dirty="0"/>
              <a:t>weight that is not going to cause a </a:t>
            </a:r>
            <a:r>
              <a:rPr lang="en-SG" dirty="0" smtClean="0"/>
              <a:t>cycle (same as </a:t>
            </a:r>
            <a:r>
              <a:rPr lang="en-SG" dirty="0" err="1" smtClean="0"/>
              <a:t>Kruskal’s</a:t>
            </a:r>
            <a:r>
              <a:rPr lang="en-SG" dirty="0" smtClean="0"/>
              <a:t>)</a:t>
            </a:r>
            <a:endParaRPr lang="en-SG" dirty="0"/>
          </a:p>
        </p:txBody>
      </p:sp>
    </p:spTree>
    <p:extLst>
      <p:ext uri="{BB962C8B-B14F-4D97-AF65-F5344CB8AC3E}">
        <p14:creationId xmlns:p14="http://schemas.microsoft.com/office/powerpoint/2010/main" val="424642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Example</a:t>
            </a:r>
            <a:endParaRPr lang="en-US" dirty="0"/>
          </a:p>
        </p:txBody>
      </p:sp>
      <p:sp>
        <p:nvSpPr>
          <p:cNvPr id="3" name="Content Placeholder 2"/>
          <p:cNvSpPr>
            <a:spLocks noGrp="1"/>
          </p:cNvSpPr>
          <p:nvPr>
            <p:ph idx="1"/>
          </p:nvPr>
        </p:nvSpPr>
        <p:spPr/>
        <p:txBody>
          <a:bodyPr/>
          <a:lstStyle/>
          <a:p>
            <a:r>
              <a:rPr lang="en-SG" dirty="0"/>
              <a:t>See live code on </a:t>
            </a:r>
            <a:r>
              <a:rPr lang="en-SG" dirty="0" err="1">
                <a:hlinkClick r:id="rId2"/>
              </a:rPr>
              <a:t>Kattis</a:t>
            </a:r>
            <a:r>
              <a:rPr lang="en-SG" dirty="0">
                <a:hlinkClick r:id="rId2"/>
              </a:rPr>
              <a:t> – cats</a:t>
            </a:r>
            <a:r>
              <a:rPr lang="en-SG" dirty="0"/>
              <a:t> and the comments there </a:t>
            </a:r>
            <a:r>
              <a:rPr lang="en-SG" dirty="0" smtClean="0"/>
              <a:t>later</a:t>
            </a:r>
          </a:p>
          <a:p>
            <a:pPr lvl="1"/>
            <a:r>
              <a:rPr lang="en-SG" dirty="0" smtClean="0"/>
              <a:t>Two MST algorithms in one code</a:t>
            </a:r>
            <a:endParaRPr lang="en-US" dirty="0"/>
          </a:p>
        </p:txBody>
      </p:sp>
      <p:pic>
        <p:nvPicPr>
          <p:cNvPr id="7" name="Picture 6"/>
          <p:cNvPicPr>
            <a:picLocks noChangeAspect="1"/>
          </p:cNvPicPr>
          <p:nvPr/>
        </p:nvPicPr>
        <p:blipFill>
          <a:blip r:embed="rId3"/>
          <a:stretch>
            <a:fillRect/>
          </a:stretch>
        </p:blipFill>
        <p:spPr>
          <a:xfrm>
            <a:off x="3197801" y="2794000"/>
            <a:ext cx="5796397" cy="3517900"/>
          </a:xfrm>
          <a:prstGeom prst="rect">
            <a:avLst/>
          </a:prstGeom>
        </p:spPr>
      </p:pic>
    </p:spTree>
    <p:extLst>
      <p:ext uri="{BB962C8B-B14F-4D97-AF65-F5344CB8AC3E}">
        <p14:creationId xmlns:p14="http://schemas.microsoft.com/office/powerpoint/2010/main" val="71156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Lecture Tomorrow</a:t>
            </a:r>
            <a:endParaRPr lang="en-US" dirty="0"/>
          </a:p>
        </p:txBody>
      </p:sp>
      <p:sp>
        <p:nvSpPr>
          <p:cNvPr id="3" name="Content Placeholder 2"/>
          <p:cNvSpPr>
            <a:spLocks noGrp="1"/>
          </p:cNvSpPr>
          <p:nvPr>
            <p:ph idx="1"/>
          </p:nvPr>
        </p:nvSpPr>
        <p:spPr/>
        <p:txBody>
          <a:bodyPr/>
          <a:lstStyle/>
          <a:p>
            <a:r>
              <a:rPr lang="en-US" dirty="0" smtClean="0"/>
              <a:t>Important Topics:</a:t>
            </a:r>
          </a:p>
          <a:p>
            <a:pPr lvl="1"/>
            <a:r>
              <a:rPr lang="en-US" dirty="0" smtClean="0"/>
              <a:t>Undoing bad SE practices :</a:t>
            </a:r>
            <a:r>
              <a:rPr lang="en-US" dirty="0" smtClean="0"/>
              <a:t>O</a:t>
            </a:r>
          </a:p>
          <a:p>
            <a:pPr lvl="1"/>
            <a:r>
              <a:rPr lang="en-US" dirty="0" smtClean="0"/>
              <a:t>Advertisements: future relevant modules…, TA jobs :O</a:t>
            </a:r>
            <a:endParaRPr lang="en-US" dirty="0"/>
          </a:p>
          <a:p>
            <a:pPr lvl="1"/>
            <a:r>
              <a:rPr lang="en-US" dirty="0" smtClean="0"/>
              <a:t>Final Paper Hints :O</a:t>
            </a:r>
            <a:r>
              <a:rPr lang="en-US" dirty="0" smtClean="0"/>
              <a:t>…</a:t>
            </a:r>
          </a:p>
          <a:p>
            <a:pPr lvl="1"/>
            <a:r>
              <a:rPr lang="en-US" dirty="0" smtClean="0"/>
              <a:t>Final class we-fie (if you agree to be featured – turn on your webcams)</a:t>
            </a:r>
            <a:endParaRPr lang="en-US" dirty="0"/>
          </a:p>
        </p:txBody>
      </p:sp>
    </p:spTree>
    <p:extLst>
      <p:ext uri="{BB962C8B-B14F-4D97-AF65-F5344CB8AC3E}">
        <p14:creationId xmlns:p14="http://schemas.microsoft.com/office/powerpoint/2010/main" val="405928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6018</TotalTime>
  <Words>877</Words>
  <Application>Microsoft Office PowerPoint</Application>
  <PresentationFormat>Widescreen</PresentationFormat>
  <Paragraphs>60</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Zoom Cloud Recording Link</vt:lpstr>
      <vt:lpstr>CS2040/C/S</vt:lpstr>
      <vt:lpstr>Admins</vt:lpstr>
      <vt:lpstr>Histogram and Comparison with 2.5 years ago</vt:lpstr>
      <vt:lpstr>Not-Optional Summary Lecture: MST (1)</vt:lpstr>
      <vt:lpstr>Not-Optional Summary Lecture: MST (2)</vt:lpstr>
      <vt:lpstr>Not-Optional Summary Lecture: MST (3)</vt:lpstr>
      <vt:lpstr>Implementation Example</vt:lpstr>
      <vt:lpstr>Last Lecture Tomorrow</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Halim</dc:creator>
  <cp:lastModifiedBy>Steven Halim</cp:lastModifiedBy>
  <cp:revision>409</cp:revision>
  <dcterms:created xsi:type="dcterms:W3CDTF">2017-08-18T07:05:45Z</dcterms:created>
  <dcterms:modified xsi:type="dcterms:W3CDTF">2021-11-10T05:52:36Z</dcterms:modified>
</cp:coreProperties>
</file>