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9" r:id="rId2"/>
    <p:sldId id="256" r:id="rId3"/>
    <p:sldId id="327" r:id="rId4"/>
    <p:sldId id="328" r:id="rId5"/>
    <p:sldId id="310" r:id="rId6"/>
    <p:sldId id="309" r:id="rId7"/>
    <p:sldId id="323" r:id="rId8"/>
    <p:sldId id="312" r:id="rId9"/>
    <p:sldId id="313" r:id="rId10"/>
    <p:sldId id="314" r:id="rId11"/>
    <p:sldId id="304" r:id="rId12"/>
    <p:sldId id="316" r:id="rId13"/>
    <p:sldId id="325" r:id="rId14"/>
    <p:sldId id="326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31" autoAdjust="0"/>
  </p:normalViewPr>
  <p:slideViewPr>
    <p:cSldViewPr snapToGrid="0">
      <p:cViewPr varScale="1">
        <p:scale>
          <a:sx n="84" d="100"/>
          <a:sy n="84" d="100"/>
        </p:scale>
        <p:origin x="11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cssh\Google%20Drive\CS2040C+IT5003%20S1%20AY21-22\CS2040C-student-69-28-se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e-Attendance (Y) vs 55% CA marks (X)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Results!$V$2:$V$61</c:f>
              <c:numCache>
                <c:formatCode>0.0</c:formatCode>
                <c:ptCount val="60"/>
                <c:pt idx="0">
                  <c:v>54.797499999999999</c:v>
                </c:pt>
                <c:pt idx="1">
                  <c:v>49.72</c:v>
                </c:pt>
                <c:pt idx="2">
                  <c:v>49.14</c:v>
                </c:pt>
                <c:pt idx="3">
                  <c:v>47.212499999999999</c:v>
                </c:pt>
                <c:pt idx="4">
                  <c:v>47.160000000000004</c:v>
                </c:pt>
                <c:pt idx="5">
                  <c:v>46.914999999999999</c:v>
                </c:pt>
                <c:pt idx="6">
                  <c:v>46.737499999999997</c:v>
                </c:pt>
                <c:pt idx="7">
                  <c:v>46.67</c:v>
                </c:pt>
                <c:pt idx="8">
                  <c:v>46.435000000000002</c:v>
                </c:pt>
                <c:pt idx="9">
                  <c:v>46.07</c:v>
                </c:pt>
                <c:pt idx="10">
                  <c:v>45.297499999999999</c:v>
                </c:pt>
                <c:pt idx="11">
                  <c:v>45.234999999999999</c:v>
                </c:pt>
                <c:pt idx="12">
                  <c:v>44.62</c:v>
                </c:pt>
                <c:pt idx="13">
                  <c:v>44.555</c:v>
                </c:pt>
                <c:pt idx="14">
                  <c:v>44.230000000000004</c:v>
                </c:pt>
                <c:pt idx="15">
                  <c:v>44.077500000000001</c:v>
                </c:pt>
                <c:pt idx="16">
                  <c:v>43.855000000000004</c:v>
                </c:pt>
                <c:pt idx="17">
                  <c:v>43.825000000000003</c:v>
                </c:pt>
                <c:pt idx="18">
                  <c:v>43.405000000000001</c:v>
                </c:pt>
                <c:pt idx="19">
                  <c:v>43.295000000000002</c:v>
                </c:pt>
                <c:pt idx="20">
                  <c:v>43.277500000000003</c:v>
                </c:pt>
                <c:pt idx="21">
                  <c:v>43.157499999999999</c:v>
                </c:pt>
                <c:pt idx="22">
                  <c:v>42.835000000000001</c:v>
                </c:pt>
                <c:pt idx="23">
                  <c:v>42.677499999999995</c:v>
                </c:pt>
                <c:pt idx="24">
                  <c:v>42.605000000000004</c:v>
                </c:pt>
                <c:pt idx="25">
                  <c:v>42.5</c:v>
                </c:pt>
                <c:pt idx="26">
                  <c:v>42.43</c:v>
                </c:pt>
                <c:pt idx="27">
                  <c:v>42.055</c:v>
                </c:pt>
                <c:pt idx="28">
                  <c:v>41.984999999999999</c:v>
                </c:pt>
                <c:pt idx="29">
                  <c:v>41.965000000000003</c:v>
                </c:pt>
                <c:pt idx="30">
                  <c:v>41.89</c:v>
                </c:pt>
                <c:pt idx="31">
                  <c:v>41.797499999999999</c:v>
                </c:pt>
                <c:pt idx="32">
                  <c:v>41.454999999999998</c:v>
                </c:pt>
                <c:pt idx="33">
                  <c:v>41.135000000000005</c:v>
                </c:pt>
                <c:pt idx="34">
                  <c:v>40.61</c:v>
                </c:pt>
                <c:pt idx="35">
                  <c:v>40.3675</c:v>
                </c:pt>
                <c:pt idx="36">
                  <c:v>40.215000000000003</c:v>
                </c:pt>
                <c:pt idx="37">
                  <c:v>40.159999999999997</c:v>
                </c:pt>
                <c:pt idx="38">
                  <c:v>39.984999999999999</c:v>
                </c:pt>
                <c:pt idx="39">
                  <c:v>39.484999999999999</c:v>
                </c:pt>
                <c:pt idx="40">
                  <c:v>39.267499999999998</c:v>
                </c:pt>
                <c:pt idx="41">
                  <c:v>38.657499999999999</c:v>
                </c:pt>
                <c:pt idx="42">
                  <c:v>38.387500000000003</c:v>
                </c:pt>
                <c:pt idx="43">
                  <c:v>38.349999999999994</c:v>
                </c:pt>
                <c:pt idx="44">
                  <c:v>38.28</c:v>
                </c:pt>
                <c:pt idx="45">
                  <c:v>38.1875</c:v>
                </c:pt>
                <c:pt idx="46">
                  <c:v>37.647500000000001</c:v>
                </c:pt>
                <c:pt idx="47">
                  <c:v>36.879999999999995</c:v>
                </c:pt>
                <c:pt idx="48">
                  <c:v>36.637500000000003</c:v>
                </c:pt>
                <c:pt idx="49">
                  <c:v>35.695</c:v>
                </c:pt>
                <c:pt idx="50">
                  <c:v>34.1</c:v>
                </c:pt>
                <c:pt idx="51">
                  <c:v>33.9375</c:v>
                </c:pt>
                <c:pt idx="52">
                  <c:v>33.400000000000006</c:v>
                </c:pt>
                <c:pt idx="53">
                  <c:v>31.654999999999998</c:v>
                </c:pt>
                <c:pt idx="54">
                  <c:v>30.594999999999999</c:v>
                </c:pt>
                <c:pt idx="55">
                  <c:v>29.68</c:v>
                </c:pt>
                <c:pt idx="56">
                  <c:v>28.35</c:v>
                </c:pt>
                <c:pt idx="57">
                  <c:v>27.990000000000002</c:v>
                </c:pt>
                <c:pt idx="58">
                  <c:v>26.775000000000002</c:v>
                </c:pt>
                <c:pt idx="59">
                  <c:v>24.995000000000001</c:v>
                </c:pt>
              </c:numCache>
            </c:numRef>
          </c:xVal>
          <c:yVal>
            <c:numRef>
              <c:f>Results!$W$2:$W$61</c:f>
              <c:numCache>
                <c:formatCode>0</c:formatCode>
                <c:ptCount val="60"/>
                <c:pt idx="0">
                  <c:v>23</c:v>
                </c:pt>
                <c:pt idx="1">
                  <c:v>21</c:v>
                </c:pt>
                <c:pt idx="2">
                  <c:v>5</c:v>
                </c:pt>
                <c:pt idx="3">
                  <c:v>20</c:v>
                </c:pt>
                <c:pt idx="4">
                  <c:v>16</c:v>
                </c:pt>
                <c:pt idx="5">
                  <c:v>22</c:v>
                </c:pt>
                <c:pt idx="6">
                  <c:v>22</c:v>
                </c:pt>
                <c:pt idx="7">
                  <c:v>6</c:v>
                </c:pt>
                <c:pt idx="8">
                  <c:v>23</c:v>
                </c:pt>
                <c:pt idx="9">
                  <c:v>18</c:v>
                </c:pt>
                <c:pt idx="10">
                  <c:v>21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20</c:v>
                </c:pt>
                <c:pt idx="15">
                  <c:v>21</c:v>
                </c:pt>
                <c:pt idx="16">
                  <c:v>23</c:v>
                </c:pt>
                <c:pt idx="17">
                  <c:v>23</c:v>
                </c:pt>
                <c:pt idx="18">
                  <c:v>22</c:v>
                </c:pt>
                <c:pt idx="19">
                  <c:v>23</c:v>
                </c:pt>
                <c:pt idx="20">
                  <c:v>23</c:v>
                </c:pt>
                <c:pt idx="21">
                  <c:v>12</c:v>
                </c:pt>
                <c:pt idx="22">
                  <c:v>22</c:v>
                </c:pt>
                <c:pt idx="23">
                  <c:v>23</c:v>
                </c:pt>
                <c:pt idx="24">
                  <c:v>18</c:v>
                </c:pt>
                <c:pt idx="25">
                  <c:v>23</c:v>
                </c:pt>
                <c:pt idx="26">
                  <c:v>19</c:v>
                </c:pt>
                <c:pt idx="27">
                  <c:v>22</c:v>
                </c:pt>
                <c:pt idx="28">
                  <c:v>23</c:v>
                </c:pt>
                <c:pt idx="29">
                  <c:v>23</c:v>
                </c:pt>
                <c:pt idx="30">
                  <c:v>16</c:v>
                </c:pt>
                <c:pt idx="31">
                  <c:v>5</c:v>
                </c:pt>
                <c:pt idx="32">
                  <c:v>22</c:v>
                </c:pt>
                <c:pt idx="33">
                  <c:v>9</c:v>
                </c:pt>
                <c:pt idx="34">
                  <c:v>11</c:v>
                </c:pt>
                <c:pt idx="35">
                  <c:v>14</c:v>
                </c:pt>
                <c:pt idx="36">
                  <c:v>23</c:v>
                </c:pt>
                <c:pt idx="37">
                  <c:v>23</c:v>
                </c:pt>
                <c:pt idx="38">
                  <c:v>20</c:v>
                </c:pt>
                <c:pt idx="39">
                  <c:v>19</c:v>
                </c:pt>
                <c:pt idx="40">
                  <c:v>19</c:v>
                </c:pt>
                <c:pt idx="41">
                  <c:v>21</c:v>
                </c:pt>
                <c:pt idx="42">
                  <c:v>15</c:v>
                </c:pt>
                <c:pt idx="43">
                  <c:v>23</c:v>
                </c:pt>
                <c:pt idx="44">
                  <c:v>23</c:v>
                </c:pt>
                <c:pt idx="45">
                  <c:v>9</c:v>
                </c:pt>
                <c:pt idx="46">
                  <c:v>23</c:v>
                </c:pt>
                <c:pt idx="47">
                  <c:v>21</c:v>
                </c:pt>
                <c:pt idx="48">
                  <c:v>23</c:v>
                </c:pt>
                <c:pt idx="49">
                  <c:v>7</c:v>
                </c:pt>
                <c:pt idx="50">
                  <c:v>22</c:v>
                </c:pt>
                <c:pt idx="51">
                  <c:v>4</c:v>
                </c:pt>
                <c:pt idx="52">
                  <c:v>23</c:v>
                </c:pt>
                <c:pt idx="53">
                  <c:v>5</c:v>
                </c:pt>
                <c:pt idx="54">
                  <c:v>13</c:v>
                </c:pt>
                <c:pt idx="55">
                  <c:v>10</c:v>
                </c:pt>
                <c:pt idx="56">
                  <c:v>14</c:v>
                </c:pt>
                <c:pt idx="57">
                  <c:v>15</c:v>
                </c:pt>
                <c:pt idx="58">
                  <c:v>10</c:v>
                </c:pt>
                <c:pt idx="59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C3-4763-8419-2C31A0873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892040"/>
        <c:axId val="581892696"/>
      </c:scatterChart>
      <c:valAx>
        <c:axId val="581892040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892696"/>
        <c:crosses val="autoZero"/>
        <c:crossBetween val="midCat"/>
      </c:valAx>
      <c:valAx>
        <c:axId val="581892696"/>
        <c:scaling>
          <c:orientation val="minMax"/>
          <c:max val="2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892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About ~36+ in lecture, about 8+ in Lab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64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ym typeface="Wingdings" panose="05000000000000000000" pitchFamily="2" charset="2"/>
              </a:rPr>
              <a:t>Always add new questions/semester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a few that only appear in TEST mode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Close some aging technology loopholes (last major update Apr 2015 :O) especially to save session data (in case of failed submission/disruption midway)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 really need to overcome my web-development inertia &gt;&lt;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Less priority now: More complete translation to other languages (id/</a:t>
            </a:r>
            <a:r>
              <a:rPr lang="en-US" dirty="0" err="1" smtClean="0">
                <a:sym typeface="Wingdings" panose="05000000000000000000" pitchFamily="2" charset="2"/>
              </a:rPr>
              <a:t>zh</a:t>
            </a:r>
            <a:r>
              <a:rPr lang="en-US" dirty="0" smtClean="0">
                <a:sym typeface="Wingdings" panose="05000000000000000000" pitchFamily="2" charset="2"/>
              </a:rPr>
              <a:t> are at the highest translation state; the rest not so much), etc…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907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38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11/11/2021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sg.zoom.us/rec/share/YklLCO7Bp23wHRkXUoHxtT7uoxVhdHFpzz1eE7xQ7rlsK94k8TWhBTmq_nHxDjUR._aNZtiPQO5neC1z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nus.edu.sg/Blu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sessions/atx79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3233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452721/why-is-using-namespace-std-considered-bad-practice" TargetMode="External"/><Relationship Id="rId2" Type="http://schemas.openxmlformats.org/officeDocument/2006/relationships/hyperlink" Target="https://stackoverflow.com/questions/31816095/why-should-i-not-include-bits-stdc-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160218/to-ternary-or-not-to-terna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hy-should-we-avoid-using-global-variables-in-C-Cplusplus" TargetMode="External"/><Relationship Id="rId2" Type="http://schemas.openxmlformats.org/officeDocument/2006/relationships/hyperlink" Target="https://softwareengineering.stackexchange.com/questions/285288/is-the-use-of-one-letter-variables-encourag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stevenha/cs3233.html#regist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Zoom Cloud Recording Link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Topic: CS2040C Thursday Lectures</a:t>
            </a:r>
          </a:p>
          <a:p>
            <a:r>
              <a:rPr lang="en-US" sz="1400" dirty="0"/>
              <a:t>Start Time: Nov 11, 2021 04:43 PM</a:t>
            </a:r>
          </a:p>
          <a:p>
            <a:r>
              <a:rPr lang="en-US" sz="1400" dirty="0" smtClean="0"/>
              <a:t>Meeting </a:t>
            </a:r>
            <a:r>
              <a:rPr lang="en-US" sz="1400" dirty="0"/>
              <a:t>Recording:</a:t>
            </a:r>
          </a:p>
          <a:p>
            <a:r>
              <a:rPr lang="en-US" sz="1400" dirty="0">
                <a:hlinkClick r:id="rId2"/>
              </a:rPr>
              <a:t>https://nus-sg.zoom.us/rec/share/YklLCO7Bp23wHRkXUoHxtT7uoxVhdHFpzz1eE7xQ7rlsK94k8TWhBTmq_nHxDjUR._</a:t>
            </a:r>
            <a:r>
              <a:rPr lang="en-US" sz="1400" dirty="0" smtClean="0">
                <a:hlinkClick r:id="rId2"/>
              </a:rPr>
              <a:t>aNZtiPQO5neC1z1</a:t>
            </a:r>
            <a:endParaRPr lang="en-US" sz="1400" dirty="0" smtClean="0"/>
          </a:p>
          <a:p>
            <a:r>
              <a:rPr lang="en-US" sz="1400" dirty="0" smtClean="0"/>
              <a:t>Access </a:t>
            </a:r>
            <a:r>
              <a:rPr lang="en-US" sz="1400" dirty="0"/>
              <a:t>Passcode: p7CW1SC+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541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(this batch) is the judge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NUS Teaching Feedback system </a:t>
            </a:r>
            <a:r>
              <a:rPr lang="en-US" dirty="0" smtClean="0">
                <a:sym typeface="Wingdings" panose="05000000000000000000" pitchFamily="2" charset="2"/>
              </a:rPr>
              <a:t>has been opened since last Friday,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5 November 2021 until about Friday of reading week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Let’s see the live statistics as of now, it was just </a:t>
            </a:r>
            <a:r>
              <a:rPr lang="en-US" dirty="0" smtClean="0">
                <a:sym typeface="Wingdings" panose="05000000000000000000" pitchFamily="2" charset="2"/>
              </a:rPr>
              <a:t>19/69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27.6</a:t>
            </a:r>
            <a:r>
              <a:rPr lang="en-US" dirty="0" smtClean="0">
                <a:sym typeface="Wingdings" panose="05000000000000000000" pitchFamily="2" charset="2"/>
              </a:rPr>
              <a:t>%)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on </a:t>
            </a:r>
            <a:r>
              <a:rPr lang="en-US" dirty="0" smtClean="0">
                <a:sym typeface="Wingdings" panose="05000000000000000000" pitchFamily="2" charset="2"/>
              </a:rPr>
              <a:t>11 </a:t>
            </a:r>
            <a:r>
              <a:rPr lang="en-US" dirty="0" smtClean="0">
                <a:sym typeface="Wingdings" panose="05000000000000000000" pitchFamily="2" charset="2"/>
              </a:rPr>
              <a:t>November 2021 PM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 need at least ≥ 50% for the student feedback data to be representative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https://es.nus.edu.sg/Blue/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1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Assessment – Some Details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13473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Of </a:t>
            </a:r>
            <a:r>
              <a:rPr lang="en-US" dirty="0"/>
              <a:t>what I can </a:t>
            </a:r>
            <a:r>
              <a:rPr lang="en-US" dirty="0" smtClean="0"/>
              <a:t>reveal…</a:t>
            </a:r>
            <a:endParaRPr lang="en-US" dirty="0"/>
          </a:p>
          <a:p>
            <a:pPr lvl="1"/>
            <a:r>
              <a:rPr lang="en-US" dirty="0"/>
              <a:t>Assessed material: Everything :O, don’t forget the first half stuffs</a:t>
            </a:r>
          </a:p>
          <a:p>
            <a:pPr lvl="1"/>
            <a:r>
              <a:rPr lang="en-US" dirty="0"/>
              <a:t>Graph DS, Graph Traversal, and </a:t>
            </a:r>
            <a:r>
              <a:rPr lang="en-US" dirty="0" smtClean="0"/>
              <a:t>(especially) SSSP </a:t>
            </a:r>
            <a:r>
              <a:rPr lang="en-US" dirty="0"/>
              <a:t>problems </a:t>
            </a:r>
            <a:r>
              <a:rPr lang="en-US" i="1" u="sng" dirty="0"/>
              <a:t>confirm </a:t>
            </a:r>
            <a:r>
              <a:rPr lang="en-US" i="1" u="sng" dirty="0" smtClean="0"/>
              <a:t>appear</a:t>
            </a:r>
          </a:p>
          <a:p>
            <a:pPr lvl="1"/>
            <a:r>
              <a:rPr lang="en-US" i="1" u="sng" dirty="0" smtClean="0"/>
              <a:t>MST (yesterday) will also appear (as easy question(s)) this time</a:t>
            </a:r>
          </a:p>
          <a:p>
            <a:pPr lvl="1"/>
            <a:r>
              <a:rPr lang="en-US" dirty="0" smtClean="0"/>
              <a:t>Using the same midterm-quiz format (</a:t>
            </a:r>
            <a:r>
              <a:rPr lang="en-US" dirty="0" err="1" smtClean="0"/>
              <a:t>LumiNUS</a:t>
            </a:r>
            <a:r>
              <a:rPr lang="en-US" dirty="0" smtClean="0"/>
              <a:t> Quiz)</a:t>
            </a:r>
          </a:p>
          <a:p>
            <a:pPr lvl="1"/>
            <a:r>
              <a:rPr lang="en-US" dirty="0" smtClean="0"/>
              <a:t>Using e-Proctoring setup that you should be familiar with</a:t>
            </a:r>
          </a:p>
          <a:p>
            <a:pPr lvl="2"/>
            <a:r>
              <a:rPr lang="en-US" dirty="0" smtClean="0"/>
              <a:t>But with a few staff proctors that probably new for you (not our mostly UG TAs)</a:t>
            </a:r>
            <a:endParaRPr lang="en-US" dirty="0"/>
          </a:p>
          <a:p>
            <a:pPr lvl="1"/>
            <a:r>
              <a:rPr lang="en-US" dirty="0" smtClean="0"/>
              <a:t>Some questions are designed with stricter marking scheme (lesser partials) for quicker grading of our 69-pax class</a:t>
            </a:r>
          </a:p>
          <a:p>
            <a:pPr lvl="2"/>
            <a:r>
              <a:rPr lang="en-US" dirty="0" smtClean="0"/>
              <a:t>I have CS4234 (31 </a:t>
            </a:r>
            <a:r>
              <a:rPr lang="en-US" dirty="0" err="1" smtClean="0"/>
              <a:t>pax</a:t>
            </a:r>
            <a:r>
              <a:rPr lang="en-US" dirty="0" smtClean="0"/>
              <a:t>) and IT5003 (131 </a:t>
            </a:r>
            <a:r>
              <a:rPr lang="en-US" dirty="0" err="1" smtClean="0"/>
              <a:t>pax</a:t>
            </a:r>
            <a:r>
              <a:rPr lang="en-US" dirty="0" smtClean="0"/>
              <a:t>) finals around the same time…</a:t>
            </a:r>
            <a:endParaRPr lang="en-US" dirty="0"/>
          </a:p>
          <a:p>
            <a:pPr lvl="1"/>
            <a:r>
              <a:rPr lang="en-US" dirty="0" smtClean="0"/>
              <a:t>I have decided not to prevent full marks… :O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Week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64952" cy="503237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Consultation in reading week is based on individual requests!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But preferably based on “group” requests (come in group!)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Make-up/remedial PE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nus.kattis.com/sessions/atx79m</a:t>
            </a: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Details will be communicated to the 25 </a:t>
            </a:r>
            <a:r>
              <a:rPr lang="en-US" dirty="0" err="1" smtClean="0">
                <a:sym typeface="Wingdings" panose="05000000000000000000" pitchFamily="2" charset="2"/>
              </a:rPr>
              <a:t>pax</a:t>
            </a:r>
            <a:r>
              <a:rPr lang="en-US" dirty="0" smtClean="0">
                <a:sym typeface="Wingdings" panose="05000000000000000000" pitchFamily="2" charset="2"/>
              </a:rPr>
              <a:t> separately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</a:t>
            </a:r>
            <a:r>
              <a:rPr lang="en-US" dirty="0">
                <a:sym typeface="Wingdings" panose="05000000000000000000" pitchFamily="2" charset="2"/>
              </a:rPr>
              <a:t>the best for the </a:t>
            </a:r>
            <a:r>
              <a:rPr lang="en-US" dirty="0" smtClean="0">
                <a:sym typeface="Wingdings" panose="05000000000000000000" pitchFamily="2" charset="2"/>
              </a:rPr>
              <a:t>final assessment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All the best for your life in general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86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want to be </a:t>
            </a:r>
            <a:r>
              <a:rPr lang="en-US" strike="sngStrike" dirty="0" smtClean="0"/>
              <a:t>tortured</a:t>
            </a:r>
            <a:r>
              <a:rPr lang="en-US" dirty="0" smtClean="0"/>
              <a:t> taught by me?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36300" cy="503237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If </a:t>
            </a:r>
            <a:r>
              <a:rPr lang="en-US" dirty="0">
                <a:sym typeface="Wingdings" panose="05000000000000000000" pitchFamily="2" charset="2"/>
              </a:rPr>
              <a:t>you </a:t>
            </a:r>
            <a:r>
              <a:rPr lang="en-US" i="1" dirty="0">
                <a:sym typeface="Wingdings" panose="05000000000000000000" pitchFamily="2" charset="2"/>
              </a:rPr>
              <a:t>think</a:t>
            </a:r>
            <a:r>
              <a:rPr lang="en-US" dirty="0">
                <a:sym typeface="Wingdings" panose="05000000000000000000" pitchFamily="2" charset="2"/>
              </a:rPr>
              <a:t> your brain can take it, apply for CS3233 Jan-Apr </a:t>
            </a:r>
            <a:r>
              <a:rPr lang="en-US" dirty="0" smtClean="0">
                <a:sym typeface="Wingdings" panose="05000000000000000000" pitchFamily="2" charset="2"/>
              </a:rPr>
              <a:t>2022/2023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Preview  see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https://www.comp.nus.edu.sg/~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stevenha/cs3233.html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my other module CS4234 in S1 Aug-Nov </a:t>
            </a:r>
            <a:r>
              <a:rPr lang="en-US" dirty="0" smtClean="0">
                <a:sym typeface="Wingdings" panose="05000000000000000000" pitchFamily="2" charset="2"/>
              </a:rPr>
              <a:t>2022, </a:t>
            </a:r>
            <a:r>
              <a:rPr lang="en-US" dirty="0">
                <a:sym typeface="Wingdings" panose="05000000000000000000" pitchFamily="2" charset="2"/>
              </a:rPr>
              <a:t>you need to clear CS3230 first, so </a:t>
            </a:r>
            <a:r>
              <a:rPr lang="en-US" dirty="0" smtClean="0">
                <a:sym typeface="Wingdings" panose="05000000000000000000" pitchFamily="2" charset="2"/>
              </a:rPr>
              <a:t>take CS3230 in S2 Jan-Apr 2022 if you are interested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Those </a:t>
            </a:r>
            <a:r>
              <a:rPr lang="en-US" dirty="0">
                <a:sym typeface="Wingdings" panose="05000000000000000000" pitchFamily="2" charset="2"/>
              </a:rPr>
              <a:t>who get A- or above, apply for CS2040C </a:t>
            </a:r>
            <a:r>
              <a:rPr lang="en-US" dirty="0" smtClean="0">
                <a:sym typeface="Wingdings" panose="05000000000000000000" pitchFamily="2" charset="2"/>
              </a:rPr>
              <a:t>S2 Jan-Apr 2022 TA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main lecturer will be me this time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Dr</a:t>
            </a:r>
            <a:r>
              <a:rPr lang="en-US" dirty="0" smtClean="0">
                <a:sym typeface="Wingdings" panose="05000000000000000000" pitchFamily="2" charset="2"/>
              </a:rPr>
              <a:t> Alan Cheng will co-teach together with me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have to declare your intention first in the NSWS system and we will finalize the TA line-up sometime in mid December 2021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Bottom line: Contact me for any of the above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33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class final we-fie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on your webcam if you consented to be part of this class picture (to be published in Class discord and my FB page later)</a:t>
            </a:r>
          </a:p>
          <a:p>
            <a:pPr lvl="1"/>
            <a:r>
              <a:rPr lang="en-US" dirty="0" smtClean="0"/>
              <a:t>PS: Avoid putting matric number in your display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273"/>
            <a:ext cx="12192000" cy="50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900" dirty="0">
                <a:solidFill>
                  <a:schemeClr val="bg1"/>
                </a:solidFill>
                <a:sym typeface="Wingdings" panose="05000000000000000000" pitchFamily="2" charset="2"/>
              </a:rPr>
              <a:t>THE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26181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for now</a:t>
            </a:r>
            <a:r>
              <a:rPr lang="en-US" sz="3200" b="1" dirty="0" smtClean="0">
                <a:solidFill>
                  <a:srgbClr val="FF0000"/>
                </a:solidFill>
              </a:rPr>
              <a:t>…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(see you in the finals)</a:t>
            </a:r>
            <a:endParaRPr lang="en-SG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5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CS2040/C/S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13b, The Finale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Bad SE Practices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the time you graduate from this module (</a:t>
            </a:r>
            <a:r>
              <a:rPr lang="en-US" i="1" dirty="0" smtClean="0"/>
              <a:t>most</a:t>
            </a:r>
            <a:r>
              <a:rPr lang="en-US" dirty="0" smtClean="0"/>
              <a:t> of you will :O),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b="1" dirty="0" smtClean="0"/>
              <a:t>NOT</a:t>
            </a:r>
            <a:r>
              <a:rPr lang="en-US" dirty="0" smtClean="0"/>
              <a:t> use these anymore (unless you take CS3233)</a:t>
            </a:r>
          </a:p>
          <a:p>
            <a:pPr lvl="1"/>
            <a:r>
              <a:rPr lang="en-US" dirty="0"/>
              <a:t>using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&lt;bits/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</a:p>
          <a:p>
            <a:pPr lvl="2"/>
            <a:r>
              <a:rPr lang="en-US" dirty="0"/>
              <a:t>Reason(s)</a:t>
            </a:r>
            <a:r>
              <a:rPr lang="en-US" dirty="0" smtClean="0"/>
              <a:t>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stackoverflow.com/questions/31816095/why-should-i-not-include-bits-stdc-h</a:t>
            </a:r>
            <a:endParaRPr lang="en-US" sz="1800" dirty="0"/>
          </a:p>
          <a:p>
            <a:pPr lvl="1"/>
            <a:r>
              <a:rPr lang="en-US" dirty="0"/>
              <a:t>using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dirty="0"/>
              <a:t>Reason(s)</a:t>
            </a:r>
            <a:r>
              <a:rPr lang="en-US" dirty="0" smtClean="0"/>
              <a:t>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stackoverflow.com/questions/1452721/why-is-using-namespace-std-considered-bad-practice</a:t>
            </a:r>
            <a:endParaRPr lang="en-US" sz="1400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typedefs</a:t>
            </a:r>
            <a:r>
              <a:rPr lang="en-US" dirty="0" smtClean="0"/>
              <a:t> or defines, e.g.,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#define true false</a:t>
            </a:r>
          </a:p>
          <a:p>
            <a:pPr lvl="2"/>
            <a:r>
              <a:rPr lang="en-US" dirty="0"/>
              <a:t>Reason(s): </a:t>
            </a:r>
            <a:r>
              <a:rPr lang="en-US" dirty="0" smtClean="0"/>
              <a:t>This is not a standard, every time you do this, you will ask your reader to re-associate his/her understanding with your own new definitions</a:t>
            </a:r>
          </a:p>
          <a:p>
            <a:pPr lvl="1"/>
            <a:r>
              <a:rPr lang="en-US" dirty="0" smtClean="0"/>
              <a:t>abusing (nesting :O) ternary operators, e.g.,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(test1)?(test2?if_test1truetest2true:if_test1truetest2false):(if_test1false);</a:t>
            </a:r>
          </a:p>
          <a:p>
            <a:pPr lvl="2"/>
            <a:r>
              <a:rPr lang="en-US" dirty="0"/>
              <a:t>Reason(s)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stackoverflow.com/questions/160218/to-ternary-or-not-to-ternary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Bad SE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Bad practices, continued:</a:t>
            </a:r>
          </a:p>
          <a:p>
            <a:pPr lvl="1"/>
            <a:r>
              <a:rPr lang="en-US" dirty="0" smtClean="0"/>
              <a:t>using one letter variable names (other than the ‘classics’: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i,j,k,l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u,v,w</a:t>
            </a:r>
            <a:r>
              <a:rPr lang="en-US" dirty="0"/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Reason(s):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softwareengineering.stackexchange.com/questions/285288/is-the-use-of-one-letter-variables-encouraged</a:t>
            </a:r>
            <a:endParaRPr lang="en-US" sz="1200" dirty="0" smtClean="0"/>
          </a:p>
          <a:p>
            <a:pPr lvl="1"/>
            <a:r>
              <a:rPr lang="en-US" dirty="0" smtClean="0"/>
              <a:t>using global variables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Reason(s):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www.tutorialspoint.com/Why-should-we-avoid-using-global-variables-in-C-Cplusplus</a:t>
            </a:r>
            <a:endParaRPr lang="en-US" sz="1400" dirty="0" smtClean="0"/>
          </a:p>
          <a:p>
            <a:pPr lvl="1"/>
            <a:r>
              <a:rPr lang="en-US" dirty="0" smtClean="0"/>
              <a:t>using minimal comments/documentation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Reason(s): </a:t>
            </a:r>
            <a:r>
              <a:rPr lang="en-US" dirty="0" smtClean="0"/>
              <a:t>Will be hard for others to read your code</a:t>
            </a:r>
          </a:p>
          <a:p>
            <a:pPr lvl="1"/>
            <a:r>
              <a:rPr lang="en-US" dirty="0" smtClean="0"/>
              <a:t>excessive SLOC saving, e.g., by removing whitespaces (blank lines), </a:t>
            </a:r>
            <a:r>
              <a:rPr lang="en-US" dirty="0" err="1" smtClean="0"/>
              <a:t>int</a:t>
            </a:r>
            <a:r>
              <a:rPr lang="en-US" dirty="0" smtClean="0"/>
              <a:t> main only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Reason(s)</a:t>
            </a:r>
            <a:r>
              <a:rPr lang="en-US" dirty="0" smtClean="0"/>
              <a:t>: </a:t>
            </a:r>
            <a:r>
              <a:rPr lang="en-US" dirty="0"/>
              <a:t>Will be hard for others to read your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few others </a:t>
            </a:r>
            <a:r>
              <a:rPr lang="en-US" dirty="0" smtClean="0"/>
              <a:t>that are listed at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://www.comp.nus.edu.sg/~</a:t>
            </a:r>
            <a:r>
              <a:rPr lang="en-US" dirty="0" smtClean="0">
                <a:hlinkClick r:id="rId4"/>
              </a:rPr>
              <a:t>stevenha/cs3233.html#registration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7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791055"/>
              </p:ext>
            </p:extLst>
          </p:nvPr>
        </p:nvGraphicFramePr>
        <p:xfrm>
          <a:off x="3032003" y="3679506"/>
          <a:ext cx="5563103" cy="3178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42523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e-Lecture (flipped classroom) strategy </a:t>
            </a:r>
            <a:r>
              <a:rPr lang="en-US" sz="2400" dirty="0" smtClean="0"/>
              <a:t>+ 100% online class is getting better</a:t>
            </a:r>
          </a:p>
          <a:p>
            <a:pPr lvl="1"/>
            <a:r>
              <a:rPr lang="en-US" sz="2000" dirty="0" smtClean="0"/>
              <a:t>Second AYs with full e-Lectures due to class size &gt; 50 </a:t>
            </a:r>
            <a:r>
              <a:rPr lang="en-US" sz="2000" dirty="0" err="1" smtClean="0"/>
              <a:t>pax</a:t>
            </a:r>
            <a:r>
              <a:rPr lang="en-US" sz="2000" dirty="0" smtClean="0"/>
              <a:t> (one F2F event only, PE night on 28 Oct)</a:t>
            </a:r>
          </a:p>
          <a:p>
            <a:r>
              <a:rPr lang="en-US" sz="2400" dirty="0" smtClean="0"/>
              <a:t>Attendance rates </a:t>
            </a:r>
            <a:r>
              <a:rPr lang="en-US" sz="2400" dirty="0" smtClean="0"/>
              <a:t>is </a:t>
            </a:r>
            <a:r>
              <a:rPr lang="en-US" sz="2400" dirty="0" smtClean="0"/>
              <a:t>good (~</a:t>
            </a:r>
            <a:r>
              <a:rPr lang="en-US" sz="2400" dirty="0" smtClean="0"/>
              <a:t>73%), positively correlates with class performance</a:t>
            </a:r>
            <a:endParaRPr lang="en-US" sz="2400" dirty="0" smtClean="0"/>
          </a:p>
          <a:p>
            <a:pPr lvl="1"/>
            <a:r>
              <a:rPr lang="en-US" sz="2000" dirty="0" smtClean="0"/>
              <a:t>Note that there are 5 make-up (15%)+20 remedial (a few more % up) PE takers,</a:t>
            </a:r>
            <a:br>
              <a:rPr lang="en-US" sz="2000" dirty="0" smtClean="0"/>
            </a:br>
            <a:r>
              <a:rPr lang="en-US" sz="2000" dirty="0" smtClean="0"/>
              <a:t>2 VA OQ (10%) make-up takers, and up to 5% tutorial participation marks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557529" y="3980671"/>
            <a:ext cx="4512049" cy="5013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Parting Words (1)</a:t>
            </a:r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3326130" y="4914900"/>
            <a:ext cx="2045970" cy="1645920"/>
            <a:chOff x="3840481" y="4812030"/>
            <a:chExt cx="1943100" cy="1611630"/>
          </a:xfrm>
        </p:grpSpPr>
        <p:sp>
          <p:nvSpPr>
            <p:cNvPr id="4" name="Rectangle 3"/>
            <p:cNvSpPr/>
            <p:nvPr/>
          </p:nvSpPr>
          <p:spPr>
            <a:xfrm>
              <a:off x="3840481" y="4812030"/>
              <a:ext cx="1943100" cy="1611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7204" y="5231316"/>
              <a:ext cx="1631320" cy="740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points redacted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25908" y="4100527"/>
            <a:ext cx="2893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35 </a:t>
            </a:r>
            <a:r>
              <a:rPr lang="en-US" sz="1100" dirty="0" err="1" smtClean="0"/>
              <a:t>pax</a:t>
            </a:r>
            <a:r>
              <a:rPr lang="en-US" sz="1100" dirty="0" smtClean="0"/>
              <a:t> at ≥ 20/23 </a:t>
            </a:r>
            <a:r>
              <a:rPr lang="en-US" sz="1100" dirty="0" smtClean="0"/>
              <a:t>attendance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029450" y="602986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Module too easy?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743700" y="5720715"/>
            <a:ext cx="1611630" cy="631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1" grpId="0" animBg="1"/>
      <p:bldP spid="9" grpId="0"/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Parting Words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With flipped classroom, I can do live problem solving in class</a:t>
            </a:r>
          </a:p>
          <a:p>
            <a:pPr lvl="1"/>
            <a:r>
              <a:rPr lang="en-US" dirty="0"/>
              <a:t>I think our rate is about ~1 </a:t>
            </a:r>
            <a:r>
              <a:rPr lang="en-US" dirty="0" err="1"/>
              <a:t>Kattis</a:t>
            </a:r>
            <a:r>
              <a:rPr lang="en-US" dirty="0"/>
              <a:t> problem per lecture and 1 during Lab</a:t>
            </a:r>
          </a:p>
          <a:p>
            <a:pPr lvl="1"/>
            <a:r>
              <a:rPr lang="en-US" dirty="0">
                <a:hlinkClick r:id="rId3"/>
              </a:rPr>
              <a:t>https://nus.kattis.com</a:t>
            </a:r>
            <a:r>
              <a:rPr lang="en-US" dirty="0"/>
              <a:t> team is very supportive </a:t>
            </a:r>
            <a:r>
              <a:rPr lang="en-US" dirty="0" smtClean="0"/>
              <a:t>for this course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/>
              <a:t>NUS </a:t>
            </a:r>
            <a:r>
              <a:rPr lang="en-US" dirty="0" err="1"/>
              <a:t>SoC</a:t>
            </a:r>
            <a:r>
              <a:rPr lang="en-US" dirty="0"/>
              <a:t> </a:t>
            </a:r>
            <a:r>
              <a:rPr lang="en-US" dirty="0" smtClean="0"/>
              <a:t>is a </a:t>
            </a:r>
            <a:r>
              <a:rPr lang="en-US" dirty="0"/>
              <a:t>paying </a:t>
            </a:r>
            <a:r>
              <a:rPr lang="en-US" dirty="0" smtClean="0"/>
              <a:t>customer</a:t>
            </a:r>
            <a:endParaRPr lang="en-US" dirty="0"/>
          </a:p>
          <a:p>
            <a:pPr lvl="1"/>
            <a:r>
              <a:rPr lang="en-US" dirty="0"/>
              <a:t>So there are </a:t>
            </a:r>
            <a:r>
              <a:rPr lang="en-US" dirty="0" smtClean="0"/>
              <a:t>~30</a:t>
            </a:r>
            <a:r>
              <a:rPr lang="en-US" dirty="0"/>
              <a:t>+ </a:t>
            </a:r>
            <a:r>
              <a:rPr lang="en-US" dirty="0" err="1"/>
              <a:t>Kattis</a:t>
            </a:r>
            <a:r>
              <a:rPr lang="en-US" dirty="0"/>
              <a:t> problems that we </a:t>
            </a:r>
            <a:r>
              <a:rPr lang="en-US" dirty="0" smtClean="0"/>
              <a:t>(I) have </a:t>
            </a:r>
            <a:r>
              <a:rPr lang="en-US" dirty="0"/>
              <a:t>solved live in class this </a:t>
            </a:r>
            <a:r>
              <a:rPr lang="en-US" dirty="0" err="1"/>
              <a:t>sem</a:t>
            </a:r>
            <a:endParaRPr lang="en-US" dirty="0"/>
          </a:p>
          <a:p>
            <a:pPr lvl="2"/>
            <a:r>
              <a:rPr lang="en-US" dirty="0"/>
              <a:t>If you </a:t>
            </a:r>
            <a:r>
              <a:rPr lang="en-US" dirty="0" smtClean="0"/>
              <a:t>(re-)AC </a:t>
            </a:r>
            <a:r>
              <a:rPr lang="en-US" dirty="0"/>
              <a:t>them all, you should get near </a:t>
            </a:r>
            <a:r>
              <a:rPr lang="en-US" dirty="0" smtClean="0"/>
              <a:t>~75 </a:t>
            </a:r>
            <a:r>
              <a:rPr lang="en-US" dirty="0" err="1"/>
              <a:t>Kattis</a:t>
            </a:r>
            <a:r>
              <a:rPr lang="en-US" dirty="0"/>
              <a:t> points by </a:t>
            </a:r>
            <a:r>
              <a:rPr lang="en-US" dirty="0" smtClean="0"/>
              <a:t>now (30*~2.5 points)</a:t>
            </a:r>
            <a:endParaRPr lang="en-US" dirty="0"/>
          </a:p>
          <a:p>
            <a:pPr lvl="3"/>
            <a:r>
              <a:rPr lang="en-US" dirty="0"/>
              <a:t>Preferably NOT BY COPYING </a:t>
            </a:r>
            <a:r>
              <a:rPr lang="en-US" dirty="0" smtClean="0"/>
              <a:t>MY/LAB TA </a:t>
            </a:r>
            <a:r>
              <a:rPr lang="en-US" dirty="0"/>
              <a:t>CODE :S:S:S</a:t>
            </a:r>
          </a:p>
          <a:p>
            <a:pPr lvl="2"/>
            <a:r>
              <a:rPr lang="en-US" dirty="0"/>
              <a:t>You should have seen various algorithmic ideas and implementation strategies </a:t>
            </a:r>
            <a:r>
              <a:rPr lang="en-US" i="1" u="sng" dirty="0"/>
              <a:t>live</a:t>
            </a:r>
          </a:p>
          <a:p>
            <a:pPr lvl="1"/>
            <a:r>
              <a:rPr lang="en-US" dirty="0"/>
              <a:t>You have seen </a:t>
            </a:r>
            <a:r>
              <a:rPr lang="en-US" dirty="0" smtClean="0"/>
              <a:t>~30</a:t>
            </a:r>
            <a:r>
              <a:rPr lang="en-US" dirty="0"/>
              <a:t>+ examples on how “trivial/easy (Steven’s rating) algorithmic problems are solved using C++ (</a:t>
            </a:r>
            <a:r>
              <a:rPr lang="en-US" i="1" dirty="0"/>
              <a:t>not just in vague pseudocode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 incredibly short amount of time :O, I think I only made </a:t>
            </a:r>
            <a:r>
              <a:rPr lang="en-US" dirty="0" smtClean="0"/>
              <a:t>very few live bugs </a:t>
            </a:r>
            <a:r>
              <a:rPr lang="en-US" dirty="0"/>
              <a:t>throughout this semester</a:t>
            </a:r>
          </a:p>
          <a:p>
            <a:pPr lvl="2"/>
            <a:r>
              <a:rPr lang="en-US" dirty="0"/>
              <a:t>Aim to have skill like this </a:t>
            </a:r>
            <a:r>
              <a:rPr lang="en-US" i="1" dirty="0"/>
              <a:t>in a few years time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, see your seniors: </a:t>
            </a:r>
            <a:r>
              <a:rPr lang="en-US" sz="1200" dirty="0" smtClean="0">
                <a:sym typeface="Wingdings" panose="05000000000000000000" pitchFamily="2" charset="2"/>
              </a:rPr>
              <a:t>Matthew, Marc, Shantanu :O…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49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Parting Words (3)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 on TAs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me, </a:t>
            </a:r>
            <a:r>
              <a:rPr lang="en-US" dirty="0">
                <a:sym typeface="Wingdings" panose="05000000000000000000" pitchFamily="2" charset="2"/>
              </a:rPr>
              <a:t>all </a:t>
            </a:r>
            <a:r>
              <a:rPr lang="en-US" dirty="0" smtClean="0">
                <a:sym typeface="Wingdings" panose="05000000000000000000" pitchFamily="2" charset="2"/>
              </a:rPr>
              <a:t>4+1 </a:t>
            </a:r>
            <a:r>
              <a:rPr lang="en-US" dirty="0" err="1" smtClean="0">
                <a:sym typeface="Wingdings" panose="05000000000000000000" pitchFamily="2" charset="2"/>
              </a:rPr>
              <a:t>Lab+Tut</a:t>
            </a:r>
            <a:r>
              <a:rPr lang="en-US" dirty="0" smtClean="0">
                <a:sym typeface="Wingdings" panose="05000000000000000000" pitchFamily="2" charset="2"/>
              </a:rPr>
              <a:t> TAs (Wu Biao, Aloysius, Walter, Warren)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are </a:t>
            </a:r>
            <a:r>
              <a:rPr lang="en-US" dirty="0">
                <a:sym typeface="Wingdings" panose="05000000000000000000" pitchFamily="2" charset="2"/>
              </a:rPr>
              <a:t>very helpful for the execution of this </a:t>
            </a:r>
            <a:r>
              <a:rPr lang="en-US" dirty="0" smtClean="0">
                <a:sym typeface="Wingdings" panose="05000000000000000000" pitchFamily="2" charset="2"/>
              </a:rPr>
              <a:t>module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Special mention to ex-TA Matthew/</a:t>
            </a:r>
            <a:r>
              <a:rPr lang="en-US" dirty="0" err="1" smtClean="0">
                <a:sym typeface="Wingdings" panose="05000000000000000000" pitchFamily="2" charset="2"/>
              </a:rPr>
              <a:t>rawr</a:t>
            </a:r>
            <a:r>
              <a:rPr lang="en-US" dirty="0" smtClean="0">
                <a:sym typeface="Wingdings" panose="05000000000000000000" pitchFamily="2" charset="2"/>
              </a:rPr>
              <a:t> (graduated already but still helping a lot in Discord/various random consultations that he crashed in; also gave chocolates during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PE on Thu 28 Oct night…)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Give </a:t>
            </a:r>
            <a:r>
              <a:rPr lang="en-US" dirty="0">
                <a:sym typeface="Wingdings" panose="05000000000000000000" pitchFamily="2" charset="2"/>
              </a:rPr>
              <a:t>them your honest/individual feedback on what their classes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Plus at least 2 problem authors for our PE tasks: Shantanu and Marc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(plus maybe at most 2 others for make-up/remedial 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done better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8886" cy="503237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Continuous e-Lecture </a:t>
            </a:r>
            <a:r>
              <a:rPr lang="en-US" dirty="0" smtClean="0">
                <a:sym typeface="Wingdings" panose="05000000000000000000" pitchFamily="2" charset="2"/>
              </a:rPr>
              <a:t>slides gradual local </a:t>
            </a:r>
            <a:r>
              <a:rPr lang="en-US" dirty="0">
                <a:sym typeface="Wingdings" panose="05000000000000000000" pitchFamily="2" charset="2"/>
              </a:rPr>
              <a:t>refinements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 plan to make a short (printed/printable?) (e-)book of these slides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(by refining that </a:t>
            </a:r>
            <a:r>
              <a:rPr lang="en-US" dirty="0" err="1" smtClean="0">
                <a:sym typeface="Wingdings" panose="05000000000000000000" pitchFamily="2" charset="2"/>
              </a:rPr>
              <a:t>OpenPrinterFriendly</a:t>
            </a:r>
            <a:r>
              <a:rPr lang="en-US" dirty="0" smtClean="0">
                <a:sym typeface="Wingdings" panose="05000000000000000000" pitchFamily="2" charset="2"/>
              </a:rPr>
              <a:t>() feature)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few more </a:t>
            </a:r>
            <a:r>
              <a:rPr lang="en-US" dirty="0">
                <a:sym typeface="Wingdings" panose="05000000000000000000" pitchFamily="2" charset="2"/>
              </a:rPr>
              <a:t>animated examples and in e-Lecture mini quizzes for self checks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Future </a:t>
            </a:r>
            <a:r>
              <a:rPr lang="en-US" dirty="0">
                <a:sym typeface="Wingdings" panose="05000000000000000000" pitchFamily="2" charset="2"/>
              </a:rPr>
              <a:t>ultimate aim to have near 0 question about the basic material in future iterations of </a:t>
            </a:r>
            <a:r>
              <a:rPr lang="en-US" dirty="0" smtClean="0">
                <a:sym typeface="Wingdings" panose="05000000000000000000" pitchFamily="2" charset="2"/>
              </a:rPr>
              <a:t>CS2040/C/S </a:t>
            </a:r>
            <a:r>
              <a:rPr lang="en-US" dirty="0">
                <a:sym typeface="Wingdings" panose="05000000000000000000" pitchFamily="2" charset="2"/>
              </a:rPr>
              <a:t>i.e</a:t>
            </a:r>
            <a:r>
              <a:rPr lang="en-US" dirty="0" smtClean="0">
                <a:sym typeface="Wingdings" panose="05000000000000000000" pitchFamily="2" charset="2"/>
              </a:rPr>
              <a:t>., </a:t>
            </a:r>
            <a:r>
              <a:rPr lang="en-US" dirty="0">
                <a:sym typeface="Wingdings" panose="05000000000000000000" pitchFamily="2" charset="2"/>
              </a:rPr>
              <a:t>every e-Lecture slides are very self-explanatory :O</a:t>
            </a:r>
            <a:r>
              <a:rPr lang="en-US" dirty="0" smtClean="0">
                <a:sym typeface="Wingdings" panose="05000000000000000000" pitchFamily="2" charset="2"/>
              </a:rPr>
              <a:t>…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thereby </a:t>
            </a:r>
            <a:r>
              <a:rPr lang="en-US" dirty="0">
                <a:sym typeface="Wingdings" panose="05000000000000000000" pitchFamily="2" charset="2"/>
              </a:rPr>
              <a:t>putting my own lecturer job at risk :O</a:t>
            </a:r>
          </a:p>
          <a:p>
            <a:r>
              <a:rPr lang="en-US" dirty="0">
                <a:sym typeface="Wingdings" panose="05000000000000000000" pitchFamily="2" charset="2"/>
              </a:rPr>
              <a:t>Continuous </a:t>
            </a:r>
            <a:r>
              <a:rPr lang="en-US" dirty="0" err="1">
                <a:sym typeface="Wingdings" panose="05000000000000000000" pitchFamily="2" charset="2"/>
              </a:rPr>
              <a:t>VisuAlgo</a:t>
            </a:r>
            <a:r>
              <a:rPr lang="en-US" dirty="0">
                <a:sym typeface="Wingdings" panose="05000000000000000000" pitchFamily="2" charset="2"/>
              </a:rPr>
              <a:t> OQ system </a:t>
            </a:r>
            <a:r>
              <a:rPr lang="en-US" dirty="0" smtClean="0">
                <a:sym typeface="Wingdings" panose="05000000000000000000" pitchFamily="2" charset="2"/>
              </a:rPr>
              <a:t>refinements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few upgrades in the pipeline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be done during this Dec 2021 University holiday… for S2 batch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79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done better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Continuous </a:t>
            </a:r>
            <a:r>
              <a:rPr lang="en-US" dirty="0" err="1">
                <a:sym typeface="Wingdings" panose="05000000000000000000" pitchFamily="2" charset="2"/>
              </a:rPr>
              <a:t>VisuAlgo</a:t>
            </a:r>
            <a:r>
              <a:rPr lang="en-US" dirty="0">
                <a:sym typeface="Wingdings" panose="05000000000000000000" pitchFamily="2" charset="2"/>
              </a:rPr>
              <a:t> system (overall) refinements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Soon: Better </a:t>
            </a:r>
            <a:r>
              <a:rPr lang="en-US" dirty="0">
                <a:sym typeface="Wingdings" panose="05000000000000000000" pitchFamily="2" charset="2"/>
              </a:rPr>
              <a:t>user account features so that I can track students e-Lecture progresses in a much more fine grained mode (per slides?) :O,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Soon: Training </a:t>
            </a:r>
            <a:r>
              <a:rPr lang="en-US" dirty="0">
                <a:sym typeface="Wingdings" panose="05000000000000000000" pitchFamily="2" charset="2"/>
              </a:rPr>
              <a:t>mode status (the gamification feature</a:t>
            </a:r>
            <a:r>
              <a:rPr lang="en-US" dirty="0" smtClean="0">
                <a:sym typeface="Wingdings" panose="05000000000000000000" pitchFamily="2" charset="2"/>
              </a:rPr>
              <a:t>),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make </a:t>
            </a:r>
            <a:r>
              <a:rPr lang="en-US" dirty="0">
                <a:sym typeface="Wingdings" panose="05000000000000000000" pitchFamily="2" charset="2"/>
              </a:rPr>
              <a:t>it more engaging</a:t>
            </a:r>
            <a:r>
              <a:rPr lang="en-US" dirty="0" smtClean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Soon: Mobile-friendly UI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5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1397</Words>
  <Application>Microsoft Office PowerPoint</Application>
  <PresentationFormat>Widescreen</PresentationFormat>
  <Paragraphs>122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Zoom Cloud Recording Link</vt:lpstr>
      <vt:lpstr>CS2040/C/S</vt:lpstr>
      <vt:lpstr>Undoing Bad SE Practices (1)</vt:lpstr>
      <vt:lpstr>Undoing Bad SE Practices (2)</vt:lpstr>
      <vt:lpstr>A few Parting Words (1)</vt:lpstr>
      <vt:lpstr>A few Parting Words (2)</vt:lpstr>
      <vt:lpstr>A few Parting Words (3)</vt:lpstr>
      <vt:lpstr>To be done better (1)</vt:lpstr>
      <vt:lpstr>To be done better (2)</vt:lpstr>
      <vt:lpstr>You (this batch) is the judge</vt:lpstr>
      <vt:lpstr>Final Assessment – Some Details</vt:lpstr>
      <vt:lpstr>Reading Week Plan</vt:lpstr>
      <vt:lpstr>Still want to be tortured taught by me?</vt:lpstr>
      <vt:lpstr>Let’s take a class final we-fie screenshot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402</cp:revision>
  <dcterms:created xsi:type="dcterms:W3CDTF">2017-08-18T07:05:45Z</dcterms:created>
  <dcterms:modified xsi:type="dcterms:W3CDTF">2021-11-11T11:05:44Z</dcterms:modified>
</cp:coreProperties>
</file>