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91" r:id="rId22"/>
    <p:sldId id="487" r:id="rId23"/>
    <p:sldId id="488" r:id="rId24"/>
    <p:sldId id="489" r:id="rId25"/>
    <p:sldId id="490" r:id="rId26"/>
    <p:sldId id="308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58" d="100"/>
          <a:sy n="58" d="100"/>
        </p:scale>
        <p:origin x="16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9/12/2021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 ?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13057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A' + A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 dirty="0"/>
                        <a:t>A'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	Due to the associative laws, </a:t>
            </a:r>
            <a:r>
              <a:rPr lang="en-US" dirty="0">
                <a:sym typeface="Symbol" pitchFamily="18" charset="2"/>
              </a:rPr>
              <a:t>A + B + C is unambiguous. It may be evaluated as A + (B + C)</a:t>
            </a:r>
            <a:r>
              <a:rPr lang="en-US" dirty="0"/>
              <a:t> or (</a:t>
            </a:r>
            <a:r>
              <a:rPr lang="en-US" dirty="0">
                <a:sym typeface="Symbol" pitchFamily="18" charset="2"/>
              </a:rPr>
              <a:t>A + B) + C. Likewise for </a:t>
            </a:r>
            <a:r>
              <a:rPr lang="en-US" dirty="0" err="1">
                <a:sym typeface="Symbol" pitchFamily="18" charset="2"/>
              </a:rPr>
              <a:t>ABC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</a:t>
            </a:r>
            <a:r>
              <a:rPr lang="en-US" dirty="0">
                <a:solidFill>
                  <a:srgbClr val="C00000"/>
                </a:solidFill>
              </a:rPr>
              <a:t>Boolean equation </a:t>
            </a:r>
            <a:r>
              <a:rPr lang="en-US" dirty="0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x+y+z</a:t>
            </a:r>
            <a:r>
              <a:rPr lang="en-US" sz="2200" dirty="0">
                <a:solidFill>
                  <a:srgbClr val="0000CC"/>
                </a:solidFill>
              </a:rPr>
              <a:t>)' = </a:t>
            </a:r>
            <a:r>
              <a:rPr lang="en-US" sz="2200" dirty="0" err="1">
                <a:solidFill>
                  <a:srgbClr val="0000CC"/>
                </a:solidFill>
              </a:rPr>
              <a:t>x'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y'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z</a:t>
            </a:r>
            <a:r>
              <a:rPr lang="en-US" sz="2200" dirty="0">
                <a:solidFill>
                  <a:srgbClr val="0000CC"/>
                </a:solidFill>
              </a:rPr>
              <a:t>' </a:t>
            </a:r>
            <a:r>
              <a:rPr lang="en-US" sz="2200" dirty="0"/>
              <a:t>is valid, then its dual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 dirty="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ym typeface="Symbol" pitchFamily="18" charset="2"/>
              </a:rPr>
              <a:t>If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 dirty="0">
                <a:sym typeface="Symbol" pitchFamily="18" charset="2"/>
              </a:rPr>
              <a:t>is valid, then its dual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 dirty="0">
                <a:sym typeface="Symbol" pitchFamily="18" charset="2"/>
              </a:rPr>
              <a:t> is also valid.</a:t>
            </a:r>
            <a:endParaRPr lang="en-US" sz="22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60742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800" dirty="0"/>
                        <a:t>X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/>
                        <a:t>X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 law)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     	= X(1+Y) (by 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X(Y+1) (by commutativity)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     	= X1 (by one element law)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 law)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the principle of duality, we may also cite (</a:t>
            </a:r>
            <a:r>
              <a:rPr lang="en-US" u="sng" dirty="0">
                <a:sym typeface="Symbol" pitchFamily="18" charset="2"/>
              </a:rPr>
              <a:t>without proof</a:t>
            </a:r>
            <a:r>
              <a:rPr lang="en-US" dirty="0">
                <a:sym typeface="Symbol" pitchFamily="18" charset="2"/>
              </a:rPr>
              <a:t>) that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X.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003448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55042"/>
              </p:ext>
            </p:extLst>
          </p:nvPr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98174"/>
              </p:ext>
            </p:extLst>
          </p:nvPr>
        </p:nvGraphicFramePr>
        <p:xfrm>
          <a:off x="1554064" y="2390019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</a:t>
            </a:r>
            <a:r>
              <a:rPr lang="en-US" sz="2400" dirty="0" err="1"/>
              <a:t>maxterm</a:t>
            </a:r>
            <a:r>
              <a:rPr lang="en-US" sz="2400" dirty="0"/>
              <a:t>. </a:t>
            </a:r>
            <a:r>
              <a:rPr lang="en-US" sz="2400" dirty="0" err="1"/>
              <a:t>Likwise</a:t>
            </a:r>
            <a:r>
              <a:rPr lang="en-US" sz="2400" dirty="0"/>
              <a:t>, each </a:t>
            </a:r>
            <a:r>
              <a:rPr lang="en-US" sz="2400" dirty="0" err="1"/>
              <a:t>maxterm</a:t>
            </a:r>
            <a:r>
              <a:rPr lang="en-US" sz="2400" dirty="0"/>
              <a:t> is the complement of its corresponding </a:t>
            </a:r>
            <a:r>
              <a:rPr lang="en-US" sz="2400" dirty="0" err="1"/>
              <a:t>minterm</a:t>
            </a:r>
            <a:r>
              <a:rPr lang="en-US" sz="2400" dirty="0"/>
              <a:t>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m2</a:t>
            </a:r>
            <a:r>
              <a:rPr lang="en-US" sz="2200" dirty="0"/>
              <a:t>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dirty="0" err="1"/>
              <a:t>m2</a:t>
            </a:r>
            <a:r>
              <a:rPr lang="en-US" sz="2200" dirty="0"/>
              <a:t>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</a:t>
            </a:r>
            <a:r>
              <a:rPr lang="en-US" sz="2200" dirty="0" err="1"/>
              <a:t>M2</a:t>
            </a:r>
            <a:endParaRPr lang="en-US" sz="2200" dirty="0"/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on 4 variables A, B, C, D.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71833"/>
              </p:ext>
            </p:extLst>
          </p:nvPr>
        </p:nvGraphicFramePr>
        <p:xfrm>
          <a:off x="682388" y="3261814"/>
          <a:ext cx="3548418" cy="3260091"/>
        </p:xfrm>
        <a:graphic>
          <a:graphicData uri="http://schemas.openxmlformats.org/drawingml/2006/table">
            <a:tbl>
              <a:tblPr/>
              <a:tblGrid>
                <a:gridCol w="54131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5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18642" y="524656"/>
            <a:ext cx="8290644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Quiz Time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81" y="2800149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Minterm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69586"/>
              </p:ext>
            </p:extLst>
          </p:nvPr>
        </p:nvGraphicFramePr>
        <p:xfrm>
          <a:off x="4806780" y="3245808"/>
          <a:ext cx="3586592" cy="3260091"/>
        </p:xfrm>
        <a:graphic>
          <a:graphicData uri="http://schemas.openxmlformats.org/drawingml/2006/table">
            <a:tbl>
              <a:tblPr/>
              <a:tblGrid>
                <a:gridCol w="579683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673" y="2784143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Maxterm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0" name="Oval 164">
            <a:extLst>
              <a:ext uri="{FF2B5EF4-FFF2-40B4-BE49-F238E27FC236}">
                <a16:creationId xmlns:a16="http://schemas.microsoft.com/office/drawing/2014/main" id="{8A6906F0-BB6F-4B59-B8E7-4D7D6DDF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6200"/>
            <a:ext cx="381000" cy="3048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163">
            <a:extLst>
              <a:ext uri="{FF2B5EF4-FFF2-40B4-BE49-F238E27FC236}">
                <a16:creationId xmlns:a16="http://schemas.microsoft.com/office/drawing/2014/main" id="{19C89974-D198-4EF4-90AF-ED3A17E8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</a:t>
            </a:r>
          </a:p>
        </p:txBody>
      </p:sp>
      <p:sp>
        <p:nvSpPr>
          <p:cNvPr id="44" name="Text Box 160">
            <a:extLst>
              <a:ext uri="{FF2B5EF4-FFF2-40B4-BE49-F238E27FC236}">
                <a16:creationId xmlns:a16="http://schemas.microsoft.com/office/drawing/2014/main" id="{A26B18A4-D521-4E21-A631-4BD36856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247549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800000"/>
                </a:solidFill>
              </a:rPr>
              <a:t>F1 = </a:t>
            </a:r>
            <a:r>
              <a:rPr lang="en-US" sz="2000" dirty="0" err="1">
                <a:solidFill>
                  <a:srgbClr val="800000"/>
                </a:solidFill>
              </a:rPr>
              <a:t>x∙y∙z</a:t>
            </a:r>
            <a:r>
              <a:rPr lang="en-US" sz="2000" dirty="0">
                <a:solidFill>
                  <a:srgbClr val="800000"/>
                </a:solidFill>
              </a:rPr>
              <a:t>' = m6</a:t>
            </a:r>
          </a:p>
        </p:txBody>
      </p:sp>
      <p:sp>
        <p:nvSpPr>
          <p:cNvPr id="46" name="Text Box 161">
            <a:extLst>
              <a:ext uri="{FF2B5EF4-FFF2-40B4-BE49-F238E27FC236}">
                <a16:creationId xmlns:a16="http://schemas.microsoft.com/office/drawing/2014/main" id="{CB13EC4A-D5CB-4DC3-9206-D379979F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F2 =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4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+</a:t>
                </a:r>
                <a:r>
                  <a:rPr lang="en-US" dirty="0"/>
                  <a:t>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'</a:t>
                </a:r>
                <a:r>
                  <a:rPr lang="en-US" dirty="0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</a:t>
                </a:r>
                <a:endParaRPr lang="he-IL" dirty="0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CS2100, we use the symbols </a:t>
            </a:r>
            <a:r>
              <a:rPr lang="en-SG" dirty="0">
                <a:solidFill>
                  <a:srgbClr val="C00000"/>
                </a:solidFill>
              </a:rPr>
              <a:t>1</a:t>
            </a:r>
            <a:r>
              <a:rPr lang="en-SG" dirty="0"/>
              <a:t> for true, </a:t>
            </a:r>
            <a:r>
              <a:rPr lang="en-SG" dirty="0">
                <a:solidFill>
                  <a:srgbClr val="C00000"/>
                </a:solidFill>
              </a:rPr>
              <a:t>0</a:t>
            </a:r>
            <a:r>
              <a:rPr lang="en-SG" dirty="0"/>
              <a:t> for false,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C00000"/>
                </a:solidFill>
              </a:rPr>
              <a:t>∙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z)).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92613124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A  (B + C) 	[ Without parenthesis, it means </a:t>
            </a:r>
            <a:r>
              <a:rPr lang="en-US" dirty="0" err="1">
                <a:sym typeface="Symbol" pitchFamily="18" charset="2"/>
              </a:rPr>
              <a:t>AB+C</a:t>
            </a:r>
            <a:r>
              <a:rPr lang="en-US" dirty="0">
                <a:sym typeface="Symbol" pitchFamily="18" charset="2"/>
              </a:rPr>
              <a:t> or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(P + Q)'  R	[ Without parenthesis, it means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'R or P+(</a:t>
            </a:r>
            <a:r>
              <a:rPr lang="en-US" dirty="0" err="1">
                <a:sym typeface="Symbol" pitchFamily="18" charset="2"/>
              </a:rPr>
              <a:t>Q'R</a:t>
            </a:r>
            <a:r>
              <a:rPr lang="en-US" dirty="0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the difference with </a:t>
              </a:r>
              <a:r>
                <a:rPr lang="en-US" dirty="0" err="1"/>
                <a:t>CS1231</a:t>
              </a:r>
              <a:r>
                <a:rPr lang="en-US" dirty="0"/>
                <a:t>/</a:t>
              </a:r>
              <a:r>
                <a:rPr lang="en-US" dirty="0" err="1"/>
                <a:t>CS1231S</a:t>
              </a:r>
              <a:r>
                <a:rPr lang="en-US" dirty="0"/>
                <a:t>. Here in </a:t>
              </a:r>
              <a:r>
                <a:rPr lang="en-US" dirty="0" err="1"/>
                <a:t>CS2100</a:t>
              </a:r>
              <a:r>
                <a:rPr lang="en-US" dirty="0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A </a:t>
            </a:r>
            <a:r>
              <a:rPr lang="en-US" dirty="0">
                <a:sym typeface="Symbol" pitchFamily="18" charset="2"/>
              </a:rPr>
              <a:t> B + C is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ambiguous in </a:t>
            </a:r>
            <a:r>
              <a:rPr lang="en-US" dirty="0" err="1">
                <a:sym typeface="Symbol" pitchFamily="18" charset="2"/>
              </a:rPr>
              <a:t>CS2100</a:t>
            </a:r>
            <a:r>
              <a:rPr lang="en-US" dirty="0">
                <a:sym typeface="Symbol" pitchFamily="18" charset="2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17848</TotalTime>
  <Words>3427</Words>
  <Application>Microsoft Office PowerPoint</Application>
  <PresentationFormat>On-screen Show (4:3)</PresentationFormat>
  <Paragraphs>856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Wingdings</vt:lpstr>
      <vt:lpstr>Clarity</vt:lpstr>
      <vt:lpstr>http://www.comp.nus.edu.sg/~cs2100/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PowerPoint Presentation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1535</cp:revision>
  <cp:lastPrinted>2017-06-30T03:15:07Z</cp:lastPrinted>
  <dcterms:created xsi:type="dcterms:W3CDTF">1998-09-05T15:03:32Z</dcterms:created>
  <dcterms:modified xsi:type="dcterms:W3CDTF">2021-09-12T08:36:58Z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