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2"/>
  </p:notesMasterIdLst>
  <p:handoutMasterIdLst>
    <p:handoutMasterId r:id="rId43"/>
  </p:handoutMasterIdLst>
  <p:sldIdLst>
    <p:sldId id="256" r:id="rId2"/>
    <p:sldId id="468" r:id="rId3"/>
    <p:sldId id="469" r:id="rId4"/>
    <p:sldId id="470" r:id="rId5"/>
    <p:sldId id="472" r:id="rId6"/>
    <p:sldId id="473" r:id="rId7"/>
    <p:sldId id="476" r:id="rId8"/>
    <p:sldId id="474" r:id="rId9"/>
    <p:sldId id="477" r:id="rId10"/>
    <p:sldId id="478" r:id="rId11"/>
    <p:sldId id="479" r:id="rId12"/>
    <p:sldId id="480" r:id="rId13"/>
    <p:sldId id="475" r:id="rId14"/>
    <p:sldId id="481" r:id="rId15"/>
    <p:sldId id="482" r:id="rId16"/>
    <p:sldId id="483" r:id="rId17"/>
    <p:sldId id="484" r:id="rId18"/>
    <p:sldId id="485" r:id="rId19"/>
    <p:sldId id="486" r:id="rId20"/>
    <p:sldId id="487" r:id="rId21"/>
    <p:sldId id="488" r:id="rId22"/>
    <p:sldId id="489" r:id="rId23"/>
    <p:sldId id="490" r:id="rId24"/>
    <p:sldId id="491" r:id="rId25"/>
    <p:sldId id="492" r:id="rId26"/>
    <p:sldId id="493" r:id="rId27"/>
    <p:sldId id="494" r:id="rId28"/>
    <p:sldId id="495" r:id="rId29"/>
    <p:sldId id="496" r:id="rId30"/>
    <p:sldId id="497" r:id="rId31"/>
    <p:sldId id="498" r:id="rId32"/>
    <p:sldId id="499" r:id="rId33"/>
    <p:sldId id="500" r:id="rId34"/>
    <p:sldId id="501" r:id="rId35"/>
    <p:sldId id="502" r:id="rId36"/>
    <p:sldId id="503" r:id="rId37"/>
    <p:sldId id="504" r:id="rId38"/>
    <p:sldId id="505" r:id="rId39"/>
    <p:sldId id="506" r:id="rId40"/>
    <p:sldId id="308" r:id="rId4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ld Toh" initials="RT" lastIdx="6" clrIdx="0">
    <p:extLst>
      <p:ext uri="{19B8F6BF-5375-455C-9EA6-DF929625EA0E}">
        <p15:presenceInfo xmlns:p15="http://schemas.microsoft.com/office/powerpoint/2012/main" userId="68e3ed2978caea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FFFFCC"/>
    <a:srgbClr val="E5E5FF"/>
    <a:srgbClr val="E2FFC5"/>
    <a:srgbClr val="CCCCFF"/>
    <a:srgbClr val="CCFF99"/>
    <a:srgbClr val="CCFFFF"/>
    <a:srgbClr val="FFCCF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07" autoAdjust="0"/>
    <p:restoredTop sz="91625" autoAdjust="0"/>
  </p:normalViewPr>
  <p:slideViewPr>
    <p:cSldViewPr snapToGrid="0">
      <p:cViewPr varScale="1">
        <p:scale>
          <a:sx n="104" d="100"/>
          <a:sy n="104" d="100"/>
        </p:scale>
        <p:origin x="216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4T20:18:52.919" idx="1">
    <p:pos x="4521" y="745"/>
    <p:text>A XNOR B</p:text>
    <p:extLst>
      <p:ext uri="{C676402C-5697-4E1C-873F-D02D1690AC5C}">
        <p15:threadingInfo xmlns:p15="http://schemas.microsoft.com/office/powerpoint/2012/main" timeZoneBias="-480"/>
      </p:ext>
    </p:extLst>
  </p:cm>
  <p:cm authorId="1" dt="2021-10-14T20:24:55.914" idx="6">
    <p:pos x="4521" y="858"/>
    <p:text>A = 0, B = 0 -&gt; A XNOR B = 1
A = 1, B = 1 -&gt; A XNOR B = 1
Else 0</p:text>
    <p:extLst>
      <p:ext uri="{C676402C-5697-4E1C-873F-D02D1690AC5C}">
        <p15:threadingInfo xmlns:p15="http://schemas.microsoft.com/office/powerpoint/2012/main" timeZoneBias="-480">
          <p15:parentCm authorId="1" idx="1"/>
        </p15:threadingInfo>
      </p:ext>
    </p:extLst>
  </p:cm>
  <p:cm authorId="1" dt="2021-10-14T20:22:07.152" idx="2">
    <p:pos x="4239" y="1545"/>
    <p:text>If A3 = 0 and B3 =1, A3'.B3 = 1 and A &lt; B. If they are the same, x3 = 1, continue on to the next digit</p:text>
    <p:extLst>
      <p:ext uri="{C676402C-5697-4E1C-873F-D02D1690AC5C}">
        <p15:threadingInfo xmlns:p15="http://schemas.microsoft.com/office/powerpoint/2012/main" timeZoneBias="-480"/>
      </p:ext>
    </p:extLst>
  </p:cm>
  <p:cm authorId="1" dt="2021-10-14T20:23:20.315" idx="4">
    <p:pos x="4387" y="2537"/>
    <p:text>If A3 = 1 and B3 =0, A3.B3' = 1  and A &gt; B. If they are the same, x3 = 1, continue on to the next digit</p:text>
    <p:extLst>
      <p:ext uri="{C676402C-5697-4E1C-873F-D02D1690AC5C}">
        <p15:threadingInfo xmlns:p15="http://schemas.microsoft.com/office/powerpoint/2012/main" timeZoneBias="-480"/>
      </p:ext>
    </p:extLst>
  </p:cm>
  <p:cm authorId="1" dt="2021-10-14T20:24:07.517" idx="5">
    <p:pos x="4474" y="3625"/>
    <p:text>If x3, x2, x1, x0 = 1, A = B.</p:text>
    <p:extLst>
      <p:ext uri="{C676402C-5697-4E1C-873F-D02D1690AC5C}">
        <p15:threadingInfo xmlns:p15="http://schemas.microsoft.com/office/powerpoint/2012/main" timeZoneBias="-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11/16/2021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00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05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2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32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06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7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36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4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216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50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885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92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81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392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302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406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46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294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107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59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9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931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232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556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01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473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575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021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60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210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981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50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43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31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52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46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#17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Combinational Circuits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574887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Gate-Level (SSI) Design: Full Adder (3/5)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5" name="Rectangle 3">
            <a:extLst>
              <a:ext uri="{FF2B5EF4-FFF2-40B4-BE49-F238E27FC236}">
                <a16:creationId xmlns:a16="http://schemas.microsoft.com/office/drawing/2014/main" id="{E61DA953-A432-4448-B6B8-5C7CE85F894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1534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Alternative formulae using algebraic manipulation: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sz="2400" dirty="0"/>
              <a:t>C	= X</a:t>
            </a:r>
            <a:r>
              <a:rPr lang="en-US" sz="2400" dirty="0">
                <a:sym typeface="Symbol" pitchFamily="18" charset="2"/>
              </a:rPr>
              <a:t>Y + XZ + YZ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	= XY + (X + Y)Z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	= XY + ( (XY) + XY )Z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	= XY + (XY)Z + XYZ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	= 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XY + (XY)Z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endParaRPr lang="en-US" sz="1800" dirty="0">
              <a:solidFill>
                <a:srgbClr val="800000"/>
              </a:solidFill>
              <a:sym typeface="Symbol" pitchFamily="18" charset="2"/>
            </a:endParaRP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>
                <a:sym typeface="Symbol" pitchFamily="18" charset="2"/>
              </a:rPr>
              <a:t>	S	= X'Y'Z + X'YZ' + XY'Z' + XYZ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	= X'(Y'Z + YZ') + X(Y'Z' + YZ)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	= X'(YZ) + X(YZ)'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	= 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X(YZ)</a:t>
            </a:r>
            <a:r>
              <a:rPr lang="en-US" sz="2400" dirty="0">
                <a:sym typeface="Symbol" pitchFamily="18" charset="2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249887828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609611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Gate-Level (SSI) Design: Full Adder (4/5)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E54AA81-B7C8-48DE-8A00-E1A76859B2E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1534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Circuit for above formulae: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C	=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XY + (XY)Z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>
                <a:sym typeface="Symbol" pitchFamily="18" charset="2"/>
              </a:rPr>
              <a:t>	S	=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X(YZ)</a:t>
            </a:r>
            <a:r>
              <a:rPr lang="en-US" dirty="0">
                <a:sym typeface="Symbol" pitchFamily="18" charset="2"/>
              </a:rPr>
              <a:t> =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(XY)Z </a:t>
            </a:r>
            <a:r>
              <a:rPr lang="en-US" dirty="0">
                <a:sym typeface="Symbol" pitchFamily="18" charset="2"/>
              </a:rPr>
              <a:t>(XOR is associative)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0211AB3-315F-4F67-A2E5-20386A6EF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486400"/>
            <a:ext cx="6629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000"/>
              <a:t>Full Adder made from two </a:t>
            </a:r>
            <a:r>
              <a:rPr lang="en-US" sz="2000" u="sng"/>
              <a:t>Half-Adders</a:t>
            </a:r>
            <a:r>
              <a:rPr lang="en-US" sz="2000"/>
              <a:t> (+ an OR gate).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10" name="Group 125">
            <a:extLst>
              <a:ext uri="{FF2B5EF4-FFF2-40B4-BE49-F238E27FC236}">
                <a16:creationId xmlns:a16="http://schemas.microsoft.com/office/drawing/2014/main" id="{0D7AC988-36D9-444C-BD6D-7DB90B59CFE8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895600"/>
            <a:ext cx="5656263" cy="2439988"/>
            <a:chOff x="1440" y="1824"/>
            <a:chExt cx="3563" cy="1537"/>
          </a:xfrm>
        </p:grpSpPr>
        <p:sp>
          <p:nvSpPr>
            <p:cNvPr id="11" name="Text Box 63">
              <a:extLst>
                <a:ext uri="{FF2B5EF4-FFF2-40B4-BE49-F238E27FC236}">
                  <a16:creationId xmlns:a16="http://schemas.microsoft.com/office/drawing/2014/main" id="{E04BD6A7-C711-4698-B411-5A8EC91CD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2" y="1824"/>
              <a:ext cx="517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800080"/>
                  </a:solidFill>
                </a:rPr>
                <a:t>(X</a:t>
              </a:r>
              <a:r>
                <a:rPr lang="en-US" sz="1600">
                  <a:solidFill>
                    <a:srgbClr val="800080"/>
                  </a:solidFill>
                  <a:sym typeface="Symbol" pitchFamily="18" charset="2"/>
                </a:rPr>
                <a:t></a:t>
              </a:r>
              <a:r>
                <a:rPr lang="en-US" sz="1600">
                  <a:solidFill>
                    <a:srgbClr val="800080"/>
                  </a:solidFill>
                </a:rPr>
                <a:t>Y)</a:t>
              </a:r>
              <a:endParaRPr lang="en-GB" sz="1600"/>
            </a:p>
          </p:txBody>
        </p:sp>
        <p:sp>
          <p:nvSpPr>
            <p:cNvPr id="13" name="AutoShape 65">
              <a:extLst>
                <a:ext uri="{FF2B5EF4-FFF2-40B4-BE49-F238E27FC236}">
                  <a16:creationId xmlns:a16="http://schemas.microsoft.com/office/drawing/2014/main" id="{15F497EC-5034-48B3-80B3-6A4991D39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" y="2545"/>
              <a:ext cx="426" cy="343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66">
              <a:extLst>
                <a:ext uri="{FF2B5EF4-FFF2-40B4-BE49-F238E27FC236}">
                  <a16:creationId xmlns:a16="http://schemas.microsoft.com/office/drawing/2014/main" id="{9AC83972-D9F7-4931-BCF6-2A8B2783A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012"/>
              <a:ext cx="71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67">
              <a:extLst>
                <a:ext uri="{FF2B5EF4-FFF2-40B4-BE49-F238E27FC236}">
                  <a16:creationId xmlns:a16="http://schemas.microsoft.com/office/drawing/2014/main" id="{A899060F-74D3-4F61-AD5E-4A9D905F8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169"/>
              <a:ext cx="71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68">
              <a:extLst>
                <a:ext uri="{FF2B5EF4-FFF2-40B4-BE49-F238E27FC236}">
                  <a16:creationId xmlns:a16="http://schemas.microsoft.com/office/drawing/2014/main" id="{9D65964C-F0EC-40E5-A5F0-C264D267FF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5" y="2084"/>
              <a:ext cx="797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69">
              <a:extLst>
                <a:ext uri="{FF2B5EF4-FFF2-40B4-BE49-F238E27FC236}">
                  <a16:creationId xmlns:a16="http://schemas.microsoft.com/office/drawing/2014/main" id="{5E70B890-8252-4BD8-9FB3-99E48ECD29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638"/>
              <a:ext cx="15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70">
              <a:extLst>
                <a:ext uri="{FF2B5EF4-FFF2-40B4-BE49-F238E27FC236}">
                  <a16:creationId xmlns:a16="http://schemas.microsoft.com/office/drawing/2014/main" id="{A7123331-1DAE-489C-8245-8ECC37B808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2016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71">
              <a:extLst>
                <a:ext uri="{FF2B5EF4-FFF2-40B4-BE49-F238E27FC236}">
                  <a16:creationId xmlns:a16="http://schemas.microsoft.com/office/drawing/2014/main" id="{7979D8DD-554B-4318-860A-3080000EF4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169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72">
              <a:extLst>
                <a:ext uri="{FF2B5EF4-FFF2-40B4-BE49-F238E27FC236}">
                  <a16:creationId xmlns:a16="http://schemas.microsoft.com/office/drawing/2014/main" id="{D4AD1CED-16B8-40D2-AE83-BFB59B279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795"/>
              <a:ext cx="25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73">
              <a:extLst>
                <a:ext uri="{FF2B5EF4-FFF2-40B4-BE49-F238E27FC236}">
                  <a16:creationId xmlns:a16="http://schemas.microsoft.com/office/drawing/2014/main" id="{B801D471-6293-41CE-89B2-900222EA0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712"/>
              <a:ext cx="183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Oval 74">
              <a:extLst>
                <a:ext uri="{FF2B5EF4-FFF2-40B4-BE49-F238E27FC236}">
                  <a16:creationId xmlns:a16="http://schemas.microsoft.com/office/drawing/2014/main" id="{7BF1AFCF-F9C1-420F-8700-B878730FD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2147"/>
              <a:ext cx="39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75">
              <a:extLst>
                <a:ext uri="{FF2B5EF4-FFF2-40B4-BE49-F238E27FC236}">
                  <a16:creationId xmlns:a16="http://schemas.microsoft.com/office/drawing/2014/main" id="{2E3F589A-EC15-4EAA-A07F-4E4EC6279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" y="1984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" name="Group 76">
              <a:extLst>
                <a:ext uri="{FF2B5EF4-FFF2-40B4-BE49-F238E27FC236}">
                  <a16:creationId xmlns:a16="http://schemas.microsoft.com/office/drawing/2014/main" id="{5E15552C-1F30-4CB0-A52E-E629642DF3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4" y="1915"/>
              <a:ext cx="456" cy="345"/>
              <a:chOff x="8928" y="3168"/>
              <a:chExt cx="1080" cy="792"/>
            </a:xfrm>
          </p:grpSpPr>
          <p:sp>
            <p:nvSpPr>
              <p:cNvPr id="60" name="Freeform 77">
                <a:extLst>
                  <a:ext uri="{FF2B5EF4-FFF2-40B4-BE49-F238E27FC236}">
                    <a16:creationId xmlns:a16="http://schemas.microsoft.com/office/drawing/2014/main" id="{8CFA5784-63EA-45DF-B740-901EA63FB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78">
                <a:extLst>
                  <a:ext uri="{FF2B5EF4-FFF2-40B4-BE49-F238E27FC236}">
                    <a16:creationId xmlns:a16="http://schemas.microsoft.com/office/drawing/2014/main" id="{A0796457-1747-4D00-BCD4-BD3A64EEFA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79">
                <a:extLst>
                  <a:ext uri="{FF2B5EF4-FFF2-40B4-BE49-F238E27FC236}">
                    <a16:creationId xmlns:a16="http://schemas.microsoft.com/office/drawing/2014/main" id="{13EBD5B7-ADB2-4A2C-B033-5ADABBAD53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80">
                <a:extLst>
                  <a:ext uri="{FF2B5EF4-FFF2-40B4-BE49-F238E27FC236}">
                    <a16:creationId xmlns:a16="http://schemas.microsoft.com/office/drawing/2014/main" id="{07167FB6-FE6F-4D50-9BAC-30C85780A3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81">
                <a:extLst>
                  <a:ext uri="{FF2B5EF4-FFF2-40B4-BE49-F238E27FC236}">
                    <a16:creationId xmlns:a16="http://schemas.microsoft.com/office/drawing/2014/main" id="{7E53B6A1-2130-4A4E-8DAE-DDF297C22B3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82">
                <a:extLst>
                  <a:ext uri="{FF2B5EF4-FFF2-40B4-BE49-F238E27FC236}">
                    <a16:creationId xmlns:a16="http://schemas.microsoft.com/office/drawing/2014/main" id="{017BD15D-EAD9-42C8-B555-A3EAF18ED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" name="Text Box 83">
              <a:extLst>
                <a:ext uri="{FF2B5EF4-FFF2-40B4-BE49-F238E27FC236}">
                  <a16:creationId xmlns:a16="http://schemas.microsoft.com/office/drawing/2014/main" id="{E454B8FB-40E6-4CD7-A68B-9ED36EA117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872"/>
              <a:ext cx="244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X</a:t>
              </a:r>
            </a:p>
            <a:p>
              <a:pPr eaLnBrk="0" hangingPunct="0"/>
              <a:r>
                <a:rPr lang="en-GB"/>
                <a:t>Y</a:t>
              </a:r>
            </a:p>
          </p:txBody>
        </p:sp>
        <p:sp>
          <p:nvSpPr>
            <p:cNvPr id="26" name="Text Box 84">
              <a:extLst>
                <a:ext uri="{FF2B5EF4-FFF2-40B4-BE49-F238E27FC236}">
                  <a16:creationId xmlns:a16="http://schemas.microsoft.com/office/drawing/2014/main" id="{3A48B72F-046E-40CB-8996-1AB9CF0F70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0" y="2044"/>
              <a:ext cx="243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S</a:t>
              </a:r>
            </a:p>
            <a:p>
              <a:pPr eaLnBrk="0" hangingPunct="0"/>
              <a:endParaRPr lang="en-GB" sz="1400"/>
            </a:p>
          </p:txBody>
        </p:sp>
        <p:sp>
          <p:nvSpPr>
            <p:cNvPr id="27" name="Text Box 85">
              <a:extLst>
                <a:ext uri="{FF2B5EF4-FFF2-40B4-BE49-F238E27FC236}">
                  <a16:creationId xmlns:a16="http://schemas.microsoft.com/office/drawing/2014/main" id="{B47D5FA1-443E-48DF-ACE9-EA983D0E8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0" y="2763"/>
              <a:ext cx="243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C</a:t>
              </a:r>
              <a:endParaRPr lang="en-GB" sz="1400"/>
            </a:p>
            <a:p>
              <a:pPr eaLnBrk="0" hangingPunct="0"/>
              <a:endParaRPr lang="en-GB" sz="1400"/>
            </a:p>
          </p:txBody>
        </p:sp>
        <p:sp>
          <p:nvSpPr>
            <p:cNvPr id="28" name="AutoShape 86">
              <a:extLst>
                <a:ext uri="{FF2B5EF4-FFF2-40B4-BE49-F238E27FC236}">
                  <a16:creationId xmlns:a16="http://schemas.microsoft.com/office/drawing/2014/main" id="{29189F91-EBC9-45A9-B496-3F8C80D1E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" y="2620"/>
              <a:ext cx="426" cy="34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87">
              <a:extLst>
                <a:ext uri="{FF2B5EF4-FFF2-40B4-BE49-F238E27FC236}">
                  <a16:creationId xmlns:a16="http://schemas.microsoft.com/office/drawing/2014/main" id="{EC6243A6-0DC3-4C76-A42D-9B1D9E41B1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2229"/>
              <a:ext cx="445" cy="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88">
              <a:extLst>
                <a:ext uri="{FF2B5EF4-FFF2-40B4-BE49-F238E27FC236}">
                  <a16:creationId xmlns:a16="http://schemas.microsoft.com/office/drawing/2014/main" id="{036DE224-EC6E-419F-9430-622496698F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03" y="2159"/>
              <a:ext cx="863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89">
              <a:extLst>
                <a:ext uri="{FF2B5EF4-FFF2-40B4-BE49-F238E27FC236}">
                  <a16:creationId xmlns:a16="http://schemas.microsoft.com/office/drawing/2014/main" id="{63BB7ECF-7D23-48B3-B6CD-6D653A84F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701"/>
              <a:ext cx="12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90">
              <a:extLst>
                <a:ext uri="{FF2B5EF4-FFF2-40B4-BE49-F238E27FC236}">
                  <a16:creationId xmlns:a16="http://schemas.microsoft.com/office/drawing/2014/main" id="{DA68CAD1-9879-4CC6-BF07-2A39E4F706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2075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91">
              <a:extLst>
                <a:ext uri="{FF2B5EF4-FFF2-40B4-BE49-F238E27FC236}">
                  <a16:creationId xmlns:a16="http://schemas.microsoft.com/office/drawing/2014/main" id="{BB071B1F-F32F-4985-8F94-D683C6D056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228"/>
              <a:ext cx="0" cy="10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92">
              <a:extLst>
                <a:ext uri="{FF2B5EF4-FFF2-40B4-BE49-F238E27FC236}">
                  <a16:creationId xmlns:a16="http://schemas.microsoft.com/office/drawing/2014/main" id="{8956F0C0-6605-43BB-82AD-7D32EBDB14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120"/>
              <a:ext cx="115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93">
              <a:extLst>
                <a:ext uri="{FF2B5EF4-FFF2-40B4-BE49-F238E27FC236}">
                  <a16:creationId xmlns:a16="http://schemas.microsoft.com/office/drawing/2014/main" id="{AE47ED5B-F61A-4DCF-8AC9-91B1BFEBCC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2" y="2784"/>
              <a:ext cx="30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Oval 94">
              <a:extLst>
                <a:ext uri="{FF2B5EF4-FFF2-40B4-BE49-F238E27FC236}">
                  <a16:creationId xmlns:a16="http://schemas.microsoft.com/office/drawing/2014/main" id="{D308E16D-C301-47AC-BED8-F5F3D6BBA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" y="2212"/>
              <a:ext cx="40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95">
              <a:extLst>
                <a:ext uri="{FF2B5EF4-FFF2-40B4-BE49-F238E27FC236}">
                  <a16:creationId xmlns:a16="http://schemas.microsoft.com/office/drawing/2014/main" id="{C5C220AD-1004-406C-9DA4-546E160D6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0" y="2065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" name="Group 96">
              <a:extLst>
                <a:ext uri="{FF2B5EF4-FFF2-40B4-BE49-F238E27FC236}">
                  <a16:creationId xmlns:a16="http://schemas.microsoft.com/office/drawing/2014/main" id="{BBFB6B5D-F895-4F2A-8A0F-21A221EBFC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4" y="1991"/>
              <a:ext cx="457" cy="345"/>
              <a:chOff x="8928" y="3168"/>
              <a:chExt cx="1080" cy="792"/>
            </a:xfrm>
          </p:grpSpPr>
          <p:sp>
            <p:nvSpPr>
              <p:cNvPr id="54" name="Freeform 97">
                <a:extLst>
                  <a:ext uri="{FF2B5EF4-FFF2-40B4-BE49-F238E27FC236}">
                    <a16:creationId xmlns:a16="http://schemas.microsoft.com/office/drawing/2014/main" id="{5037F6A3-FF21-4D5A-9A31-88DC03E3A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98">
                <a:extLst>
                  <a:ext uri="{FF2B5EF4-FFF2-40B4-BE49-F238E27FC236}">
                    <a16:creationId xmlns:a16="http://schemas.microsoft.com/office/drawing/2014/main" id="{B726131A-5BE8-41D1-B98F-7362080E50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99">
                <a:extLst>
                  <a:ext uri="{FF2B5EF4-FFF2-40B4-BE49-F238E27FC236}">
                    <a16:creationId xmlns:a16="http://schemas.microsoft.com/office/drawing/2014/main" id="{AEC7C23F-6624-41A1-9BBE-BDD5D23C7B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100">
                <a:extLst>
                  <a:ext uri="{FF2B5EF4-FFF2-40B4-BE49-F238E27FC236}">
                    <a16:creationId xmlns:a16="http://schemas.microsoft.com/office/drawing/2014/main" id="{187C7D82-BE71-469D-A3C2-773A309690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101">
                <a:extLst>
                  <a:ext uri="{FF2B5EF4-FFF2-40B4-BE49-F238E27FC236}">
                    <a16:creationId xmlns:a16="http://schemas.microsoft.com/office/drawing/2014/main" id="{3C4C1793-D0F8-417D-B5DC-069BAFD693E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102">
                <a:extLst>
                  <a:ext uri="{FF2B5EF4-FFF2-40B4-BE49-F238E27FC236}">
                    <a16:creationId xmlns:a16="http://schemas.microsoft.com/office/drawing/2014/main" id="{5FBB35BB-9431-4C0E-82B6-1BE4CDB69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" name="Line 103">
              <a:extLst>
                <a:ext uri="{FF2B5EF4-FFF2-40B4-BE49-F238E27FC236}">
                  <a16:creationId xmlns:a16="http://schemas.microsoft.com/office/drawing/2014/main" id="{4C555FB3-6A3C-432A-A774-7EE07E4523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3264"/>
              <a:ext cx="144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04">
              <a:extLst>
                <a:ext uri="{FF2B5EF4-FFF2-40B4-BE49-F238E27FC236}">
                  <a16:creationId xmlns:a16="http://schemas.microsoft.com/office/drawing/2014/main" id="{AADBD6F4-8454-447D-91C8-A0BE576EAC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832"/>
              <a:ext cx="22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05">
              <a:extLst>
                <a:ext uri="{FF2B5EF4-FFF2-40B4-BE49-F238E27FC236}">
                  <a16:creationId xmlns:a16="http://schemas.microsoft.com/office/drawing/2014/main" id="{25A9274C-6594-45B0-8974-82723E73E0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9" y="2709"/>
              <a:ext cx="0" cy="41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06">
              <a:extLst>
                <a:ext uri="{FF2B5EF4-FFF2-40B4-BE49-F238E27FC236}">
                  <a16:creationId xmlns:a16="http://schemas.microsoft.com/office/drawing/2014/main" id="{2C933F0D-F1FE-4A4D-8C44-9FCB686F86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9" y="2951"/>
              <a:ext cx="17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" name="Group 107">
              <a:extLst>
                <a:ext uri="{FF2B5EF4-FFF2-40B4-BE49-F238E27FC236}">
                  <a16:creationId xmlns:a16="http://schemas.microsoft.com/office/drawing/2014/main" id="{82FE5669-6B8C-4792-9804-40DB673926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1" y="2701"/>
              <a:ext cx="427" cy="343"/>
              <a:chOff x="6768" y="11808"/>
              <a:chExt cx="1008" cy="792"/>
            </a:xfrm>
          </p:grpSpPr>
          <p:sp>
            <p:nvSpPr>
              <p:cNvPr id="49" name="Freeform 108">
                <a:extLst>
                  <a:ext uri="{FF2B5EF4-FFF2-40B4-BE49-F238E27FC236}">
                    <a16:creationId xmlns:a16="http://schemas.microsoft.com/office/drawing/2014/main" id="{3B615D2F-28EC-4DD8-B82C-B2383301B4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109">
                <a:extLst>
                  <a:ext uri="{FF2B5EF4-FFF2-40B4-BE49-F238E27FC236}">
                    <a16:creationId xmlns:a16="http://schemas.microsoft.com/office/drawing/2014/main" id="{F4171C91-4E48-419D-9FCD-4F27A5309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110">
                <a:extLst>
                  <a:ext uri="{FF2B5EF4-FFF2-40B4-BE49-F238E27FC236}">
                    <a16:creationId xmlns:a16="http://schemas.microsoft.com/office/drawing/2014/main" id="{25FEA795-1999-41AE-B0B9-30A6E32A2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111">
                <a:extLst>
                  <a:ext uri="{FF2B5EF4-FFF2-40B4-BE49-F238E27FC236}">
                    <a16:creationId xmlns:a16="http://schemas.microsoft.com/office/drawing/2014/main" id="{3BDA599D-28F9-4C76-A610-0143672BD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112">
                <a:extLst>
                  <a:ext uri="{FF2B5EF4-FFF2-40B4-BE49-F238E27FC236}">
                    <a16:creationId xmlns:a16="http://schemas.microsoft.com/office/drawing/2014/main" id="{9BC7B285-D0A3-41CB-85BB-B2C04B50F929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" name="Line 113">
              <a:extLst>
                <a:ext uri="{FF2B5EF4-FFF2-40B4-BE49-F238E27FC236}">
                  <a16:creationId xmlns:a16="http://schemas.microsoft.com/office/drawing/2014/main" id="{3B335970-9542-4C69-A936-2235CC6E49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9" y="2951"/>
              <a:ext cx="0" cy="16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14">
              <a:extLst>
                <a:ext uri="{FF2B5EF4-FFF2-40B4-BE49-F238E27FC236}">
                  <a16:creationId xmlns:a16="http://schemas.microsoft.com/office/drawing/2014/main" id="{3457BFE6-3F06-492E-AA98-512A7DC008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94" y="2873"/>
              <a:ext cx="17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115">
              <a:extLst>
                <a:ext uri="{FF2B5EF4-FFF2-40B4-BE49-F238E27FC236}">
                  <a16:creationId xmlns:a16="http://schemas.microsoft.com/office/drawing/2014/main" id="{BDD25D73-E82F-46A2-8415-3DC29F4780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9" y="3141"/>
              <a:ext cx="243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Z</a:t>
              </a:r>
              <a:endParaRPr lang="en-GB" sz="1400"/>
            </a:p>
          </p:txBody>
        </p:sp>
        <p:sp>
          <p:nvSpPr>
            <p:cNvPr id="47" name="Text Box 116">
              <a:extLst>
                <a:ext uri="{FF2B5EF4-FFF2-40B4-BE49-F238E27FC236}">
                  <a16:creationId xmlns:a16="http://schemas.microsoft.com/office/drawing/2014/main" id="{7956FFE6-D404-426C-91E6-629D835CB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3" y="2482"/>
              <a:ext cx="437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(X</a:t>
              </a:r>
              <a:r>
                <a:rPr lang="en-US" sz="1600">
                  <a:solidFill>
                    <a:srgbClr val="0000FF"/>
                  </a:solidFill>
                  <a:sym typeface="Symbol" pitchFamily="18" charset="2"/>
                </a:rPr>
                <a:t></a:t>
              </a:r>
              <a:r>
                <a:rPr lang="en-US" sz="1600">
                  <a:solidFill>
                    <a:srgbClr val="0000FF"/>
                  </a:solidFill>
                </a:rPr>
                <a:t>Y)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48" name="Line 117">
              <a:extLst>
                <a:ext uri="{FF2B5EF4-FFF2-40B4-BE49-F238E27FC236}">
                  <a16:creationId xmlns:a16="http://schemas.microsoft.com/office/drawing/2014/main" id="{4644F367-4550-4F80-B048-A0B50B9CDB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2208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7" name="Group 126">
            <a:extLst>
              <a:ext uri="{FF2B5EF4-FFF2-40B4-BE49-F238E27FC236}">
                <a16:creationId xmlns:a16="http://schemas.microsoft.com/office/drawing/2014/main" id="{65484FDF-497A-4315-B301-3BE440DEEE2F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2895600"/>
            <a:ext cx="3200400" cy="1905000"/>
            <a:chOff x="1968" y="1824"/>
            <a:chExt cx="2016" cy="1200"/>
          </a:xfrm>
        </p:grpSpPr>
        <p:sp>
          <p:nvSpPr>
            <p:cNvPr id="68" name="Rectangle 127">
              <a:extLst>
                <a:ext uri="{FF2B5EF4-FFF2-40B4-BE49-F238E27FC236}">
                  <a16:creationId xmlns:a16="http://schemas.microsoft.com/office/drawing/2014/main" id="{48B0D7DB-9BB0-4F45-A184-89A318BCE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824"/>
              <a:ext cx="816" cy="1200"/>
            </a:xfrm>
            <a:prstGeom prst="rect">
              <a:avLst/>
            </a:prstGeom>
            <a:noFill/>
            <a:ln w="19050">
              <a:solidFill>
                <a:srgbClr val="0066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128">
              <a:extLst>
                <a:ext uri="{FF2B5EF4-FFF2-40B4-BE49-F238E27FC236}">
                  <a16:creationId xmlns:a16="http://schemas.microsoft.com/office/drawing/2014/main" id="{A88EE776-E6C5-4D92-A71A-D245E1CC8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824"/>
              <a:ext cx="816" cy="1200"/>
            </a:xfrm>
            <a:prstGeom prst="rect">
              <a:avLst/>
            </a:prstGeom>
            <a:noFill/>
            <a:ln w="19050">
              <a:solidFill>
                <a:srgbClr val="0066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8646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Gate-Level (SSI) Design: Full Adder (5/5)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E54AA81-B7C8-48DE-8A00-E1A76859B2E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1534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Circuit for above formulae: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C	=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XY + (XY)Z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>
                <a:sym typeface="Symbol" pitchFamily="18" charset="2"/>
              </a:rPr>
              <a:t>	S	=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X(YZ)</a:t>
            </a:r>
            <a:r>
              <a:rPr lang="en-US" dirty="0">
                <a:sym typeface="Symbol" pitchFamily="18" charset="2"/>
              </a:rPr>
              <a:t> =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(XY)Z </a:t>
            </a:r>
            <a:r>
              <a:rPr lang="en-US" dirty="0">
                <a:sym typeface="Symbol" pitchFamily="18" charset="2"/>
              </a:rPr>
              <a:t>(XOR is associative)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0211AB3-315F-4F67-A2E5-20386A6EF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486400"/>
            <a:ext cx="6629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000"/>
              <a:t>Full Adder made from two </a:t>
            </a:r>
            <a:r>
              <a:rPr lang="en-US" sz="2000" u="sng"/>
              <a:t>Half-Adders</a:t>
            </a:r>
            <a:r>
              <a:rPr lang="en-US" sz="2000"/>
              <a:t> (+ an OR gate).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10" name="Group 125">
            <a:extLst>
              <a:ext uri="{FF2B5EF4-FFF2-40B4-BE49-F238E27FC236}">
                <a16:creationId xmlns:a16="http://schemas.microsoft.com/office/drawing/2014/main" id="{0D7AC988-36D9-444C-BD6D-7DB90B59CFE8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895600"/>
            <a:ext cx="5656263" cy="2439988"/>
            <a:chOff x="1440" y="1824"/>
            <a:chExt cx="3563" cy="1537"/>
          </a:xfrm>
        </p:grpSpPr>
        <p:sp>
          <p:nvSpPr>
            <p:cNvPr id="11" name="Text Box 63">
              <a:extLst>
                <a:ext uri="{FF2B5EF4-FFF2-40B4-BE49-F238E27FC236}">
                  <a16:creationId xmlns:a16="http://schemas.microsoft.com/office/drawing/2014/main" id="{E04BD6A7-C711-4698-B411-5A8EC91CD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0" y="1824"/>
              <a:ext cx="470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dirty="0">
                  <a:solidFill>
                    <a:srgbClr val="800080"/>
                  </a:solidFill>
                </a:rPr>
                <a:t>(X</a:t>
              </a:r>
              <a:r>
                <a:rPr lang="en-US" sz="1600" dirty="0">
                  <a:solidFill>
                    <a:srgbClr val="800080"/>
                  </a:solidFill>
                  <a:sym typeface="Symbol" pitchFamily="18" charset="2"/>
                </a:rPr>
                <a:t></a:t>
              </a:r>
              <a:r>
                <a:rPr lang="en-US" sz="1600" dirty="0">
                  <a:solidFill>
                    <a:srgbClr val="800080"/>
                  </a:solidFill>
                </a:rPr>
                <a:t>Y)</a:t>
              </a:r>
              <a:endParaRPr lang="en-GB" sz="1600" dirty="0"/>
            </a:p>
          </p:txBody>
        </p:sp>
        <p:sp>
          <p:nvSpPr>
            <p:cNvPr id="13" name="AutoShape 65">
              <a:extLst>
                <a:ext uri="{FF2B5EF4-FFF2-40B4-BE49-F238E27FC236}">
                  <a16:creationId xmlns:a16="http://schemas.microsoft.com/office/drawing/2014/main" id="{15F497EC-5034-48B3-80B3-6A4991D39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" y="2545"/>
              <a:ext cx="426" cy="343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66">
              <a:extLst>
                <a:ext uri="{FF2B5EF4-FFF2-40B4-BE49-F238E27FC236}">
                  <a16:creationId xmlns:a16="http://schemas.microsoft.com/office/drawing/2014/main" id="{9AC83972-D9F7-4931-BCF6-2A8B2783A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012"/>
              <a:ext cx="71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67">
              <a:extLst>
                <a:ext uri="{FF2B5EF4-FFF2-40B4-BE49-F238E27FC236}">
                  <a16:creationId xmlns:a16="http://schemas.microsoft.com/office/drawing/2014/main" id="{A899060F-74D3-4F61-AD5E-4A9D905F8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169"/>
              <a:ext cx="71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68">
              <a:extLst>
                <a:ext uri="{FF2B5EF4-FFF2-40B4-BE49-F238E27FC236}">
                  <a16:creationId xmlns:a16="http://schemas.microsoft.com/office/drawing/2014/main" id="{9D65964C-F0EC-40E5-A5F0-C264D267FF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5" y="2084"/>
              <a:ext cx="797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69">
              <a:extLst>
                <a:ext uri="{FF2B5EF4-FFF2-40B4-BE49-F238E27FC236}">
                  <a16:creationId xmlns:a16="http://schemas.microsoft.com/office/drawing/2014/main" id="{5E70B890-8252-4BD8-9FB3-99E48ECD29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638"/>
              <a:ext cx="15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70">
              <a:extLst>
                <a:ext uri="{FF2B5EF4-FFF2-40B4-BE49-F238E27FC236}">
                  <a16:creationId xmlns:a16="http://schemas.microsoft.com/office/drawing/2014/main" id="{A7123331-1DAE-489C-8245-8ECC37B808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2016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71">
              <a:extLst>
                <a:ext uri="{FF2B5EF4-FFF2-40B4-BE49-F238E27FC236}">
                  <a16:creationId xmlns:a16="http://schemas.microsoft.com/office/drawing/2014/main" id="{7979D8DD-554B-4318-860A-3080000EF4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169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72">
              <a:extLst>
                <a:ext uri="{FF2B5EF4-FFF2-40B4-BE49-F238E27FC236}">
                  <a16:creationId xmlns:a16="http://schemas.microsoft.com/office/drawing/2014/main" id="{D4AD1CED-16B8-40D2-AE83-BFB59B279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795"/>
              <a:ext cx="25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73">
              <a:extLst>
                <a:ext uri="{FF2B5EF4-FFF2-40B4-BE49-F238E27FC236}">
                  <a16:creationId xmlns:a16="http://schemas.microsoft.com/office/drawing/2014/main" id="{B801D471-6293-41CE-89B2-900222EA0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712"/>
              <a:ext cx="183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Oval 74">
              <a:extLst>
                <a:ext uri="{FF2B5EF4-FFF2-40B4-BE49-F238E27FC236}">
                  <a16:creationId xmlns:a16="http://schemas.microsoft.com/office/drawing/2014/main" id="{7BF1AFCF-F9C1-420F-8700-B878730FD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2147"/>
              <a:ext cx="39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75">
              <a:extLst>
                <a:ext uri="{FF2B5EF4-FFF2-40B4-BE49-F238E27FC236}">
                  <a16:creationId xmlns:a16="http://schemas.microsoft.com/office/drawing/2014/main" id="{2E3F589A-EC15-4EAA-A07F-4E4EC6279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" y="1984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" name="Group 76">
              <a:extLst>
                <a:ext uri="{FF2B5EF4-FFF2-40B4-BE49-F238E27FC236}">
                  <a16:creationId xmlns:a16="http://schemas.microsoft.com/office/drawing/2014/main" id="{5E15552C-1F30-4CB0-A52E-E629642DF3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4" y="1915"/>
              <a:ext cx="456" cy="345"/>
              <a:chOff x="8928" y="3168"/>
              <a:chExt cx="1080" cy="792"/>
            </a:xfrm>
          </p:grpSpPr>
          <p:sp>
            <p:nvSpPr>
              <p:cNvPr id="60" name="Freeform 77">
                <a:extLst>
                  <a:ext uri="{FF2B5EF4-FFF2-40B4-BE49-F238E27FC236}">
                    <a16:creationId xmlns:a16="http://schemas.microsoft.com/office/drawing/2014/main" id="{8CFA5784-63EA-45DF-B740-901EA63FB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78">
                <a:extLst>
                  <a:ext uri="{FF2B5EF4-FFF2-40B4-BE49-F238E27FC236}">
                    <a16:creationId xmlns:a16="http://schemas.microsoft.com/office/drawing/2014/main" id="{A0796457-1747-4D00-BCD4-BD3A64EEFA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79">
                <a:extLst>
                  <a:ext uri="{FF2B5EF4-FFF2-40B4-BE49-F238E27FC236}">
                    <a16:creationId xmlns:a16="http://schemas.microsoft.com/office/drawing/2014/main" id="{13EBD5B7-ADB2-4A2C-B033-5ADABBAD53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80">
                <a:extLst>
                  <a:ext uri="{FF2B5EF4-FFF2-40B4-BE49-F238E27FC236}">
                    <a16:creationId xmlns:a16="http://schemas.microsoft.com/office/drawing/2014/main" id="{07167FB6-FE6F-4D50-9BAC-30C85780A3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81">
                <a:extLst>
                  <a:ext uri="{FF2B5EF4-FFF2-40B4-BE49-F238E27FC236}">
                    <a16:creationId xmlns:a16="http://schemas.microsoft.com/office/drawing/2014/main" id="{7E53B6A1-2130-4A4E-8DAE-DDF297C22B3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82">
                <a:extLst>
                  <a:ext uri="{FF2B5EF4-FFF2-40B4-BE49-F238E27FC236}">
                    <a16:creationId xmlns:a16="http://schemas.microsoft.com/office/drawing/2014/main" id="{017BD15D-EAD9-42C8-B555-A3EAF18ED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" name="Text Box 83">
              <a:extLst>
                <a:ext uri="{FF2B5EF4-FFF2-40B4-BE49-F238E27FC236}">
                  <a16:creationId xmlns:a16="http://schemas.microsoft.com/office/drawing/2014/main" id="{E454B8FB-40E6-4CD7-A68B-9ED36EA117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872"/>
              <a:ext cx="244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X</a:t>
              </a:r>
            </a:p>
            <a:p>
              <a:pPr eaLnBrk="0" hangingPunct="0"/>
              <a:r>
                <a:rPr lang="en-GB"/>
                <a:t>Y</a:t>
              </a:r>
            </a:p>
          </p:txBody>
        </p:sp>
        <p:sp>
          <p:nvSpPr>
            <p:cNvPr id="26" name="Text Box 84">
              <a:extLst>
                <a:ext uri="{FF2B5EF4-FFF2-40B4-BE49-F238E27FC236}">
                  <a16:creationId xmlns:a16="http://schemas.microsoft.com/office/drawing/2014/main" id="{3A48B72F-046E-40CB-8996-1AB9CF0F70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0" y="2044"/>
              <a:ext cx="243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S</a:t>
              </a:r>
            </a:p>
            <a:p>
              <a:pPr eaLnBrk="0" hangingPunct="0"/>
              <a:endParaRPr lang="en-GB" sz="1400"/>
            </a:p>
          </p:txBody>
        </p:sp>
        <p:sp>
          <p:nvSpPr>
            <p:cNvPr id="27" name="Text Box 85">
              <a:extLst>
                <a:ext uri="{FF2B5EF4-FFF2-40B4-BE49-F238E27FC236}">
                  <a16:creationId xmlns:a16="http://schemas.microsoft.com/office/drawing/2014/main" id="{B47D5FA1-443E-48DF-ACE9-EA983D0E8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0" y="2763"/>
              <a:ext cx="243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C</a:t>
              </a:r>
              <a:endParaRPr lang="en-GB" sz="1400"/>
            </a:p>
            <a:p>
              <a:pPr eaLnBrk="0" hangingPunct="0"/>
              <a:endParaRPr lang="en-GB" sz="1400"/>
            </a:p>
          </p:txBody>
        </p:sp>
        <p:sp>
          <p:nvSpPr>
            <p:cNvPr id="28" name="AutoShape 86">
              <a:extLst>
                <a:ext uri="{FF2B5EF4-FFF2-40B4-BE49-F238E27FC236}">
                  <a16:creationId xmlns:a16="http://schemas.microsoft.com/office/drawing/2014/main" id="{29189F91-EBC9-45A9-B496-3F8C80D1E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" y="2620"/>
              <a:ext cx="426" cy="34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87">
              <a:extLst>
                <a:ext uri="{FF2B5EF4-FFF2-40B4-BE49-F238E27FC236}">
                  <a16:creationId xmlns:a16="http://schemas.microsoft.com/office/drawing/2014/main" id="{EC6243A6-0DC3-4C76-A42D-9B1D9E41B1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2229"/>
              <a:ext cx="445" cy="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88">
              <a:extLst>
                <a:ext uri="{FF2B5EF4-FFF2-40B4-BE49-F238E27FC236}">
                  <a16:creationId xmlns:a16="http://schemas.microsoft.com/office/drawing/2014/main" id="{036DE224-EC6E-419F-9430-622496698F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03" y="2159"/>
              <a:ext cx="863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89">
              <a:extLst>
                <a:ext uri="{FF2B5EF4-FFF2-40B4-BE49-F238E27FC236}">
                  <a16:creationId xmlns:a16="http://schemas.microsoft.com/office/drawing/2014/main" id="{63BB7ECF-7D23-48B3-B6CD-6D653A84F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701"/>
              <a:ext cx="12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90">
              <a:extLst>
                <a:ext uri="{FF2B5EF4-FFF2-40B4-BE49-F238E27FC236}">
                  <a16:creationId xmlns:a16="http://schemas.microsoft.com/office/drawing/2014/main" id="{DA68CAD1-9879-4CC6-BF07-2A39E4F706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2075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91">
              <a:extLst>
                <a:ext uri="{FF2B5EF4-FFF2-40B4-BE49-F238E27FC236}">
                  <a16:creationId xmlns:a16="http://schemas.microsoft.com/office/drawing/2014/main" id="{BB071B1F-F32F-4985-8F94-D683C6D056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228"/>
              <a:ext cx="0" cy="10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92">
              <a:extLst>
                <a:ext uri="{FF2B5EF4-FFF2-40B4-BE49-F238E27FC236}">
                  <a16:creationId xmlns:a16="http://schemas.microsoft.com/office/drawing/2014/main" id="{8956F0C0-6605-43BB-82AD-7D32EBDB14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120"/>
              <a:ext cx="115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93">
              <a:extLst>
                <a:ext uri="{FF2B5EF4-FFF2-40B4-BE49-F238E27FC236}">
                  <a16:creationId xmlns:a16="http://schemas.microsoft.com/office/drawing/2014/main" id="{AE47ED5B-F61A-4DCF-8AC9-91B1BFEBCC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2" y="2784"/>
              <a:ext cx="30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Oval 94">
              <a:extLst>
                <a:ext uri="{FF2B5EF4-FFF2-40B4-BE49-F238E27FC236}">
                  <a16:creationId xmlns:a16="http://schemas.microsoft.com/office/drawing/2014/main" id="{D308E16D-C301-47AC-BED8-F5F3D6BBA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" y="2212"/>
              <a:ext cx="40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95">
              <a:extLst>
                <a:ext uri="{FF2B5EF4-FFF2-40B4-BE49-F238E27FC236}">
                  <a16:creationId xmlns:a16="http://schemas.microsoft.com/office/drawing/2014/main" id="{C5C220AD-1004-406C-9DA4-546E160D6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0" y="2065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" name="Group 96">
              <a:extLst>
                <a:ext uri="{FF2B5EF4-FFF2-40B4-BE49-F238E27FC236}">
                  <a16:creationId xmlns:a16="http://schemas.microsoft.com/office/drawing/2014/main" id="{BBFB6B5D-F895-4F2A-8A0F-21A221EBFC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4" y="1991"/>
              <a:ext cx="457" cy="345"/>
              <a:chOff x="8928" y="3168"/>
              <a:chExt cx="1080" cy="792"/>
            </a:xfrm>
          </p:grpSpPr>
          <p:sp>
            <p:nvSpPr>
              <p:cNvPr id="54" name="Freeform 97">
                <a:extLst>
                  <a:ext uri="{FF2B5EF4-FFF2-40B4-BE49-F238E27FC236}">
                    <a16:creationId xmlns:a16="http://schemas.microsoft.com/office/drawing/2014/main" id="{5037F6A3-FF21-4D5A-9A31-88DC03E3A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98">
                <a:extLst>
                  <a:ext uri="{FF2B5EF4-FFF2-40B4-BE49-F238E27FC236}">
                    <a16:creationId xmlns:a16="http://schemas.microsoft.com/office/drawing/2014/main" id="{B726131A-5BE8-41D1-B98F-7362080E50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99">
                <a:extLst>
                  <a:ext uri="{FF2B5EF4-FFF2-40B4-BE49-F238E27FC236}">
                    <a16:creationId xmlns:a16="http://schemas.microsoft.com/office/drawing/2014/main" id="{AEC7C23F-6624-41A1-9BBE-BDD5D23C7B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100">
                <a:extLst>
                  <a:ext uri="{FF2B5EF4-FFF2-40B4-BE49-F238E27FC236}">
                    <a16:creationId xmlns:a16="http://schemas.microsoft.com/office/drawing/2014/main" id="{187C7D82-BE71-469D-A3C2-773A309690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101">
                <a:extLst>
                  <a:ext uri="{FF2B5EF4-FFF2-40B4-BE49-F238E27FC236}">
                    <a16:creationId xmlns:a16="http://schemas.microsoft.com/office/drawing/2014/main" id="{3C4C1793-D0F8-417D-B5DC-069BAFD693E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102">
                <a:extLst>
                  <a:ext uri="{FF2B5EF4-FFF2-40B4-BE49-F238E27FC236}">
                    <a16:creationId xmlns:a16="http://schemas.microsoft.com/office/drawing/2014/main" id="{5FBB35BB-9431-4C0E-82B6-1BE4CDB69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" name="Line 103">
              <a:extLst>
                <a:ext uri="{FF2B5EF4-FFF2-40B4-BE49-F238E27FC236}">
                  <a16:creationId xmlns:a16="http://schemas.microsoft.com/office/drawing/2014/main" id="{4C555FB3-6A3C-432A-A774-7EE07E4523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3264"/>
              <a:ext cx="144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04">
              <a:extLst>
                <a:ext uri="{FF2B5EF4-FFF2-40B4-BE49-F238E27FC236}">
                  <a16:creationId xmlns:a16="http://schemas.microsoft.com/office/drawing/2014/main" id="{AADBD6F4-8454-447D-91C8-A0BE576EAC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832"/>
              <a:ext cx="22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05">
              <a:extLst>
                <a:ext uri="{FF2B5EF4-FFF2-40B4-BE49-F238E27FC236}">
                  <a16:creationId xmlns:a16="http://schemas.microsoft.com/office/drawing/2014/main" id="{25A9274C-6594-45B0-8974-82723E73E0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9" y="2709"/>
              <a:ext cx="0" cy="41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06">
              <a:extLst>
                <a:ext uri="{FF2B5EF4-FFF2-40B4-BE49-F238E27FC236}">
                  <a16:creationId xmlns:a16="http://schemas.microsoft.com/office/drawing/2014/main" id="{2C933F0D-F1FE-4A4D-8C44-9FCB686F86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9" y="2951"/>
              <a:ext cx="17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" name="Group 107">
              <a:extLst>
                <a:ext uri="{FF2B5EF4-FFF2-40B4-BE49-F238E27FC236}">
                  <a16:creationId xmlns:a16="http://schemas.microsoft.com/office/drawing/2014/main" id="{82FE5669-6B8C-4792-9804-40DB673926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1" y="2701"/>
              <a:ext cx="427" cy="343"/>
              <a:chOff x="6768" y="11808"/>
              <a:chExt cx="1008" cy="792"/>
            </a:xfrm>
          </p:grpSpPr>
          <p:sp>
            <p:nvSpPr>
              <p:cNvPr id="49" name="Freeform 108">
                <a:extLst>
                  <a:ext uri="{FF2B5EF4-FFF2-40B4-BE49-F238E27FC236}">
                    <a16:creationId xmlns:a16="http://schemas.microsoft.com/office/drawing/2014/main" id="{3B615D2F-28EC-4DD8-B82C-B2383301B4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109">
                <a:extLst>
                  <a:ext uri="{FF2B5EF4-FFF2-40B4-BE49-F238E27FC236}">
                    <a16:creationId xmlns:a16="http://schemas.microsoft.com/office/drawing/2014/main" id="{F4171C91-4E48-419D-9FCD-4F27A5309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110">
                <a:extLst>
                  <a:ext uri="{FF2B5EF4-FFF2-40B4-BE49-F238E27FC236}">
                    <a16:creationId xmlns:a16="http://schemas.microsoft.com/office/drawing/2014/main" id="{25FEA795-1999-41AE-B0B9-30A6E32A2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111">
                <a:extLst>
                  <a:ext uri="{FF2B5EF4-FFF2-40B4-BE49-F238E27FC236}">
                    <a16:creationId xmlns:a16="http://schemas.microsoft.com/office/drawing/2014/main" id="{3BDA599D-28F9-4C76-A610-0143672BD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112">
                <a:extLst>
                  <a:ext uri="{FF2B5EF4-FFF2-40B4-BE49-F238E27FC236}">
                    <a16:creationId xmlns:a16="http://schemas.microsoft.com/office/drawing/2014/main" id="{9BC7B285-D0A3-41CB-85BB-B2C04B50F929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" name="Line 113">
              <a:extLst>
                <a:ext uri="{FF2B5EF4-FFF2-40B4-BE49-F238E27FC236}">
                  <a16:creationId xmlns:a16="http://schemas.microsoft.com/office/drawing/2014/main" id="{3B335970-9542-4C69-A936-2235CC6E49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9" y="2951"/>
              <a:ext cx="0" cy="16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14">
              <a:extLst>
                <a:ext uri="{FF2B5EF4-FFF2-40B4-BE49-F238E27FC236}">
                  <a16:creationId xmlns:a16="http://schemas.microsoft.com/office/drawing/2014/main" id="{3457BFE6-3F06-492E-AA98-512A7DC008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94" y="2873"/>
              <a:ext cx="17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115">
              <a:extLst>
                <a:ext uri="{FF2B5EF4-FFF2-40B4-BE49-F238E27FC236}">
                  <a16:creationId xmlns:a16="http://schemas.microsoft.com/office/drawing/2014/main" id="{BDD25D73-E82F-46A2-8415-3DC29F4780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9" y="3141"/>
              <a:ext cx="243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Z</a:t>
              </a:r>
              <a:endParaRPr lang="en-GB" sz="1400"/>
            </a:p>
          </p:txBody>
        </p:sp>
        <p:sp>
          <p:nvSpPr>
            <p:cNvPr id="47" name="Text Box 116">
              <a:extLst>
                <a:ext uri="{FF2B5EF4-FFF2-40B4-BE49-F238E27FC236}">
                  <a16:creationId xmlns:a16="http://schemas.microsoft.com/office/drawing/2014/main" id="{7956FFE6-D404-426C-91E6-629D835CB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5" y="2482"/>
              <a:ext cx="412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dirty="0">
                  <a:solidFill>
                    <a:srgbClr val="0000FF"/>
                  </a:solidFill>
                </a:rPr>
                <a:t>(X</a:t>
              </a:r>
              <a:r>
                <a:rPr lang="en-US" sz="1600" dirty="0">
                  <a:solidFill>
                    <a:srgbClr val="0000FF"/>
                  </a:solidFill>
                  <a:sym typeface="Symbol" pitchFamily="18" charset="2"/>
                </a:rPr>
                <a:t></a:t>
              </a:r>
              <a:r>
                <a:rPr lang="en-US" sz="1600" dirty="0">
                  <a:solidFill>
                    <a:srgbClr val="0000FF"/>
                  </a:solidFill>
                </a:rPr>
                <a:t>Y)</a:t>
              </a:r>
              <a:endParaRPr lang="en-GB" sz="1600" dirty="0">
                <a:solidFill>
                  <a:srgbClr val="0000FF"/>
                </a:solidFill>
              </a:endParaRPr>
            </a:p>
          </p:txBody>
        </p:sp>
        <p:sp>
          <p:nvSpPr>
            <p:cNvPr id="48" name="Line 117">
              <a:extLst>
                <a:ext uri="{FF2B5EF4-FFF2-40B4-BE49-F238E27FC236}">
                  <a16:creationId xmlns:a16="http://schemas.microsoft.com/office/drawing/2014/main" id="{4644F367-4550-4F80-B048-A0B50B9CDB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2208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7" name="Group 126">
            <a:extLst>
              <a:ext uri="{FF2B5EF4-FFF2-40B4-BE49-F238E27FC236}">
                <a16:creationId xmlns:a16="http://schemas.microsoft.com/office/drawing/2014/main" id="{65484FDF-497A-4315-B301-3BE440DEEE2F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2895600"/>
            <a:ext cx="3200400" cy="1905000"/>
            <a:chOff x="1968" y="1824"/>
            <a:chExt cx="2016" cy="1200"/>
          </a:xfrm>
        </p:grpSpPr>
        <p:sp>
          <p:nvSpPr>
            <p:cNvPr id="68" name="Rectangle 127">
              <a:extLst>
                <a:ext uri="{FF2B5EF4-FFF2-40B4-BE49-F238E27FC236}">
                  <a16:creationId xmlns:a16="http://schemas.microsoft.com/office/drawing/2014/main" id="{48B0D7DB-9BB0-4F45-A184-89A318BCE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824"/>
              <a:ext cx="816" cy="1200"/>
            </a:xfrm>
            <a:prstGeom prst="rect">
              <a:avLst/>
            </a:prstGeom>
            <a:noFill/>
            <a:ln w="19050">
              <a:solidFill>
                <a:srgbClr val="0066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128">
              <a:extLst>
                <a:ext uri="{FF2B5EF4-FFF2-40B4-BE49-F238E27FC236}">
                  <a16:creationId xmlns:a16="http://schemas.microsoft.com/office/drawing/2014/main" id="{A88EE776-E6C5-4D92-A71A-D245E1CC8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824"/>
              <a:ext cx="816" cy="1200"/>
            </a:xfrm>
            <a:prstGeom prst="rect">
              <a:avLst/>
            </a:prstGeom>
            <a:noFill/>
            <a:ln w="19050">
              <a:solidFill>
                <a:srgbClr val="0066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" name="Group 133">
            <a:extLst>
              <a:ext uri="{FF2B5EF4-FFF2-40B4-BE49-F238E27FC236}">
                <a16:creationId xmlns:a16="http://schemas.microsoft.com/office/drawing/2014/main" id="{8967939C-C7ED-4F13-8BCB-6B87782AEC09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1831975"/>
            <a:ext cx="4784725" cy="2968625"/>
            <a:chOff x="1968" y="1154"/>
            <a:chExt cx="3014" cy="1870"/>
          </a:xfrm>
        </p:grpSpPr>
        <p:grpSp>
          <p:nvGrpSpPr>
            <p:cNvPr id="71" name="Group 118">
              <a:extLst>
                <a:ext uri="{FF2B5EF4-FFF2-40B4-BE49-F238E27FC236}">
                  <a16:creationId xmlns:a16="http://schemas.microsoft.com/office/drawing/2014/main" id="{DAD10B62-47CF-4C6F-AF4F-901ECC1285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1824"/>
              <a:ext cx="2016" cy="1200"/>
              <a:chOff x="1968" y="1824"/>
              <a:chExt cx="2016" cy="1200"/>
            </a:xfrm>
          </p:grpSpPr>
          <p:sp>
            <p:nvSpPr>
              <p:cNvPr id="76" name="Rectangle 119">
                <a:extLst>
                  <a:ext uri="{FF2B5EF4-FFF2-40B4-BE49-F238E27FC236}">
                    <a16:creationId xmlns:a16="http://schemas.microsoft.com/office/drawing/2014/main" id="{9ECF112A-91AF-4B9F-8F5C-1ED2CD5705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824"/>
                <a:ext cx="816" cy="1200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66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Rectangle 120">
                <a:extLst>
                  <a:ext uri="{FF2B5EF4-FFF2-40B4-BE49-F238E27FC236}">
                    <a16:creationId xmlns:a16="http://schemas.microsoft.com/office/drawing/2014/main" id="{A6D7BE4E-9F7C-44F8-9FF7-8CD8E693E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824"/>
                <a:ext cx="816" cy="1200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66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Rectangle 121">
                <a:extLst>
                  <a:ext uri="{FF2B5EF4-FFF2-40B4-BE49-F238E27FC236}">
                    <a16:creationId xmlns:a16="http://schemas.microsoft.com/office/drawing/2014/main" id="{6D7AA7D3-7D46-477C-B7FD-ABAC301F9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9" y="2208"/>
                <a:ext cx="511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dirty="0">
                    <a:solidFill>
                      <a:srgbClr val="C00000"/>
                    </a:solidFill>
                  </a:rPr>
                  <a:t>Half</a:t>
                </a:r>
              </a:p>
              <a:p>
                <a:pPr algn="ctr" eaLnBrk="0" hangingPunct="0"/>
                <a:r>
                  <a:rPr lang="en-US" dirty="0">
                    <a:solidFill>
                      <a:srgbClr val="C00000"/>
                    </a:solidFill>
                  </a:rPr>
                  <a:t>Adder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9" name="Rectangle 122">
                <a:extLst>
                  <a:ext uri="{FF2B5EF4-FFF2-40B4-BE49-F238E27FC236}">
                    <a16:creationId xmlns:a16="http://schemas.microsoft.com/office/drawing/2014/main" id="{871CB9D4-A0BE-4D6D-99E4-9A09D58B5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0" y="2208"/>
                <a:ext cx="550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dirty="0">
                    <a:solidFill>
                      <a:srgbClr val="C00000"/>
                    </a:solidFill>
                  </a:rPr>
                  <a:t>Half</a:t>
                </a:r>
              </a:p>
              <a:p>
                <a:pPr algn="ctr" eaLnBrk="0" hangingPunct="0"/>
                <a:r>
                  <a:rPr lang="en-US" dirty="0">
                    <a:solidFill>
                      <a:srgbClr val="C00000"/>
                    </a:solidFill>
                  </a:rPr>
                  <a:t>Adder</a:t>
                </a:r>
              </a:p>
            </p:txBody>
          </p:sp>
          <p:sp>
            <p:nvSpPr>
              <p:cNvPr id="80" name="Rectangle 123">
                <a:extLst>
                  <a:ext uri="{FF2B5EF4-FFF2-40B4-BE49-F238E27FC236}">
                    <a16:creationId xmlns:a16="http://schemas.microsoft.com/office/drawing/2014/main" id="{7B58FD2E-ECE2-494E-87EA-315583AAE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920"/>
                <a:ext cx="28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600" i="1"/>
                  <a:t>X</a:t>
                </a:r>
              </a:p>
              <a:p>
                <a:pPr eaLnBrk="0" hangingPunct="0"/>
                <a:r>
                  <a:rPr lang="en-US" sz="1600" i="1"/>
                  <a:t>Y</a:t>
                </a:r>
              </a:p>
            </p:txBody>
          </p:sp>
          <p:sp>
            <p:nvSpPr>
              <p:cNvPr id="81" name="Rectangle 124">
                <a:extLst>
                  <a:ext uri="{FF2B5EF4-FFF2-40B4-BE49-F238E27FC236}">
                    <a16:creationId xmlns:a16="http://schemas.microsoft.com/office/drawing/2014/main" id="{EE749C61-9A77-492B-AEF5-3257541B7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968"/>
                <a:ext cx="28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600" i="1"/>
                  <a:t>X</a:t>
                </a:r>
              </a:p>
              <a:p>
                <a:pPr eaLnBrk="0" hangingPunct="0"/>
                <a:r>
                  <a:rPr lang="en-US" sz="1600" i="1"/>
                  <a:t>Y</a:t>
                </a:r>
              </a:p>
            </p:txBody>
          </p:sp>
          <p:sp>
            <p:nvSpPr>
              <p:cNvPr id="82" name="Rectangle 125">
                <a:extLst>
                  <a:ext uri="{FF2B5EF4-FFF2-40B4-BE49-F238E27FC236}">
                    <a16:creationId xmlns:a16="http://schemas.microsoft.com/office/drawing/2014/main" id="{7A1491EA-AAD1-41F2-A123-86A5CEBF92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968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US" sz="1600" i="1"/>
                  <a:t>Sum</a:t>
                </a:r>
              </a:p>
            </p:txBody>
          </p:sp>
          <p:sp>
            <p:nvSpPr>
              <p:cNvPr id="83" name="Rectangle 126">
                <a:extLst>
                  <a:ext uri="{FF2B5EF4-FFF2-40B4-BE49-F238E27FC236}">
                    <a16:creationId xmlns:a16="http://schemas.microsoft.com/office/drawing/2014/main" id="{512FAE59-42AF-4DE8-B2ED-A21B36F3A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592"/>
                <a:ext cx="432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US" sz="1600" i="1"/>
                  <a:t>Carry</a:t>
                </a:r>
              </a:p>
            </p:txBody>
          </p:sp>
          <p:sp>
            <p:nvSpPr>
              <p:cNvPr id="84" name="Rectangle 127">
                <a:extLst>
                  <a:ext uri="{FF2B5EF4-FFF2-40B4-BE49-F238E27FC236}">
                    <a16:creationId xmlns:a16="http://schemas.microsoft.com/office/drawing/2014/main" id="{7875CAAD-CD8D-45DF-BF66-F371F1985E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016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US" sz="1600" i="1"/>
                  <a:t>Sum</a:t>
                </a:r>
              </a:p>
            </p:txBody>
          </p:sp>
          <p:sp>
            <p:nvSpPr>
              <p:cNvPr id="85" name="Rectangle 128">
                <a:extLst>
                  <a:ext uri="{FF2B5EF4-FFF2-40B4-BE49-F238E27FC236}">
                    <a16:creationId xmlns:a16="http://schemas.microsoft.com/office/drawing/2014/main" id="{B021383E-2D61-4BA0-BCDA-8CF55D7A6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2640"/>
                <a:ext cx="432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US" sz="1600" i="1"/>
                  <a:t>Carry</a:t>
                </a:r>
              </a:p>
            </p:txBody>
          </p:sp>
        </p:grpSp>
        <p:grpSp>
          <p:nvGrpSpPr>
            <p:cNvPr id="72" name="Group 129">
              <a:extLst>
                <a:ext uri="{FF2B5EF4-FFF2-40B4-BE49-F238E27FC236}">
                  <a16:creationId xmlns:a16="http://schemas.microsoft.com/office/drawing/2014/main" id="{D16A3426-FD25-4CD0-861D-609EED5A25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1154"/>
              <a:ext cx="2150" cy="622"/>
              <a:chOff x="2832" y="1154"/>
              <a:chExt cx="2150" cy="622"/>
            </a:xfrm>
          </p:grpSpPr>
          <p:sp>
            <p:nvSpPr>
              <p:cNvPr id="73" name="Rectangle 130">
                <a:extLst>
                  <a:ext uri="{FF2B5EF4-FFF2-40B4-BE49-F238E27FC236}">
                    <a16:creationId xmlns:a16="http://schemas.microsoft.com/office/drawing/2014/main" id="{232BC11A-6144-4A3B-B777-AC8400105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6" y="1154"/>
                <a:ext cx="1296" cy="28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2000" dirty="0"/>
                  <a:t>Block diagrams</a:t>
                </a: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74" name="Line 131">
                <a:extLst>
                  <a:ext uri="{FF2B5EF4-FFF2-40B4-BE49-F238E27FC236}">
                    <a16:creationId xmlns:a16="http://schemas.microsoft.com/office/drawing/2014/main" id="{138FD554-7791-4774-98B7-81BC871EB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2" y="1378"/>
                <a:ext cx="854" cy="3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132">
                <a:extLst>
                  <a:ext uri="{FF2B5EF4-FFF2-40B4-BE49-F238E27FC236}">
                    <a16:creationId xmlns:a16="http://schemas.microsoft.com/office/drawing/2014/main" id="{932CAE7C-B180-4BC7-9874-06915DB59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1451"/>
                <a:ext cx="258" cy="3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20477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Gate-Level (SSI) Design: Code Converters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4" name="Rectangle 3">
            <a:extLst>
              <a:ext uri="{FF2B5EF4-FFF2-40B4-BE49-F238E27FC236}">
                <a16:creationId xmlns:a16="http://schemas.microsoft.com/office/drawing/2014/main" id="{51013F8E-2C8B-4B5E-8093-38A4E146647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94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Code converter </a:t>
            </a:r>
            <a:r>
              <a:rPr lang="en-US" dirty="0"/>
              <a:t>– takes an input code, translates to its equivalent output code.</a:t>
            </a:r>
          </a:p>
        </p:txBody>
      </p:sp>
      <p:grpSp>
        <p:nvGrpSpPr>
          <p:cNvPr id="75" name="Group 4">
            <a:extLst>
              <a:ext uri="{FF2B5EF4-FFF2-40B4-BE49-F238E27FC236}">
                <a16:creationId xmlns:a16="http://schemas.microsoft.com/office/drawing/2014/main" id="{C54A6DB4-D5D1-4192-B058-C9F5E5CD4992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438400"/>
            <a:ext cx="5105400" cy="990600"/>
            <a:chOff x="1536" y="1728"/>
            <a:chExt cx="3216" cy="624"/>
          </a:xfrm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5AE24F27-E8CA-49EB-9013-84D7DAADF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28"/>
              <a:ext cx="912" cy="6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Text Box 6">
              <a:extLst>
                <a:ext uri="{FF2B5EF4-FFF2-40B4-BE49-F238E27FC236}">
                  <a16:creationId xmlns:a16="http://schemas.microsoft.com/office/drawing/2014/main" id="{3ABD3295-4C06-4E94-BD5D-782B045C6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824"/>
              <a:ext cx="81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2000" b="1">
                  <a:latin typeface="Times New Roman" pitchFamily="18" charset="0"/>
                </a:rPr>
                <a:t>Code</a:t>
              </a:r>
            </a:p>
            <a:p>
              <a:pPr algn="ctr" eaLnBrk="0" hangingPunct="0"/>
              <a:r>
                <a:rPr lang="en-GB" sz="2000" b="1">
                  <a:latin typeface="Times New Roman" pitchFamily="18" charset="0"/>
                </a:rPr>
                <a:t>converter</a:t>
              </a:r>
              <a:endParaRPr lang="en-GB" sz="2000">
                <a:latin typeface="Times New Roman" pitchFamily="18" charset="0"/>
              </a:endParaRPr>
            </a:p>
          </p:txBody>
        </p:sp>
        <p:sp>
          <p:nvSpPr>
            <p:cNvPr id="78" name="Line 7">
              <a:extLst>
                <a:ext uri="{FF2B5EF4-FFF2-40B4-BE49-F238E27FC236}">
                  <a16:creationId xmlns:a16="http://schemas.microsoft.com/office/drawing/2014/main" id="{48E2E5CD-9A9C-426C-BFC6-0A23D91A60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824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8">
              <a:extLst>
                <a:ext uri="{FF2B5EF4-FFF2-40B4-BE49-F238E27FC236}">
                  <a16:creationId xmlns:a16="http://schemas.microsoft.com/office/drawing/2014/main" id="{01B98D3B-19C9-4DDA-8866-6E780CFC4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968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Text Box 9">
              <a:extLst>
                <a:ext uri="{FF2B5EF4-FFF2-40B4-BE49-F238E27FC236}">
                  <a16:creationId xmlns:a16="http://schemas.microsoft.com/office/drawing/2014/main" id="{1F3B5D17-4513-4BE5-BD59-99DFED366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872"/>
              <a:ext cx="528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/>
                <a:t>Input</a:t>
              </a:r>
            </a:p>
            <a:p>
              <a:pPr algn="ctr" eaLnBrk="0" hangingPunct="0">
                <a:spcBef>
                  <a:spcPct val="10000"/>
                </a:spcBef>
              </a:pPr>
              <a:r>
                <a:rPr lang="en-GB"/>
                <a:t>code</a:t>
              </a:r>
            </a:p>
          </p:txBody>
        </p:sp>
        <p:sp>
          <p:nvSpPr>
            <p:cNvPr id="82" name="Line 10">
              <a:extLst>
                <a:ext uri="{FF2B5EF4-FFF2-40B4-BE49-F238E27FC236}">
                  <a16:creationId xmlns:a16="http://schemas.microsoft.com/office/drawing/2014/main" id="{9EE6D708-D13A-46AD-AB9D-CA7984B6E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112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1">
              <a:extLst>
                <a:ext uri="{FF2B5EF4-FFF2-40B4-BE49-F238E27FC236}">
                  <a16:creationId xmlns:a16="http://schemas.microsoft.com/office/drawing/2014/main" id="{40B2D01B-2B21-4323-9B8A-2E8CD872B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256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12">
              <a:extLst>
                <a:ext uri="{FF2B5EF4-FFF2-40B4-BE49-F238E27FC236}">
                  <a16:creationId xmlns:a16="http://schemas.microsoft.com/office/drawing/2014/main" id="{DC88A2F7-DBAD-46D4-99B1-0B9BE960C2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824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3">
              <a:extLst>
                <a:ext uri="{FF2B5EF4-FFF2-40B4-BE49-F238E27FC236}">
                  <a16:creationId xmlns:a16="http://schemas.microsoft.com/office/drawing/2014/main" id="{ADAE133E-61F4-4B63-8054-C68AB64FD9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968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Text Box 14">
              <a:extLst>
                <a:ext uri="{FF2B5EF4-FFF2-40B4-BE49-F238E27FC236}">
                  <a16:creationId xmlns:a16="http://schemas.microsoft.com/office/drawing/2014/main" id="{8F21740E-F4DC-41C2-8182-4ACE56AE8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872"/>
              <a:ext cx="576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/>
                <a:t>Output</a:t>
              </a:r>
            </a:p>
            <a:p>
              <a:pPr algn="ctr" eaLnBrk="0" hangingPunct="0">
                <a:spcBef>
                  <a:spcPct val="10000"/>
                </a:spcBef>
              </a:pPr>
              <a:r>
                <a:rPr lang="en-GB"/>
                <a:t>code</a:t>
              </a:r>
            </a:p>
          </p:txBody>
        </p:sp>
        <p:sp>
          <p:nvSpPr>
            <p:cNvPr id="87" name="Line 15">
              <a:extLst>
                <a:ext uri="{FF2B5EF4-FFF2-40B4-BE49-F238E27FC236}">
                  <a16:creationId xmlns:a16="http://schemas.microsoft.com/office/drawing/2014/main" id="{5F084A4E-097D-419A-851B-61F33B3C7A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112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16">
              <a:extLst>
                <a:ext uri="{FF2B5EF4-FFF2-40B4-BE49-F238E27FC236}">
                  <a16:creationId xmlns:a16="http://schemas.microsoft.com/office/drawing/2014/main" id="{6229064E-8B3F-4C03-8469-81F849CB54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256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9" name="Rectangle 17">
            <a:extLst>
              <a:ext uri="{FF2B5EF4-FFF2-40B4-BE49-F238E27FC236}">
                <a16:creationId xmlns:a16="http://schemas.microsoft.com/office/drawing/2014/main" id="{53AE6167-1451-410B-A0BA-1FCA361EF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86200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Example: </a:t>
            </a:r>
            <a:r>
              <a:rPr lang="en-US" sz="2400" dirty="0">
                <a:solidFill>
                  <a:srgbClr val="800000"/>
                </a:solidFill>
              </a:rPr>
              <a:t>BCD to Excess-3 code converter</a:t>
            </a:r>
            <a:r>
              <a:rPr lang="en-US" sz="2400" dirty="0"/>
              <a:t>.</a:t>
            </a:r>
          </a:p>
          <a:p>
            <a:pPr marL="625475" lvl="1" indent="-282575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Input: BCD code</a:t>
            </a:r>
          </a:p>
          <a:p>
            <a:pPr marL="625475" lvl="1" indent="-282575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Output: Excess-3 code</a:t>
            </a:r>
          </a:p>
        </p:txBody>
      </p:sp>
    </p:spTree>
    <p:extLst>
      <p:ext uri="{BB962C8B-B14F-4D97-AF65-F5344CB8AC3E}">
        <p14:creationId xmlns:p14="http://schemas.microsoft.com/office/powerpoint/2010/main" val="11299166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BCD to Excess-3 Code Converter (1/3) 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4FAEB64-3A1D-41B3-B334-1EF142C26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766043"/>
              </p:ext>
            </p:extLst>
          </p:nvPr>
        </p:nvGraphicFramePr>
        <p:xfrm>
          <a:off x="2380527" y="1547471"/>
          <a:ext cx="3510986" cy="434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4176">
                  <a:extLst>
                    <a:ext uri="{9D8B030D-6E8A-4147-A177-3AD203B41FA5}">
                      <a16:colId xmlns:a16="http://schemas.microsoft.com/office/drawing/2014/main" val="712466090"/>
                    </a:ext>
                  </a:extLst>
                </a:gridCol>
                <a:gridCol w="1373405">
                  <a:extLst>
                    <a:ext uri="{9D8B030D-6E8A-4147-A177-3AD203B41FA5}">
                      <a16:colId xmlns:a16="http://schemas.microsoft.com/office/drawing/2014/main" val="3238396814"/>
                    </a:ext>
                  </a:extLst>
                </a:gridCol>
                <a:gridCol w="1373405">
                  <a:extLst>
                    <a:ext uri="{9D8B030D-6E8A-4147-A177-3AD203B41FA5}">
                      <a16:colId xmlns:a16="http://schemas.microsoft.com/office/drawing/2014/main" val="3689205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Digit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BCD 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Excess-3 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38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18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609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4040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380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535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9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632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232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680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666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34569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BCD to Excess-3 Code Converter (2/3) 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472A1BE-DBEF-46B1-BF4E-AB12B6145A2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4282"/>
            <a:ext cx="28194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Truth table:</a:t>
            </a:r>
          </a:p>
        </p:txBody>
      </p:sp>
      <p:graphicFrame>
        <p:nvGraphicFramePr>
          <p:cNvPr id="9" name="Group 611">
            <a:extLst>
              <a:ext uri="{FF2B5EF4-FFF2-40B4-BE49-F238E27FC236}">
                <a16:creationId xmlns:a16="http://schemas.microsoft.com/office/drawing/2014/main" id="{ADB56BB9-FF02-4229-B0B0-516E98C000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9510201"/>
              </p:ext>
            </p:extLst>
          </p:nvPr>
        </p:nvGraphicFramePr>
        <p:xfrm>
          <a:off x="990600" y="1681480"/>
          <a:ext cx="2819400" cy="493776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BCD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Excess-3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5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0" name="Rectangle 310">
            <a:extLst>
              <a:ext uri="{FF2B5EF4-FFF2-40B4-BE49-F238E27FC236}">
                <a16:creationId xmlns:a16="http://schemas.microsoft.com/office/drawing/2014/main" id="{C92AC2CD-2569-429F-B7A4-F3214CC33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234282"/>
            <a:ext cx="2819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250825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K-maps: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FE98F24-090F-4909-B9EA-57A9ED240619}"/>
              </a:ext>
            </a:extLst>
          </p:cNvPr>
          <p:cNvSpPr/>
          <p:nvPr/>
        </p:nvSpPr>
        <p:spPr>
          <a:xfrm>
            <a:off x="779321" y="4988689"/>
            <a:ext cx="3213381" cy="1696749"/>
          </a:xfrm>
          <a:prstGeom prst="roundRect">
            <a:avLst/>
          </a:prstGeom>
          <a:solidFill>
            <a:srgbClr val="FFFFCC">
              <a:alpha val="25098"/>
            </a:srgb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4336" name="Group 14335">
            <a:extLst>
              <a:ext uri="{FF2B5EF4-FFF2-40B4-BE49-F238E27FC236}">
                <a16:creationId xmlns:a16="http://schemas.microsoft.com/office/drawing/2014/main" id="{9B4F2210-6415-405A-9A86-CDE1F42A8419}"/>
              </a:ext>
            </a:extLst>
          </p:cNvPr>
          <p:cNvGrpSpPr/>
          <p:nvPr/>
        </p:nvGrpSpPr>
        <p:grpSpPr>
          <a:xfrm>
            <a:off x="4439602" y="1656312"/>
            <a:ext cx="4399598" cy="4692651"/>
            <a:chOff x="4439602" y="1656312"/>
            <a:chExt cx="4399598" cy="469265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4835A03-5E32-45C0-898C-D631D1F9A9DD}"/>
                </a:ext>
              </a:extLst>
            </p:cNvPr>
            <p:cNvGrpSpPr/>
            <p:nvPr/>
          </p:nvGrpSpPr>
          <p:grpSpPr>
            <a:xfrm>
              <a:off x="4439602" y="1686279"/>
              <a:ext cx="2265998" cy="2224284"/>
              <a:chOff x="4407993" y="1516079"/>
              <a:chExt cx="2265998" cy="2224284"/>
            </a:xfrm>
          </p:grpSpPr>
          <p:grpSp>
            <p:nvGrpSpPr>
              <p:cNvPr id="15" name="Group 314">
                <a:extLst>
                  <a:ext uri="{FF2B5EF4-FFF2-40B4-BE49-F238E27FC236}">
                    <a16:creationId xmlns:a16="http://schemas.microsoft.com/office/drawing/2014/main" id="{C5CF2319-A4D4-4650-BF39-996A50A161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70553" y="1698838"/>
                <a:ext cx="2103438" cy="2041525"/>
                <a:chOff x="3744" y="1008"/>
                <a:chExt cx="1325" cy="1286"/>
              </a:xfrm>
            </p:grpSpPr>
            <p:grpSp>
              <p:nvGrpSpPr>
                <p:cNvPr id="126" name="Group 315">
                  <a:extLst>
                    <a:ext uri="{FF2B5EF4-FFF2-40B4-BE49-F238E27FC236}">
                      <a16:creationId xmlns:a16="http://schemas.microsoft.com/office/drawing/2014/main" id="{71E83A55-CA57-44BD-8CD5-E364F6E9C70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44" y="1008"/>
                  <a:ext cx="1325" cy="1286"/>
                  <a:chOff x="3744" y="1008"/>
                  <a:chExt cx="1325" cy="1286"/>
                </a:xfrm>
              </p:grpSpPr>
              <p:sp>
                <p:nvSpPr>
                  <p:cNvPr id="133" name="Text Box 316">
                    <a:extLst>
                      <a:ext uri="{FF2B5EF4-FFF2-40B4-BE49-F238E27FC236}">
                        <a16:creationId xmlns:a16="http://schemas.microsoft.com/office/drawing/2014/main" id="{B841A417-5EB8-41F7-A3A9-7873DB3D2E5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776"/>
                    <a:ext cx="173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134" name="AutoShape 317">
                    <a:extLst>
                      <a:ext uri="{FF2B5EF4-FFF2-40B4-BE49-F238E27FC236}">
                        <a16:creationId xmlns:a16="http://schemas.microsoft.com/office/drawing/2014/main" id="{5310C8D2-9F66-4FC2-91FC-529C777D8C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88" y="1680"/>
                    <a:ext cx="48" cy="384"/>
                  </a:xfrm>
                  <a:prstGeom prst="leftBrace">
                    <a:avLst>
                      <a:gd name="adj1" fmla="val 66667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5" name="AutoShape 318">
                    <a:extLst>
                      <a:ext uri="{FF2B5EF4-FFF2-40B4-BE49-F238E27FC236}">
                        <a16:creationId xmlns:a16="http://schemas.microsoft.com/office/drawing/2014/main" id="{55D50D4E-8729-488D-9DC2-23DAE2E056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 flipV="1">
                    <a:off x="4584" y="984"/>
                    <a:ext cx="48" cy="384"/>
                  </a:xfrm>
                  <a:prstGeom prst="leftBrace">
                    <a:avLst>
                      <a:gd name="adj1" fmla="val 66667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" name="Text Box 319">
                    <a:extLst>
                      <a:ext uri="{FF2B5EF4-FFF2-40B4-BE49-F238E27FC236}">
                        <a16:creationId xmlns:a16="http://schemas.microsoft.com/office/drawing/2014/main" id="{5AA9C3A1-EAE5-425C-A966-ACAB926E49F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12" y="1008"/>
                    <a:ext cx="172" cy="14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C</a:t>
                    </a:r>
                  </a:p>
                </p:txBody>
              </p:sp>
              <p:sp>
                <p:nvSpPr>
                  <p:cNvPr id="137" name="Text Box 320">
                    <a:extLst>
                      <a:ext uri="{FF2B5EF4-FFF2-40B4-BE49-F238E27FC236}">
                        <a16:creationId xmlns:a16="http://schemas.microsoft.com/office/drawing/2014/main" id="{8D8CAE35-5F24-48D0-921B-64DF060EA5C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0" y="1296"/>
                    <a:ext cx="231" cy="90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00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01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11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10</a:t>
                    </a:r>
                    <a:endParaRPr lang="en-US" sz="1600" b="1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38" name="Text Box 321">
                    <a:extLst>
                      <a:ext uri="{FF2B5EF4-FFF2-40B4-BE49-F238E27FC236}">
                        <a16:creationId xmlns:a16="http://schemas.microsoft.com/office/drawing/2014/main" id="{1C6DED18-D9B9-4D07-8320-C539C7E9DF7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1152"/>
                    <a:ext cx="816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r>
                      <a:rPr lang="en-US" sz="1200" b="1">
                        <a:latin typeface="Times New Roman" pitchFamily="18" charset="0"/>
                      </a:rPr>
                      <a:t>00    01    11    10</a:t>
                    </a:r>
                  </a:p>
                </p:txBody>
              </p:sp>
              <p:sp>
                <p:nvSpPr>
                  <p:cNvPr id="139" name="AutoShape 322">
                    <a:extLst>
                      <a:ext uri="{FF2B5EF4-FFF2-40B4-BE49-F238E27FC236}">
                        <a16:creationId xmlns:a16="http://schemas.microsoft.com/office/drawing/2014/main" id="{B144A05B-36B1-4A0D-84E3-CC67000FE4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5400000">
                    <a:off x="4381" y="1920"/>
                    <a:ext cx="70" cy="384"/>
                  </a:xfrm>
                  <a:prstGeom prst="leftBrace">
                    <a:avLst>
                      <a:gd name="adj1" fmla="val 45714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0" name="Text Box 323">
                    <a:extLst>
                      <a:ext uri="{FF2B5EF4-FFF2-40B4-BE49-F238E27FC236}">
                        <a16:creationId xmlns:a16="http://schemas.microsoft.com/office/drawing/2014/main" id="{C96D0078-FB8B-40CC-A294-0D7EAAA4E57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40" y="2160"/>
                    <a:ext cx="172" cy="13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D</a:t>
                    </a:r>
                  </a:p>
                </p:txBody>
              </p:sp>
              <p:sp>
                <p:nvSpPr>
                  <p:cNvPr id="141" name="Line 324">
                    <a:extLst>
                      <a:ext uri="{FF2B5EF4-FFF2-40B4-BE49-F238E27FC236}">
                        <a16:creationId xmlns:a16="http://schemas.microsoft.com/office/drawing/2014/main" id="{03AB6FF8-17A9-4A77-8505-BC74764C345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75" y="1123"/>
                    <a:ext cx="155" cy="17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2" name="Text Box 325">
                    <a:extLst>
                      <a:ext uri="{FF2B5EF4-FFF2-40B4-BE49-F238E27FC236}">
                        <a16:creationId xmlns:a16="http://schemas.microsoft.com/office/drawing/2014/main" id="{2F34AE56-84D6-4359-98D5-C6494EC4E71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152"/>
                    <a:ext cx="240" cy="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100" b="1">
                        <a:latin typeface="Tahoma" pitchFamily="34" charset="0"/>
                      </a:rPr>
                      <a:t>AB</a:t>
                    </a:r>
                  </a:p>
                </p:txBody>
              </p:sp>
              <p:sp>
                <p:nvSpPr>
                  <p:cNvPr id="143" name="Text Box 326">
                    <a:extLst>
                      <a:ext uri="{FF2B5EF4-FFF2-40B4-BE49-F238E27FC236}">
                        <a16:creationId xmlns:a16="http://schemas.microsoft.com/office/drawing/2014/main" id="{D0FBA17B-930C-47BD-BC1D-2B80F6A17F7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8" y="1056"/>
                    <a:ext cx="288" cy="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100" b="1">
                        <a:latin typeface="Tahoma" pitchFamily="34" charset="0"/>
                      </a:rPr>
                      <a:t>CD</a:t>
                    </a:r>
                  </a:p>
                </p:txBody>
              </p:sp>
              <p:grpSp>
                <p:nvGrpSpPr>
                  <p:cNvPr id="144" name="Group 327">
                    <a:extLst>
                      <a:ext uri="{FF2B5EF4-FFF2-40B4-BE49-F238E27FC236}">
                        <a16:creationId xmlns:a16="http://schemas.microsoft.com/office/drawing/2014/main" id="{93ED0BE3-FFF1-4A96-957D-B7805C455D4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32" y="1296"/>
                    <a:ext cx="768" cy="768"/>
                    <a:chOff x="4032" y="1296"/>
                    <a:chExt cx="768" cy="768"/>
                  </a:xfrm>
                </p:grpSpPr>
                <p:sp>
                  <p:nvSpPr>
                    <p:cNvPr id="147" name="Rectangle 328">
                      <a:extLst>
                        <a:ext uri="{FF2B5EF4-FFF2-40B4-BE49-F238E27FC236}">
                          <a16:creationId xmlns:a16="http://schemas.microsoft.com/office/drawing/2014/main" id="{3B33868D-A9B7-443D-AA0B-BF0CA3A92FC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2" y="1296"/>
                      <a:ext cx="768" cy="768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8" name="Line 329">
                      <a:extLst>
                        <a:ext uri="{FF2B5EF4-FFF2-40B4-BE49-F238E27FC236}">
                          <a16:creationId xmlns:a16="http://schemas.microsoft.com/office/drawing/2014/main" id="{0A3CE84C-4E0C-459C-93EF-0CB8C4EDAEF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488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9" name="Line 330">
                      <a:extLst>
                        <a:ext uri="{FF2B5EF4-FFF2-40B4-BE49-F238E27FC236}">
                          <a16:creationId xmlns:a16="http://schemas.microsoft.com/office/drawing/2014/main" id="{8A18A4FE-55BE-4241-A04C-EF3850305DD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24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0" name="Line 331">
                      <a:extLst>
                        <a:ext uri="{FF2B5EF4-FFF2-40B4-BE49-F238E27FC236}">
                          <a16:creationId xmlns:a16="http://schemas.microsoft.com/office/drawing/2014/main" id="{B53ADE01-B858-4B09-A2B5-FEC9A8FCEFF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16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1" name="Line 332">
                      <a:extLst>
                        <a:ext uri="{FF2B5EF4-FFF2-40B4-BE49-F238E27FC236}">
                          <a16:creationId xmlns:a16="http://schemas.microsoft.com/office/drawing/2014/main" id="{F33C86AB-CDF7-4543-8B0B-9027F1E0FFD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2" name="Line 333">
                      <a:extLst>
                        <a:ext uri="{FF2B5EF4-FFF2-40B4-BE49-F238E27FC236}">
                          <a16:creationId xmlns:a16="http://schemas.microsoft.com/office/drawing/2014/main" id="{922E4996-4742-4125-99F4-B277DB1C55D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680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3" name="Line 334">
                      <a:extLst>
                        <a:ext uri="{FF2B5EF4-FFF2-40B4-BE49-F238E27FC236}">
                          <a16:creationId xmlns:a16="http://schemas.microsoft.com/office/drawing/2014/main" id="{D06169AA-B224-4E89-8258-F0865A5A4DF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872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45" name="AutoShape 335">
                    <a:extLst>
                      <a:ext uri="{FF2B5EF4-FFF2-40B4-BE49-F238E27FC236}">
                        <a16:creationId xmlns:a16="http://schemas.microsoft.com/office/drawing/2014/main" id="{43444C3F-66A1-42CC-9156-D87276429F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4848" y="1488"/>
                    <a:ext cx="57" cy="384"/>
                  </a:xfrm>
                  <a:prstGeom prst="leftBrace">
                    <a:avLst>
                      <a:gd name="adj1" fmla="val 56140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6" name="Text Box 336">
                    <a:extLst>
                      <a:ext uri="{FF2B5EF4-FFF2-40B4-BE49-F238E27FC236}">
                        <a16:creationId xmlns:a16="http://schemas.microsoft.com/office/drawing/2014/main" id="{4972057D-9A56-4AF2-9415-5208771FC38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96" y="1584"/>
                    <a:ext cx="173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B</a:t>
                    </a:r>
                  </a:p>
                </p:txBody>
              </p:sp>
            </p:grpSp>
            <p:sp>
              <p:nvSpPr>
                <p:cNvPr id="127" name="Rectangle 337">
                  <a:extLst>
                    <a:ext uri="{FF2B5EF4-FFF2-40B4-BE49-F238E27FC236}">
                      <a16:creationId xmlns:a16="http://schemas.microsoft.com/office/drawing/2014/main" id="{90A3CC96-B527-4FCB-B00D-4488AF81C3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1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28" name="Rectangle 338">
                  <a:extLst>
                    <a:ext uri="{FF2B5EF4-FFF2-40B4-BE49-F238E27FC236}">
                      <a16:creationId xmlns:a16="http://schemas.microsoft.com/office/drawing/2014/main" id="{5AF500C9-814B-46CC-B34B-D6457133B2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29" name="Rectangle 339">
                  <a:extLst>
                    <a:ext uri="{FF2B5EF4-FFF2-40B4-BE49-F238E27FC236}">
                      <a16:creationId xmlns:a16="http://schemas.microsoft.com/office/drawing/2014/main" id="{4D3199A6-2B1A-4F72-942C-E8B0845FCB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2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30" name="Rectangle 340">
                  <a:extLst>
                    <a:ext uri="{FF2B5EF4-FFF2-40B4-BE49-F238E27FC236}">
                      <a16:creationId xmlns:a16="http://schemas.microsoft.com/office/drawing/2014/main" id="{9D7C3EE9-F9BC-4A41-944E-42F4EA94B0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 dirty="0">
                      <a:latin typeface="Tahoma" pitchFamily="34" charset="0"/>
                    </a:rPr>
                    <a:t>X</a:t>
                  </a:r>
                  <a:endParaRPr lang="en-US" sz="1400" b="1" dirty="0">
                    <a:latin typeface="Tahoma" pitchFamily="34" charset="0"/>
                  </a:endParaRPr>
                </a:p>
              </p:txBody>
            </p:sp>
            <p:sp>
              <p:nvSpPr>
                <p:cNvPr id="131" name="Rectangle 341">
                  <a:extLst>
                    <a:ext uri="{FF2B5EF4-FFF2-40B4-BE49-F238E27FC236}">
                      <a16:creationId xmlns:a16="http://schemas.microsoft.com/office/drawing/2014/main" id="{1BABEEBB-DDDB-4DBD-9F3C-A0C6F000E1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1" y="1872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32" name="Rectangle 342">
                  <a:extLst>
                    <a:ext uri="{FF2B5EF4-FFF2-40B4-BE49-F238E27FC236}">
                      <a16:creationId xmlns:a16="http://schemas.microsoft.com/office/drawing/2014/main" id="{4D2D31F4-43D1-4C98-8755-133AA5B9F1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1872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</p:grpSp>
          <p:sp>
            <p:nvSpPr>
              <p:cNvPr id="19" name="Text Box 430">
                <a:extLst>
                  <a:ext uri="{FF2B5EF4-FFF2-40B4-BE49-F238E27FC236}">
                    <a16:creationId xmlns:a16="http://schemas.microsoft.com/office/drawing/2014/main" id="{CE9E12A5-3BC5-4815-B19F-1E8E39B451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7753" y="30704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0" name="Text Box 431">
                <a:extLst>
                  <a:ext uri="{FF2B5EF4-FFF2-40B4-BE49-F238E27FC236}">
                    <a16:creationId xmlns:a16="http://schemas.microsoft.com/office/drawing/2014/main" id="{BBDDA61F-2EA1-4F3D-8968-D81AC65E35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37353" y="24608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1" name="Text Box 432">
                <a:extLst>
                  <a:ext uri="{FF2B5EF4-FFF2-40B4-BE49-F238E27FC236}">
                    <a16:creationId xmlns:a16="http://schemas.microsoft.com/office/drawing/2014/main" id="{389096AE-1F62-406E-B2E7-5185B4A602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2153" y="24608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2" name="Text Box 433">
                <a:extLst>
                  <a:ext uri="{FF2B5EF4-FFF2-40B4-BE49-F238E27FC236}">
                    <a16:creationId xmlns:a16="http://schemas.microsoft.com/office/drawing/2014/main" id="{3470840A-B432-4C41-9E1E-5FE7A3ADF0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2553" y="24608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3" name="Text Box 434">
                <a:extLst>
                  <a:ext uri="{FF2B5EF4-FFF2-40B4-BE49-F238E27FC236}">
                    <a16:creationId xmlns:a16="http://schemas.microsoft.com/office/drawing/2014/main" id="{2DF36301-8B8E-4741-975F-CAB0273AD3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2553" y="30704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200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4" name="Text Box 435">
                <a:extLst>
                  <a:ext uri="{FF2B5EF4-FFF2-40B4-BE49-F238E27FC236}">
                    <a16:creationId xmlns:a16="http://schemas.microsoft.com/office/drawing/2014/main" id="{3786D3DA-21CA-4D73-943C-A1E0DBE1A4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07993" y="1516079"/>
                <a:ext cx="4572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600" b="1" dirty="0">
                    <a:solidFill>
                      <a:srgbClr val="0000FF"/>
                    </a:solidFill>
                  </a:rPr>
                  <a:t>W</a:t>
                </a:r>
                <a:endParaRPr lang="en-US" sz="1600" b="1" dirty="0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54" name="Rectangle 371">
                <a:extLst>
                  <a:ext uri="{FF2B5EF4-FFF2-40B4-BE49-F238E27FC236}">
                    <a16:creationId xmlns:a16="http://schemas.microsoft.com/office/drawing/2014/main" id="{FF0633EB-3883-49AA-86F1-A01086FBB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1566" y="2176308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55" name="Rectangle 371">
                <a:extLst>
                  <a:ext uri="{FF2B5EF4-FFF2-40B4-BE49-F238E27FC236}">
                    <a16:creationId xmlns:a16="http://schemas.microsoft.com/office/drawing/2014/main" id="{E5E53792-D30D-4E03-8AB9-6AA9C00AD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2697" y="2176308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56" name="Rectangle 371">
                <a:extLst>
                  <a:ext uri="{FF2B5EF4-FFF2-40B4-BE49-F238E27FC236}">
                    <a16:creationId xmlns:a16="http://schemas.microsoft.com/office/drawing/2014/main" id="{6F0128B1-4F87-41DF-A09B-DBD11DB8D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3227" y="2176308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57" name="Rectangle 371">
                <a:extLst>
                  <a:ext uri="{FF2B5EF4-FFF2-40B4-BE49-F238E27FC236}">
                    <a16:creationId xmlns:a16="http://schemas.microsoft.com/office/drawing/2014/main" id="{F1352949-978E-429A-AB60-3F36AD2A6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1361" y="2176308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58" name="Rectangle 371">
                <a:extLst>
                  <a:ext uri="{FF2B5EF4-FFF2-40B4-BE49-F238E27FC236}">
                    <a16:creationId xmlns:a16="http://schemas.microsoft.com/office/drawing/2014/main" id="{BA872B1A-5187-4615-9015-89AFA35DF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3470" y="2478673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968A9BC-E50A-4DC6-89E3-53C9A13BFA30}"/>
                </a:ext>
              </a:extLst>
            </p:cNvPr>
            <p:cNvGrpSpPr/>
            <p:nvPr/>
          </p:nvGrpSpPr>
          <p:grpSpPr>
            <a:xfrm>
              <a:off x="6583362" y="1656312"/>
              <a:ext cx="2255838" cy="2254251"/>
              <a:chOff x="6551753" y="1486112"/>
              <a:chExt cx="2255838" cy="2254251"/>
            </a:xfrm>
          </p:grpSpPr>
          <p:grpSp>
            <p:nvGrpSpPr>
              <p:cNvPr id="16" name="Group 343">
                <a:extLst>
                  <a:ext uri="{FF2B5EF4-FFF2-40B4-BE49-F238E27FC236}">
                    <a16:creationId xmlns:a16="http://schemas.microsoft.com/office/drawing/2014/main" id="{CC032225-CBB0-40F9-8DD9-50F56E9422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04153" y="1698838"/>
                <a:ext cx="2103438" cy="2041525"/>
                <a:chOff x="3744" y="1008"/>
                <a:chExt cx="1325" cy="1286"/>
              </a:xfrm>
            </p:grpSpPr>
            <p:grpSp>
              <p:nvGrpSpPr>
                <p:cNvPr id="98" name="Group 344">
                  <a:extLst>
                    <a:ext uri="{FF2B5EF4-FFF2-40B4-BE49-F238E27FC236}">
                      <a16:creationId xmlns:a16="http://schemas.microsoft.com/office/drawing/2014/main" id="{735926CD-2DCE-4BFC-87AE-42ACD5A3B30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44" y="1008"/>
                  <a:ext cx="1325" cy="1286"/>
                  <a:chOff x="3744" y="1008"/>
                  <a:chExt cx="1325" cy="1286"/>
                </a:xfrm>
              </p:grpSpPr>
              <p:sp>
                <p:nvSpPr>
                  <p:cNvPr id="105" name="Text Box 345">
                    <a:extLst>
                      <a:ext uri="{FF2B5EF4-FFF2-40B4-BE49-F238E27FC236}">
                        <a16:creationId xmlns:a16="http://schemas.microsoft.com/office/drawing/2014/main" id="{B10D08E9-B46C-473F-8906-CD74F91F050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776"/>
                    <a:ext cx="173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106" name="AutoShape 346">
                    <a:extLst>
                      <a:ext uri="{FF2B5EF4-FFF2-40B4-BE49-F238E27FC236}">
                        <a16:creationId xmlns:a16="http://schemas.microsoft.com/office/drawing/2014/main" id="{F44797C8-8FDE-4B71-8AB4-C6B02293DC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88" y="1680"/>
                    <a:ext cx="48" cy="384"/>
                  </a:xfrm>
                  <a:prstGeom prst="leftBrace">
                    <a:avLst>
                      <a:gd name="adj1" fmla="val 66667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" name="AutoShape 347">
                    <a:extLst>
                      <a:ext uri="{FF2B5EF4-FFF2-40B4-BE49-F238E27FC236}">
                        <a16:creationId xmlns:a16="http://schemas.microsoft.com/office/drawing/2014/main" id="{709AC313-A27C-4433-96E6-A6F35C41E5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 flipV="1">
                    <a:off x="4584" y="984"/>
                    <a:ext cx="48" cy="384"/>
                  </a:xfrm>
                  <a:prstGeom prst="leftBrace">
                    <a:avLst>
                      <a:gd name="adj1" fmla="val 66667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" name="Text Box 348">
                    <a:extLst>
                      <a:ext uri="{FF2B5EF4-FFF2-40B4-BE49-F238E27FC236}">
                        <a16:creationId xmlns:a16="http://schemas.microsoft.com/office/drawing/2014/main" id="{9EE60C52-3C53-4911-9C96-88E4D7329A7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12" y="1008"/>
                    <a:ext cx="172" cy="14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C</a:t>
                    </a:r>
                  </a:p>
                </p:txBody>
              </p:sp>
              <p:sp>
                <p:nvSpPr>
                  <p:cNvPr id="109" name="Text Box 349">
                    <a:extLst>
                      <a:ext uri="{FF2B5EF4-FFF2-40B4-BE49-F238E27FC236}">
                        <a16:creationId xmlns:a16="http://schemas.microsoft.com/office/drawing/2014/main" id="{5A4F0062-7823-4A99-BFE5-7F5EAA0C1EF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0" y="1296"/>
                    <a:ext cx="231" cy="90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00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01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11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10</a:t>
                    </a:r>
                    <a:endParaRPr lang="en-US" sz="1600" b="1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10" name="Text Box 350">
                    <a:extLst>
                      <a:ext uri="{FF2B5EF4-FFF2-40B4-BE49-F238E27FC236}">
                        <a16:creationId xmlns:a16="http://schemas.microsoft.com/office/drawing/2014/main" id="{277101C5-92BB-4614-85A1-FFE2900FEFF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1152"/>
                    <a:ext cx="816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r>
                      <a:rPr lang="en-US" sz="1200" b="1">
                        <a:latin typeface="Times New Roman" pitchFamily="18" charset="0"/>
                      </a:rPr>
                      <a:t>00    01    11    10</a:t>
                    </a:r>
                  </a:p>
                </p:txBody>
              </p:sp>
              <p:sp>
                <p:nvSpPr>
                  <p:cNvPr id="111" name="AutoShape 351">
                    <a:extLst>
                      <a:ext uri="{FF2B5EF4-FFF2-40B4-BE49-F238E27FC236}">
                        <a16:creationId xmlns:a16="http://schemas.microsoft.com/office/drawing/2014/main" id="{71E91FD8-52F1-4585-8D1B-76B75F7FD1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5400000">
                    <a:off x="4381" y="1920"/>
                    <a:ext cx="70" cy="384"/>
                  </a:xfrm>
                  <a:prstGeom prst="leftBrace">
                    <a:avLst>
                      <a:gd name="adj1" fmla="val 45714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" name="Text Box 352">
                    <a:extLst>
                      <a:ext uri="{FF2B5EF4-FFF2-40B4-BE49-F238E27FC236}">
                        <a16:creationId xmlns:a16="http://schemas.microsoft.com/office/drawing/2014/main" id="{47A674E1-FCF3-470C-A379-F9341112D46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40" y="2160"/>
                    <a:ext cx="172" cy="13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D</a:t>
                    </a:r>
                  </a:p>
                </p:txBody>
              </p:sp>
              <p:sp>
                <p:nvSpPr>
                  <p:cNvPr id="113" name="Line 353">
                    <a:extLst>
                      <a:ext uri="{FF2B5EF4-FFF2-40B4-BE49-F238E27FC236}">
                        <a16:creationId xmlns:a16="http://schemas.microsoft.com/office/drawing/2014/main" id="{66367519-ECF5-45F2-AF6E-563F2C5686A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75" y="1123"/>
                    <a:ext cx="155" cy="17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" name="Text Box 354">
                    <a:extLst>
                      <a:ext uri="{FF2B5EF4-FFF2-40B4-BE49-F238E27FC236}">
                        <a16:creationId xmlns:a16="http://schemas.microsoft.com/office/drawing/2014/main" id="{D4FBFD51-BD09-4C4F-BBA2-36D82026CDD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152"/>
                    <a:ext cx="240" cy="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100" b="1">
                        <a:latin typeface="Tahoma" pitchFamily="34" charset="0"/>
                      </a:rPr>
                      <a:t>AB</a:t>
                    </a:r>
                  </a:p>
                </p:txBody>
              </p:sp>
              <p:sp>
                <p:nvSpPr>
                  <p:cNvPr id="115" name="Text Box 355">
                    <a:extLst>
                      <a:ext uri="{FF2B5EF4-FFF2-40B4-BE49-F238E27FC236}">
                        <a16:creationId xmlns:a16="http://schemas.microsoft.com/office/drawing/2014/main" id="{1DD959D6-EFA5-4BC4-B0A6-4CB952AF6B9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8" y="1056"/>
                    <a:ext cx="288" cy="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100" b="1">
                        <a:latin typeface="Tahoma" pitchFamily="34" charset="0"/>
                      </a:rPr>
                      <a:t>CD</a:t>
                    </a:r>
                  </a:p>
                </p:txBody>
              </p:sp>
              <p:grpSp>
                <p:nvGrpSpPr>
                  <p:cNvPr id="116" name="Group 356">
                    <a:extLst>
                      <a:ext uri="{FF2B5EF4-FFF2-40B4-BE49-F238E27FC236}">
                        <a16:creationId xmlns:a16="http://schemas.microsoft.com/office/drawing/2014/main" id="{C6503B4D-1523-4D06-9E28-79105380654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32" y="1296"/>
                    <a:ext cx="768" cy="768"/>
                    <a:chOff x="4032" y="1296"/>
                    <a:chExt cx="768" cy="768"/>
                  </a:xfrm>
                </p:grpSpPr>
                <p:sp>
                  <p:nvSpPr>
                    <p:cNvPr id="119" name="Rectangle 357">
                      <a:extLst>
                        <a:ext uri="{FF2B5EF4-FFF2-40B4-BE49-F238E27FC236}">
                          <a16:creationId xmlns:a16="http://schemas.microsoft.com/office/drawing/2014/main" id="{9C8BE225-DCDC-4CEC-B7ED-0FE3361BEDE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2" y="1296"/>
                      <a:ext cx="768" cy="768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0" name="Line 358">
                      <a:extLst>
                        <a:ext uri="{FF2B5EF4-FFF2-40B4-BE49-F238E27FC236}">
                          <a16:creationId xmlns:a16="http://schemas.microsoft.com/office/drawing/2014/main" id="{70B8F389-5DEB-4144-8411-753F7AD973F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488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1" name="Line 359">
                      <a:extLst>
                        <a:ext uri="{FF2B5EF4-FFF2-40B4-BE49-F238E27FC236}">
                          <a16:creationId xmlns:a16="http://schemas.microsoft.com/office/drawing/2014/main" id="{0494A483-4F07-47D2-AFB7-B78E5ECC6E7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24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2" name="Line 360">
                      <a:extLst>
                        <a:ext uri="{FF2B5EF4-FFF2-40B4-BE49-F238E27FC236}">
                          <a16:creationId xmlns:a16="http://schemas.microsoft.com/office/drawing/2014/main" id="{C9981C40-571E-47CC-B77D-1B694A2124B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16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" name="Line 361">
                      <a:extLst>
                        <a:ext uri="{FF2B5EF4-FFF2-40B4-BE49-F238E27FC236}">
                          <a16:creationId xmlns:a16="http://schemas.microsoft.com/office/drawing/2014/main" id="{22196AFB-5AF4-4F0D-B361-D5E666573B5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" name="Line 362">
                      <a:extLst>
                        <a:ext uri="{FF2B5EF4-FFF2-40B4-BE49-F238E27FC236}">
                          <a16:creationId xmlns:a16="http://schemas.microsoft.com/office/drawing/2014/main" id="{645DC86F-8A65-4610-BF30-2E27664AF30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680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5" name="Line 363">
                      <a:extLst>
                        <a:ext uri="{FF2B5EF4-FFF2-40B4-BE49-F238E27FC236}">
                          <a16:creationId xmlns:a16="http://schemas.microsoft.com/office/drawing/2014/main" id="{D6647F9E-CCFE-421C-B847-83E4379C505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872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17" name="AutoShape 364">
                    <a:extLst>
                      <a:ext uri="{FF2B5EF4-FFF2-40B4-BE49-F238E27FC236}">
                        <a16:creationId xmlns:a16="http://schemas.microsoft.com/office/drawing/2014/main" id="{3E65C118-A807-4371-9334-BFA6FF8CA7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4848" y="1488"/>
                    <a:ext cx="57" cy="384"/>
                  </a:xfrm>
                  <a:prstGeom prst="leftBrace">
                    <a:avLst>
                      <a:gd name="adj1" fmla="val 56140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8" name="Text Box 365">
                    <a:extLst>
                      <a:ext uri="{FF2B5EF4-FFF2-40B4-BE49-F238E27FC236}">
                        <a16:creationId xmlns:a16="http://schemas.microsoft.com/office/drawing/2014/main" id="{8F919742-0D59-4DB4-856A-252C7E47135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96" y="1584"/>
                    <a:ext cx="173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B</a:t>
                    </a:r>
                  </a:p>
                </p:txBody>
              </p:sp>
            </p:grpSp>
            <p:sp>
              <p:nvSpPr>
                <p:cNvPr id="99" name="Rectangle 366">
                  <a:extLst>
                    <a:ext uri="{FF2B5EF4-FFF2-40B4-BE49-F238E27FC236}">
                      <a16:creationId xmlns:a16="http://schemas.microsoft.com/office/drawing/2014/main" id="{5920651E-D692-4EF0-A27C-EFCE96F298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1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00" name="Rectangle 367">
                  <a:extLst>
                    <a:ext uri="{FF2B5EF4-FFF2-40B4-BE49-F238E27FC236}">
                      <a16:creationId xmlns:a16="http://schemas.microsoft.com/office/drawing/2014/main" id="{0712B256-2B7E-4CFF-8CFD-D9C5E547D8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01" name="Rectangle 368">
                  <a:extLst>
                    <a:ext uri="{FF2B5EF4-FFF2-40B4-BE49-F238E27FC236}">
                      <a16:creationId xmlns:a16="http://schemas.microsoft.com/office/drawing/2014/main" id="{9DB33977-B40A-429C-AC26-DD9B018F07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2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02" name="Rectangle 369">
                  <a:extLst>
                    <a:ext uri="{FF2B5EF4-FFF2-40B4-BE49-F238E27FC236}">
                      <a16:creationId xmlns:a16="http://schemas.microsoft.com/office/drawing/2014/main" id="{063AA237-574B-4698-8982-9132482C1D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03" name="Rectangle 370">
                  <a:extLst>
                    <a:ext uri="{FF2B5EF4-FFF2-40B4-BE49-F238E27FC236}">
                      <a16:creationId xmlns:a16="http://schemas.microsoft.com/office/drawing/2014/main" id="{5300E8FC-CB39-49EC-BD53-72F1ACD2A7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1" y="1872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04" name="Rectangle 371">
                  <a:extLst>
                    <a:ext uri="{FF2B5EF4-FFF2-40B4-BE49-F238E27FC236}">
                      <a16:creationId xmlns:a16="http://schemas.microsoft.com/office/drawing/2014/main" id="{599FDE12-2D59-42DC-AD84-B5FCB4E677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1872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 dirty="0">
                      <a:latin typeface="Tahoma" pitchFamily="34" charset="0"/>
                    </a:rPr>
                    <a:t>X</a:t>
                  </a:r>
                  <a:endParaRPr lang="en-US" sz="1400" b="1" dirty="0">
                    <a:latin typeface="Tahoma" pitchFamily="34" charset="0"/>
                  </a:endParaRPr>
                </a:p>
              </p:txBody>
            </p:sp>
          </p:grpSp>
          <p:sp>
            <p:nvSpPr>
              <p:cNvPr id="25" name="Text Box 436">
                <a:extLst>
                  <a:ext uri="{FF2B5EF4-FFF2-40B4-BE49-F238E27FC236}">
                    <a16:creationId xmlns:a16="http://schemas.microsoft.com/office/drawing/2014/main" id="{8E192492-6F3A-486E-9C7A-3C38369906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61353" y="24608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6" name="Text Box 437">
                <a:extLst>
                  <a:ext uri="{FF2B5EF4-FFF2-40B4-BE49-F238E27FC236}">
                    <a16:creationId xmlns:a16="http://schemas.microsoft.com/office/drawing/2014/main" id="{55265E89-D61A-43E2-9A8A-FEB47ED419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75753" y="21560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7" name="Text Box 438">
                <a:extLst>
                  <a:ext uri="{FF2B5EF4-FFF2-40B4-BE49-F238E27FC236}">
                    <a16:creationId xmlns:a16="http://schemas.microsoft.com/office/drawing/2014/main" id="{C7F2518C-4601-4E8C-9C5C-AA940518BD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70953" y="21560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8" name="Text Box 439">
                <a:extLst>
                  <a:ext uri="{FF2B5EF4-FFF2-40B4-BE49-F238E27FC236}">
                    <a16:creationId xmlns:a16="http://schemas.microsoft.com/office/drawing/2014/main" id="{B4CF18C5-FCA3-4DE9-BE16-E3FB7A8CDB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66153" y="21560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9" name="Text Box 440">
                <a:extLst>
                  <a:ext uri="{FF2B5EF4-FFF2-40B4-BE49-F238E27FC236}">
                    <a16:creationId xmlns:a16="http://schemas.microsoft.com/office/drawing/2014/main" id="{A4435195-5F23-4798-935B-EE42C49F0A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66153" y="30704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9" name="Text Box 450">
                <a:extLst>
                  <a:ext uri="{FF2B5EF4-FFF2-40B4-BE49-F238E27FC236}">
                    <a16:creationId xmlns:a16="http://schemas.microsoft.com/office/drawing/2014/main" id="{60F45F3A-B5EC-40C6-B571-548BA0DFFE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51753" y="1486112"/>
                <a:ext cx="4572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600" b="1">
                    <a:solidFill>
                      <a:srgbClr val="0000FF"/>
                    </a:solidFill>
                  </a:rPr>
                  <a:t>X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59" name="Rectangle 371">
                <a:extLst>
                  <a:ext uri="{FF2B5EF4-FFF2-40B4-BE49-F238E27FC236}">
                    <a16:creationId xmlns:a16="http://schemas.microsoft.com/office/drawing/2014/main" id="{D50EC843-CAFF-47FE-879D-D97D2566F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3102" y="2165562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60" name="Rectangle 371">
                <a:extLst>
                  <a:ext uri="{FF2B5EF4-FFF2-40B4-BE49-F238E27FC236}">
                    <a16:creationId xmlns:a16="http://schemas.microsoft.com/office/drawing/2014/main" id="{FAE3E3A9-7F5F-47B3-A1F6-32C88394E7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7407" y="2469147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61" name="Rectangle 371">
                <a:extLst>
                  <a:ext uri="{FF2B5EF4-FFF2-40B4-BE49-F238E27FC236}">
                    <a16:creationId xmlns:a16="http://schemas.microsoft.com/office/drawing/2014/main" id="{2733C800-409F-49A0-A1A9-F20A9502F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93177" y="2469147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62" name="Rectangle 371">
                <a:extLst>
                  <a:ext uri="{FF2B5EF4-FFF2-40B4-BE49-F238E27FC236}">
                    <a16:creationId xmlns:a16="http://schemas.microsoft.com/office/drawing/2014/main" id="{6837A7A5-A4A0-434F-AFA8-A0DDE6250F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6371" y="2469147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63" name="Rectangle 371">
                <a:extLst>
                  <a:ext uri="{FF2B5EF4-FFF2-40B4-BE49-F238E27FC236}">
                    <a16:creationId xmlns:a16="http://schemas.microsoft.com/office/drawing/2014/main" id="{DCC9261D-79B4-4FEA-94A5-03A7E72BD6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2769" y="3070439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978FE0C-FB07-4E0C-9CE7-F4D2E885C03E}"/>
                </a:ext>
              </a:extLst>
            </p:cNvPr>
            <p:cNvGrpSpPr/>
            <p:nvPr/>
          </p:nvGrpSpPr>
          <p:grpSpPr>
            <a:xfrm>
              <a:off x="4449762" y="4124081"/>
              <a:ext cx="2255838" cy="2224882"/>
              <a:chOff x="4418153" y="3953881"/>
              <a:chExt cx="2255838" cy="2224882"/>
            </a:xfrm>
          </p:grpSpPr>
          <p:sp>
            <p:nvSpPr>
              <p:cNvPr id="14" name="Text Box 313">
                <a:extLst>
                  <a:ext uri="{FF2B5EF4-FFF2-40B4-BE49-F238E27FC236}">
                    <a16:creationId xmlns:a16="http://schemas.microsoft.com/office/drawing/2014/main" id="{AE6C5435-5521-45BC-B19C-E3EB203834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0553" y="4594438"/>
                <a:ext cx="373063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GB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grpSp>
            <p:nvGrpSpPr>
              <p:cNvPr id="17" name="Group 372">
                <a:extLst>
                  <a:ext uri="{FF2B5EF4-FFF2-40B4-BE49-F238E27FC236}">
                    <a16:creationId xmlns:a16="http://schemas.microsoft.com/office/drawing/2014/main" id="{4B77BD18-2632-408B-ABE7-5FA7FF2D01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70553" y="4137238"/>
                <a:ext cx="2103438" cy="2041525"/>
                <a:chOff x="3744" y="1008"/>
                <a:chExt cx="1325" cy="1286"/>
              </a:xfrm>
            </p:grpSpPr>
            <p:grpSp>
              <p:nvGrpSpPr>
                <p:cNvPr id="70" name="Group 373">
                  <a:extLst>
                    <a:ext uri="{FF2B5EF4-FFF2-40B4-BE49-F238E27FC236}">
                      <a16:creationId xmlns:a16="http://schemas.microsoft.com/office/drawing/2014/main" id="{A9016C4F-407A-4618-A554-55B762860C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44" y="1008"/>
                  <a:ext cx="1325" cy="1286"/>
                  <a:chOff x="3744" y="1008"/>
                  <a:chExt cx="1325" cy="1286"/>
                </a:xfrm>
              </p:grpSpPr>
              <p:sp>
                <p:nvSpPr>
                  <p:cNvPr id="77" name="Text Box 374">
                    <a:extLst>
                      <a:ext uri="{FF2B5EF4-FFF2-40B4-BE49-F238E27FC236}">
                        <a16:creationId xmlns:a16="http://schemas.microsoft.com/office/drawing/2014/main" id="{629CE678-B0A7-4713-96D8-F655B4A1ADA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776"/>
                    <a:ext cx="173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78" name="AutoShape 375">
                    <a:extLst>
                      <a:ext uri="{FF2B5EF4-FFF2-40B4-BE49-F238E27FC236}">
                        <a16:creationId xmlns:a16="http://schemas.microsoft.com/office/drawing/2014/main" id="{B7A0FD61-74AC-4DE1-853D-B294E31D7A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88" y="1680"/>
                    <a:ext cx="48" cy="384"/>
                  </a:xfrm>
                  <a:prstGeom prst="leftBrace">
                    <a:avLst>
                      <a:gd name="adj1" fmla="val 66667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" name="AutoShape 376">
                    <a:extLst>
                      <a:ext uri="{FF2B5EF4-FFF2-40B4-BE49-F238E27FC236}">
                        <a16:creationId xmlns:a16="http://schemas.microsoft.com/office/drawing/2014/main" id="{365F7637-08FB-4ED4-8635-23D8754BDD5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 flipV="1">
                    <a:off x="4584" y="984"/>
                    <a:ext cx="48" cy="384"/>
                  </a:xfrm>
                  <a:prstGeom prst="leftBrace">
                    <a:avLst>
                      <a:gd name="adj1" fmla="val 66667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" name="Text Box 377">
                    <a:extLst>
                      <a:ext uri="{FF2B5EF4-FFF2-40B4-BE49-F238E27FC236}">
                        <a16:creationId xmlns:a16="http://schemas.microsoft.com/office/drawing/2014/main" id="{23E32DB0-F07B-4443-B512-7944A436112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12" y="1008"/>
                    <a:ext cx="172" cy="14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C</a:t>
                    </a:r>
                  </a:p>
                </p:txBody>
              </p:sp>
              <p:sp>
                <p:nvSpPr>
                  <p:cNvPr id="81" name="Text Box 378">
                    <a:extLst>
                      <a:ext uri="{FF2B5EF4-FFF2-40B4-BE49-F238E27FC236}">
                        <a16:creationId xmlns:a16="http://schemas.microsoft.com/office/drawing/2014/main" id="{FF509709-1C4A-4B50-A919-C7300D1430E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0" y="1296"/>
                    <a:ext cx="231" cy="90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00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01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11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10</a:t>
                    </a:r>
                    <a:endParaRPr lang="en-US" sz="1600" b="1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82" name="Text Box 379">
                    <a:extLst>
                      <a:ext uri="{FF2B5EF4-FFF2-40B4-BE49-F238E27FC236}">
                        <a16:creationId xmlns:a16="http://schemas.microsoft.com/office/drawing/2014/main" id="{5C410011-2360-4E69-AD44-78D0BFA6B5C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1152"/>
                    <a:ext cx="816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r>
                      <a:rPr lang="en-US" sz="1200" b="1">
                        <a:latin typeface="Times New Roman" pitchFamily="18" charset="0"/>
                      </a:rPr>
                      <a:t>00    01    11    10</a:t>
                    </a:r>
                  </a:p>
                </p:txBody>
              </p:sp>
              <p:sp>
                <p:nvSpPr>
                  <p:cNvPr id="83" name="AutoShape 380">
                    <a:extLst>
                      <a:ext uri="{FF2B5EF4-FFF2-40B4-BE49-F238E27FC236}">
                        <a16:creationId xmlns:a16="http://schemas.microsoft.com/office/drawing/2014/main" id="{953A464C-B517-4B8A-A4FE-FA225B04895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5400000">
                    <a:off x="4381" y="1920"/>
                    <a:ext cx="70" cy="384"/>
                  </a:xfrm>
                  <a:prstGeom prst="leftBrace">
                    <a:avLst>
                      <a:gd name="adj1" fmla="val 45714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" name="Text Box 381">
                    <a:extLst>
                      <a:ext uri="{FF2B5EF4-FFF2-40B4-BE49-F238E27FC236}">
                        <a16:creationId xmlns:a16="http://schemas.microsoft.com/office/drawing/2014/main" id="{6AD1CBB7-79C7-45E3-ABB1-94FE15360AB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40" y="2160"/>
                    <a:ext cx="172" cy="13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D</a:t>
                    </a:r>
                  </a:p>
                </p:txBody>
              </p:sp>
              <p:sp>
                <p:nvSpPr>
                  <p:cNvPr id="85" name="Line 382">
                    <a:extLst>
                      <a:ext uri="{FF2B5EF4-FFF2-40B4-BE49-F238E27FC236}">
                        <a16:creationId xmlns:a16="http://schemas.microsoft.com/office/drawing/2014/main" id="{0FF461A3-A1F1-45D9-AFE0-7686CE38E73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75" y="1123"/>
                    <a:ext cx="155" cy="17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Text Box 383">
                    <a:extLst>
                      <a:ext uri="{FF2B5EF4-FFF2-40B4-BE49-F238E27FC236}">
                        <a16:creationId xmlns:a16="http://schemas.microsoft.com/office/drawing/2014/main" id="{36F9BBD8-0D22-483F-BBB3-F8AFC5AD9C9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152"/>
                    <a:ext cx="240" cy="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100" b="1">
                        <a:latin typeface="Tahoma" pitchFamily="34" charset="0"/>
                      </a:rPr>
                      <a:t>AB</a:t>
                    </a:r>
                  </a:p>
                </p:txBody>
              </p:sp>
              <p:sp>
                <p:nvSpPr>
                  <p:cNvPr id="87" name="Text Box 384">
                    <a:extLst>
                      <a:ext uri="{FF2B5EF4-FFF2-40B4-BE49-F238E27FC236}">
                        <a16:creationId xmlns:a16="http://schemas.microsoft.com/office/drawing/2014/main" id="{5685B963-F668-455B-8808-ACA5F685514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8" y="1056"/>
                    <a:ext cx="288" cy="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100" b="1">
                        <a:latin typeface="Tahoma" pitchFamily="34" charset="0"/>
                      </a:rPr>
                      <a:t>CD</a:t>
                    </a:r>
                  </a:p>
                </p:txBody>
              </p:sp>
              <p:grpSp>
                <p:nvGrpSpPr>
                  <p:cNvPr id="88" name="Group 385">
                    <a:extLst>
                      <a:ext uri="{FF2B5EF4-FFF2-40B4-BE49-F238E27FC236}">
                        <a16:creationId xmlns:a16="http://schemas.microsoft.com/office/drawing/2014/main" id="{AD67B00D-F8DE-4DD9-A001-AF0F9D2DCF8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32" y="1296"/>
                    <a:ext cx="768" cy="768"/>
                    <a:chOff x="4032" y="1296"/>
                    <a:chExt cx="768" cy="768"/>
                  </a:xfrm>
                </p:grpSpPr>
                <p:sp>
                  <p:nvSpPr>
                    <p:cNvPr id="91" name="Rectangle 386">
                      <a:extLst>
                        <a:ext uri="{FF2B5EF4-FFF2-40B4-BE49-F238E27FC236}">
                          <a16:creationId xmlns:a16="http://schemas.microsoft.com/office/drawing/2014/main" id="{5A9127BF-FE25-49FD-9E3B-0E9A92F68AF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2" y="1296"/>
                      <a:ext cx="768" cy="768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" name="Line 387">
                      <a:extLst>
                        <a:ext uri="{FF2B5EF4-FFF2-40B4-BE49-F238E27FC236}">
                          <a16:creationId xmlns:a16="http://schemas.microsoft.com/office/drawing/2014/main" id="{A026D355-994D-4716-811E-7B600DC584F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488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" name="Line 388">
                      <a:extLst>
                        <a:ext uri="{FF2B5EF4-FFF2-40B4-BE49-F238E27FC236}">
                          <a16:creationId xmlns:a16="http://schemas.microsoft.com/office/drawing/2014/main" id="{AA288C0D-D693-41E6-8454-92F6A2232A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24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" name="Line 389">
                      <a:extLst>
                        <a:ext uri="{FF2B5EF4-FFF2-40B4-BE49-F238E27FC236}">
                          <a16:creationId xmlns:a16="http://schemas.microsoft.com/office/drawing/2014/main" id="{EFEDECD9-CA00-4916-8A7C-44B753CF769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16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5" name="Line 390">
                      <a:extLst>
                        <a:ext uri="{FF2B5EF4-FFF2-40B4-BE49-F238E27FC236}">
                          <a16:creationId xmlns:a16="http://schemas.microsoft.com/office/drawing/2014/main" id="{0EA1D6F7-37EF-42F9-A1FA-0683423A951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6" name="Line 391">
                      <a:extLst>
                        <a:ext uri="{FF2B5EF4-FFF2-40B4-BE49-F238E27FC236}">
                          <a16:creationId xmlns:a16="http://schemas.microsoft.com/office/drawing/2014/main" id="{52BF06CB-72E4-4E92-B663-3B862828868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680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7" name="Line 392">
                      <a:extLst>
                        <a:ext uri="{FF2B5EF4-FFF2-40B4-BE49-F238E27FC236}">
                          <a16:creationId xmlns:a16="http://schemas.microsoft.com/office/drawing/2014/main" id="{B6C2E4EB-B2FE-4657-AE9F-9650BDCE247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872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89" name="AutoShape 393">
                    <a:extLst>
                      <a:ext uri="{FF2B5EF4-FFF2-40B4-BE49-F238E27FC236}">
                        <a16:creationId xmlns:a16="http://schemas.microsoft.com/office/drawing/2014/main" id="{78144FF9-FE2C-401B-8E9E-18BA89E82E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4848" y="1488"/>
                    <a:ext cx="57" cy="384"/>
                  </a:xfrm>
                  <a:prstGeom prst="leftBrace">
                    <a:avLst>
                      <a:gd name="adj1" fmla="val 56140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" name="Text Box 394">
                    <a:extLst>
                      <a:ext uri="{FF2B5EF4-FFF2-40B4-BE49-F238E27FC236}">
                        <a16:creationId xmlns:a16="http://schemas.microsoft.com/office/drawing/2014/main" id="{F977BEAD-60AE-4156-9E7E-0C3AFC29F94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96" y="1584"/>
                    <a:ext cx="173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B</a:t>
                    </a:r>
                  </a:p>
                </p:txBody>
              </p:sp>
            </p:grpSp>
            <p:sp>
              <p:nvSpPr>
                <p:cNvPr id="71" name="Rectangle 395">
                  <a:extLst>
                    <a:ext uri="{FF2B5EF4-FFF2-40B4-BE49-F238E27FC236}">
                      <a16:creationId xmlns:a16="http://schemas.microsoft.com/office/drawing/2014/main" id="{0C459F51-BE80-4C32-ADEF-9BB87800BF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1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72" name="Rectangle 396">
                  <a:extLst>
                    <a:ext uri="{FF2B5EF4-FFF2-40B4-BE49-F238E27FC236}">
                      <a16:creationId xmlns:a16="http://schemas.microsoft.com/office/drawing/2014/main" id="{7C06FF27-4BE2-47F7-BDF6-E2BE7B29A0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73" name="Rectangle 397">
                  <a:extLst>
                    <a:ext uri="{FF2B5EF4-FFF2-40B4-BE49-F238E27FC236}">
                      <a16:creationId xmlns:a16="http://schemas.microsoft.com/office/drawing/2014/main" id="{3F45AE38-9174-4FA9-A791-D96013EEB4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2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74" name="Rectangle 398">
                  <a:extLst>
                    <a:ext uri="{FF2B5EF4-FFF2-40B4-BE49-F238E27FC236}">
                      <a16:creationId xmlns:a16="http://schemas.microsoft.com/office/drawing/2014/main" id="{8FD95183-E0DA-4ABC-99B0-5AC0B06B92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75" name="Rectangle 399">
                  <a:extLst>
                    <a:ext uri="{FF2B5EF4-FFF2-40B4-BE49-F238E27FC236}">
                      <a16:creationId xmlns:a16="http://schemas.microsoft.com/office/drawing/2014/main" id="{0C613024-F7DD-407E-B3D6-0499D781DC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1" y="1872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76" name="Rectangle 400">
                  <a:extLst>
                    <a:ext uri="{FF2B5EF4-FFF2-40B4-BE49-F238E27FC236}">
                      <a16:creationId xmlns:a16="http://schemas.microsoft.com/office/drawing/2014/main" id="{7026A5D2-3A0D-4699-8392-D7BB80D8D7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1872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</p:grpSp>
          <p:sp>
            <p:nvSpPr>
              <p:cNvPr id="30" name="Text Box 441">
                <a:extLst>
                  <a:ext uri="{FF2B5EF4-FFF2-40B4-BE49-F238E27FC236}">
                    <a16:creationId xmlns:a16="http://schemas.microsoft.com/office/drawing/2014/main" id="{62E3D0A7-CD92-470B-A530-A2B024D2B3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7753" y="55088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1" name="Text Box 442">
                <a:extLst>
                  <a:ext uri="{FF2B5EF4-FFF2-40B4-BE49-F238E27FC236}">
                    <a16:creationId xmlns:a16="http://schemas.microsoft.com/office/drawing/2014/main" id="{725061CE-4569-4A98-A553-5DB01A039B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37353" y="48992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2" name="Text Box 443">
                <a:extLst>
                  <a:ext uri="{FF2B5EF4-FFF2-40B4-BE49-F238E27FC236}">
                    <a16:creationId xmlns:a16="http://schemas.microsoft.com/office/drawing/2014/main" id="{3F1B99DA-DB09-4F22-9D88-AA686168B0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7753" y="48992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3" name="Text Box 444">
                <a:extLst>
                  <a:ext uri="{FF2B5EF4-FFF2-40B4-BE49-F238E27FC236}">
                    <a16:creationId xmlns:a16="http://schemas.microsoft.com/office/drawing/2014/main" id="{31A7F707-A2AF-403D-9557-F775C69531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37353" y="45944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4" name="Text Box 445">
                <a:extLst>
                  <a:ext uri="{FF2B5EF4-FFF2-40B4-BE49-F238E27FC236}">
                    <a16:creationId xmlns:a16="http://schemas.microsoft.com/office/drawing/2014/main" id="{BEFA8163-69E8-4E9D-8A76-4DB3DE4C6E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7753" y="45944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40" name="Text Box 451">
                <a:extLst>
                  <a:ext uri="{FF2B5EF4-FFF2-40B4-BE49-F238E27FC236}">
                    <a16:creationId xmlns:a16="http://schemas.microsoft.com/office/drawing/2014/main" id="{06FF5CBC-2AAB-4317-A09D-AD39F24A8E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8153" y="3953881"/>
                <a:ext cx="4572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600" b="1" dirty="0">
                    <a:solidFill>
                      <a:srgbClr val="0000FF"/>
                    </a:solidFill>
                  </a:rPr>
                  <a:t>Y</a:t>
                </a:r>
                <a:endParaRPr lang="en-US" sz="1400" b="1" dirty="0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64" name="Rectangle 371">
                <a:extLst>
                  <a:ext uri="{FF2B5EF4-FFF2-40B4-BE49-F238E27FC236}">
                    <a16:creationId xmlns:a16="http://schemas.microsoft.com/office/drawing/2014/main" id="{FB76A873-CDE8-474F-A290-99B5BB14E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1109" y="4609256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65" name="Rectangle 371">
                <a:extLst>
                  <a:ext uri="{FF2B5EF4-FFF2-40B4-BE49-F238E27FC236}">
                    <a16:creationId xmlns:a16="http://schemas.microsoft.com/office/drawing/2014/main" id="{55EA5461-88C4-4005-B5FC-999C7EBC7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8028" y="4589676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66" name="Rectangle 371">
                <a:extLst>
                  <a:ext uri="{FF2B5EF4-FFF2-40B4-BE49-F238E27FC236}">
                    <a16:creationId xmlns:a16="http://schemas.microsoft.com/office/drawing/2014/main" id="{6431D2ED-348A-402D-AD05-4E0CD3B33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1109" y="4922945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67" name="Rectangle 371">
                <a:extLst>
                  <a:ext uri="{FF2B5EF4-FFF2-40B4-BE49-F238E27FC236}">
                    <a16:creationId xmlns:a16="http://schemas.microsoft.com/office/drawing/2014/main" id="{BBD25F84-D9CB-4370-B996-A9DDAB500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8028" y="4889604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68" name="Rectangle 371">
                <a:extLst>
                  <a:ext uri="{FF2B5EF4-FFF2-40B4-BE49-F238E27FC236}">
                    <a16:creationId xmlns:a16="http://schemas.microsoft.com/office/drawing/2014/main" id="{778758C5-1364-4791-9065-F89C60DB2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2560" y="5514395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650830E-0D25-413C-9C74-A68CFC22A9E5}"/>
                </a:ext>
              </a:extLst>
            </p:cNvPr>
            <p:cNvGrpSpPr/>
            <p:nvPr/>
          </p:nvGrpSpPr>
          <p:grpSpPr>
            <a:xfrm>
              <a:off x="6599060" y="4092704"/>
              <a:ext cx="2240140" cy="2256259"/>
              <a:chOff x="6567451" y="3922504"/>
              <a:chExt cx="2240140" cy="2256259"/>
            </a:xfrm>
          </p:grpSpPr>
          <p:sp>
            <p:nvSpPr>
              <p:cNvPr id="13" name="Text Box 312">
                <a:extLst>
                  <a:ext uri="{FF2B5EF4-FFF2-40B4-BE49-F238E27FC236}">
                    <a16:creationId xmlns:a16="http://schemas.microsoft.com/office/drawing/2014/main" id="{315BDB7A-719C-4954-ACD3-07858DC640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61353" y="55088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grpSp>
            <p:nvGrpSpPr>
              <p:cNvPr id="18" name="Group 401">
                <a:extLst>
                  <a:ext uri="{FF2B5EF4-FFF2-40B4-BE49-F238E27FC236}">
                    <a16:creationId xmlns:a16="http://schemas.microsoft.com/office/drawing/2014/main" id="{69691241-27CB-4A04-9CB4-316443B567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04153" y="4137238"/>
                <a:ext cx="2103438" cy="2041525"/>
                <a:chOff x="3744" y="1008"/>
                <a:chExt cx="1325" cy="1286"/>
              </a:xfrm>
            </p:grpSpPr>
            <p:grpSp>
              <p:nvGrpSpPr>
                <p:cNvPr id="42" name="Group 402">
                  <a:extLst>
                    <a:ext uri="{FF2B5EF4-FFF2-40B4-BE49-F238E27FC236}">
                      <a16:creationId xmlns:a16="http://schemas.microsoft.com/office/drawing/2014/main" id="{7938ECE8-62B7-441D-9FAC-94CFA5407E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44" y="1008"/>
                  <a:ext cx="1325" cy="1286"/>
                  <a:chOff x="3744" y="1008"/>
                  <a:chExt cx="1325" cy="1286"/>
                </a:xfrm>
              </p:grpSpPr>
              <p:sp>
                <p:nvSpPr>
                  <p:cNvPr id="49" name="Text Box 403">
                    <a:extLst>
                      <a:ext uri="{FF2B5EF4-FFF2-40B4-BE49-F238E27FC236}">
                        <a16:creationId xmlns:a16="http://schemas.microsoft.com/office/drawing/2014/main" id="{1FE56BD1-82BA-4449-9076-952F6C1FE2C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776"/>
                    <a:ext cx="173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50" name="AutoShape 404">
                    <a:extLst>
                      <a:ext uri="{FF2B5EF4-FFF2-40B4-BE49-F238E27FC236}">
                        <a16:creationId xmlns:a16="http://schemas.microsoft.com/office/drawing/2014/main" id="{E13DE846-B651-4B0C-B296-00B10855E8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88" y="1680"/>
                    <a:ext cx="48" cy="384"/>
                  </a:xfrm>
                  <a:prstGeom prst="leftBrace">
                    <a:avLst>
                      <a:gd name="adj1" fmla="val 66667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" name="AutoShape 405">
                    <a:extLst>
                      <a:ext uri="{FF2B5EF4-FFF2-40B4-BE49-F238E27FC236}">
                        <a16:creationId xmlns:a16="http://schemas.microsoft.com/office/drawing/2014/main" id="{F491B766-B0E2-4D86-813D-D822CCC8D9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 flipV="1">
                    <a:off x="4584" y="984"/>
                    <a:ext cx="48" cy="384"/>
                  </a:xfrm>
                  <a:prstGeom prst="leftBrace">
                    <a:avLst>
                      <a:gd name="adj1" fmla="val 66667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" name="Text Box 406">
                    <a:extLst>
                      <a:ext uri="{FF2B5EF4-FFF2-40B4-BE49-F238E27FC236}">
                        <a16:creationId xmlns:a16="http://schemas.microsoft.com/office/drawing/2014/main" id="{496243D4-A00A-4D04-9178-6B1095D9CD5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12" y="1008"/>
                    <a:ext cx="172" cy="14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C</a:t>
                    </a:r>
                  </a:p>
                </p:txBody>
              </p:sp>
              <p:sp>
                <p:nvSpPr>
                  <p:cNvPr id="53" name="Text Box 407">
                    <a:extLst>
                      <a:ext uri="{FF2B5EF4-FFF2-40B4-BE49-F238E27FC236}">
                        <a16:creationId xmlns:a16="http://schemas.microsoft.com/office/drawing/2014/main" id="{F03CEB3F-DD13-4DF1-8A0E-B60863107EB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0" y="1296"/>
                    <a:ext cx="231" cy="90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00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01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11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10</a:t>
                    </a:r>
                    <a:endParaRPr lang="en-US" sz="1600" b="1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4" name="Text Box 408">
                    <a:extLst>
                      <a:ext uri="{FF2B5EF4-FFF2-40B4-BE49-F238E27FC236}">
                        <a16:creationId xmlns:a16="http://schemas.microsoft.com/office/drawing/2014/main" id="{388D1997-6C2E-479C-86DA-33D40111CE3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1152"/>
                    <a:ext cx="816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r>
                      <a:rPr lang="en-US" sz="1200" b="1">
                        <a:latin typeface="Times New Roman" pitchFamily="18" charset="0"/>
                      </a:rPr>
                      <a:t>00    01    11    10</a:t>
                    </a:r>
                  </a:p>
                </p:txBody>
              </p:sp>
              <p:sp>
                <p:nvSpPr>
                  <p:cNvPr id="55" name="AutoShape 409">
                    <a:extLst>
                      <a:ext uri="{FF2B5EF4-FFF2-40B4-BE49-F238E27FC236}">
                        <a16:creationId xmlns:a16="http://schemas.microsoft.com/office/drawing/2014/main" id="{1390CDC1-5A06-4C21-ADBB-3E4A006671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5400000">
                    <a:off x="4381" y="1920"/>
                    <a:ext cx="70" cy="384"/>
                  </a:xfrm>
                  <a:prstGeom prst="leftBrace">
                    <a:avLst>
                      <a:gd name="adj1" fmla="val 45714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" name="Text Box 410">
                    <a:extLst>
                      <a:ext uri="{FF2B5EF4-FFF2-40B4-BE49-F238E27FC236}">
                        <a16:creationId xmlns:a16="http://schemas.microsoft.com/office/drawing/2014/main" id="{AFF1CB37-5E6A-4142-B3BD-308F1F22397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40" y="2160"/>
                    <a:ext cx="172" cy="13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D</a:t>
                    </a:r>
                  </a:p>
                </p:txBody>
              </p:sp>
              <p:sp>
                <p:nvSpPr>
                  <p:cNvPr id="57" name="Line 411">
                    <a:extLst>
                      <a:ext uri="{FF2B5EF4-FFF2-40B4-BE49-F238E27FC236}">
                        <a16:creationId xmlns:a16="http://schemas.microsoft.com/office/drawing/2014/main" id="{FA28E48B-D531-4A97-AB4E-3A9E50D3708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75" y="1123"/>
                    <a:ext cx="155" cy="17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" name="Text Box 412">
                    <a:extLst>
                      <a:ext uri="{FF2B5EF4-FFF2-40B4-BE49-F238E27FC236}">
                        <a16:creationId xmlns:a16="http://schemas.microsoft.com/office/drawing/2014/main" id="{F7A27B68-A182-41FA-BE82-87BF881BFB4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152"/>
                    <a:ext cx="240" cy="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100" b="1">
                        <a:latin typeface="Tahoma" pitchFamily="34" charset="0"/>
                      </a:rPr>
                      <a:t>AB</a:t>
                    </a:r>
                  </a:p>
                </p:txBody>
              </p:sp>
              <p:sp>
                <p:nvSpPr>
                  <p:cNvPr id="59" name="Text Box 413">
                    <a:extLst>
                      <a:ext uri="{FF2B5EF4-FFF2-40B4-BE49-F238E27FC236}">
                        <a16:creationId xmlns:a16="http://schemas.microsoft.com/office/drawing/2014/main" id="{5D0C42C3-5A85-4559-95EA-1E13017123D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8" y="1056"/>
                    <a:ext cx="288" cy="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100" b="1">
                        <a:latin typeface="Tahoma" pitchFamily="34" charset="0"/>
                      </a:rPr>
                      <a:t>CD</a:t>
                    </a:r>
                  </a:p>
                </p:txBody>
              </p:sp>
              <p:grpSp>
                <p:nvGrpSpPr>
                  <p:cNvPr id="60" name="Group 414">
                    <a:extLst>
                      <a:ext uri="{FF2B5EF4-FFF2-40B4-BE49-F238E27FC236}">
                        <a16:creationId xmlns:a16="http://schemas.microsoft.com/office/drawing/2014/main" id="{F14BC56A-ACEA-4611-B7D0-E160A7BB2B6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32" y="1296"/>
                    <a:ext cx="768" cy="768"/>
                    <a:chOff x="4032" y="1296"/>
                    <a:chExt cx="768" cy="768"/>
                  </a:xfrm>
                </p:grpSpPr>
                <p:sp>
                  <p:nvSpPr>
                    <p:cNvPr id="63" name="Rectangle 415">
                      <a:extLst>
                        <a:ext uri="{FF2B5EF4-FFF2-40B4-BE49-F238E27FC236}">
                          <a16:creationId xmlns:a16="http://schemas.microsoft.com/office/drawing/2014/main" id="{FFF053BB-B06B-4230-8170-4D646AD56D3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2" y="1296"/>
                      <a:ext cx="768" cy="768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4" name="Line 416">
                      <a:extLst>
                        <a:ext uri="{FF2B5EF4-FFF2-40B4-BE49-F238E27FC236}">
                          <a16:creationId xmlns:a16="http://schemas.microsoft.com/office/drawing/2014/main" id="{A1A47AD6-1A3C-4BA6-815D-AD302B80AC3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488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" name="Line 417">
                      <a:extLst>
                        <a:ext uri="{FF2B5EF4-FFF2-40B4-BE49-F238E27FC236}">
                          <a16:creationId xmlns:a16="http://schemas.microsoft.com/office/drawing/2014/main" id="{AFA59BA4-D2E2-41C6-BC60-331D2F898BA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24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6" name="Line 418">
                      <a:extLst>
                        <a:ext uri="{FF2B5EF4-FFF2-40B4-BE49-F238E27FC236}">
                          <a16:creationId xmlns:a16="http://schemas.microsoft.com/office/drawing/2014/main" id="{1FB92C2E-F3CF-4D86-8B91-AA4AA6E8066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16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7" name="Line 419">
                      <a:extLst>
                        <a:ext uri="{FF2B5EF4-FFF2-40B4-BE49-F238E27FC236}">
                          <a16:creationId xmlns:a16="http://schemas.microsoft.com/office/drawing/2014/main" id="{B887ED60-4114-40DC-9CCC-114F905D7B7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" name="Line 420">
                      <a:extLst>
                        <a:ext uri="{FF2B5EF4-FFF2-40B4-BE49-F238E27FC236}">
                          <a16:creationId xmlns:a16="http://schemas.microsoft.com/office/drawing/2014/main" id="{04A57AB8-13F1-42E0-906F-26F4D0E0D83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680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" name="Line 421">
                      <a:extLst>
                        <a:ext uri="{FF2B5EF4-FFF2-40B4-BE49-F238E27FC236}">
                          <a16:creationId xmlns:a16="http://schemas.microsoft.com/office/drawing/2014/main" id="{D82596F8-55C6-4EEC-8A89-20E80B73C8A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872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1" name="AutoShape 422">
                    <a:extLst>
                      <a:ext uri="{FF2B5EF4-FFF2-40B4-BE49-F238E27FC236}">
                        <a16:creationId xmlns:a16="http://schemas.microsoft.com/office/drawing/2014/main" id="{0AB91F76-99D6-4CD9-BBF5-7FBF35C95B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4848" y="1488"/>
                    <a:ext cx="57" cy="384"/>
                  </a:xfrm>
                  <a:prstGeom prst="leftBrace">
                    <a:avLst>
                      <a:gd name="adj1" fmla="val 56140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" name="Text Box 423">
                    <a:extLst>
                      <a:ext uri="{FF2B5EF4-FFF2-40B4-BE49-F238E27FC236}">
                        <a16:creationId xmlns:a16="http://schemas.microsoft.com/office/drawing/2014/main" id="{1D058142-45CB-4F70-903D-46085D324AD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96" y="1584"/>
                    <a:ext cx="173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B</a:t>
                    </a:r>
                  </a:p>
                </p:txBody>
              </p:sp>
            </p:grpSp>
            <p:sp>
              <p:nvSpPr>
                <p:cNvPr id="43" name="Rectangle 424">
                  <a:extLst>
                    <a:ext uri="{FF2B5EF4-FFF2-40B4-BE49-F238E27FC236}">
                      <a16:creationId xmlns:a16="http://schemas.microsoft.com/office/drawing/2014/main" id="{BC524015-8158-4467-BB40-3E8773A6F5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1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44" name="Rectangle 425">
                  <a:extLst>
                    <a:ext uri="{FF2B5EF4-FFF2-40B4-BE49-F238E27FC236}">
                      <a16:creationId xmlns:a16="http://schemas.microsoft.com/office/drawing/2014/main" id="{895D5691-4971-4C1A-827A-BA5EBE96BD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45" name="Rectangle 426">
                  <a:extLst>
                    <a:ext uri="{FF2B5EF4-FFF2-40B4-BE49-F238E27FC236}">
                      <a16:creationId xmlns:a16="http://schemas.microsoft.com/office/drawing/2014/main" id="{CAE35BF4-A8ED-456E-899A-259779D177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2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46" name="Rectangle 427">
                  <a:extLst>
                    <a:ext uri="{FF2B5EF4-FFF2-40B4-BE49-F238E27FC236}">
                      <a16:creationId xmlns:a16="http://schemas.microsoft.com/office/drawing/2014/main" id="{92977D49-754D-4DF6-B451-352D5C9234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47" name="Rectangle 428">
                  <a:extLst>
                    <a:ext uri="{FF2B5EF4-FFF2-40B4-BE49-F238E27FC236}">
                      <a16:creationId xmlns:a16="http://schemas.microsoft.com/office/drawing/2014/main" id="{3DD45000-CEEC-4B52-A022-C06AAB6791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1" y="1872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48" name="Rectangle 429">
                  <a:extLst>
                    <a:ext uri="{FF2B5EF4-FFF2-40B4-BE49-F238E27FC236}">
                      <a16:creationId xmlns:a16="http://schemas.microsoft.com/office/drawing/2014/main" id="{BEE83EEF-BCB6-43EE-AB3D-A06C8B29F2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1872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</p:grpSp>
          <p:sp>
            <p:nvSpPr>
              <p:cNvPr id="35" name="Text Box 446">
                <a:extLst>
                  <a:ext uri="{FF2B5EF4-FFF2-40B4-BE49-F238E27FC236}">
                    <a16:creationId xmlns:a16="http://schemas.microsoft.com/office/drawing/2014/main" id="{92ACDCD6-2FD2-4D9D-8C08-CF18C7E45F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75753" y="48992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6" name="Text Box 447">
                <a:extLst>
                  <a:ext uri="{FF2B5EF4-FFF2-40B4-BE49-F238E27FC236}">
                    <a16:creationId xmlns:a16="http://schemas.microsoft.com/office/drawing/2014/main" id="{2F4D0D80-5532-4614-ABC1-C47A6A6BF4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58178" y="48992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7" name="Text Box 448">
                <a:extLst>
                  <a:ext uri="{FF2B5EF4-FFF2-40B4-BE49-F238E27FC236}">
                    <a16:creationId xmlns:a16="http://schemas.microsoft.com/office/drawing/2014/main" id="{2F42ECE3-D786-4712-908F-97938C2764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75753" y="45944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8" name="Text Box 449">
                <a:extLst>
                  <a:ext uri="{FF2B5EF4-FFF2-40B4-BE49-F238E27FC236}">
                    <a16:creationId xmlns:a16="http://schemas.microsoft.com/office/drawing/2014/main" id="{0426535C-83FC-43E5-9EB5-E4CA64CA7D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61353" y="45944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41" name="Text Box 452">
                <a:extLst>
                  <a:ext uri="{FF2B5EF4-FFF2-40B4-BE49-F238E27FC236}">
                    <a16:creationId xmlns:a16="http://schemas.microsoft.com/office/drawing/2014/main" id="{2C313D85-ACEE-4388-8E64-81AA4F4BA5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7451" y="3922504"/>
                <a:ext cx="4572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600" b="1">
                    <a:solidFill>
                      <a:srgbClr val="0000FF"/>
                    </a:solidFill>
                  </a:rPr>
                  <a:t>Z</a:t>
                </a:r>
                <a:endParaRPr lang="en-US" sz="16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69" name="Rectangle 371">
                <a:extLst>
                  <a:ext uri="{FF2B5EF4-FFF2-40B4-BE49-F238E27FC236}">
                    <a16:creationId xmlns:a16="http://schemas.microsoft.com/office/drawing/2014/main" id="{69B13882-529A-4733-AC9A-06A95DC185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17727" y="4609256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70" name="Rectangle 371">
                <a:extLst>
                  <a:ext uri="{FF2B5EF4-FFF2-40B4-BE49-F238E27FC236}">
                    <a16:creationId xmlns:a16="http://schemas.microsoft.com/office/drawing/2014/main" id="{88C1B4A0-DD1C-4295-9FA8-151342AF90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91234" y="4619575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71" name="Rectangle 371">
                <a:extLst>
                  <a:ext uri="{FF2B5EF4-FFF2-40B4-BE49-F238E27FC236}">
                    <a16:creationId xmlns:a16="http://schemas.microsoft.com/office/drawing/2014/main" id="{DE5BC14E-2051-414A-A2B2-3F93ACE464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17094" y="4914319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72" name="Rectangle 371">
                <a:extLst>
                  <a:ext uri="{FF2B5EF4-FFF2-40B4-BE49-F238E27FC236}">
                    <a16:creationId xmlns:a16="http://schemas.microsoft.com/office/drawing/2014/main" id="{A4F0AD4B-051A-4186-9317-693772198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5204" y="4924374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73" name="Rectangle 371">
                <a:extLst>
                  <a:ext uri="{FF2B5EF4-FFF2-40B4-BE49-F238E27FC236}">
                    <a16:creationId xmlns:a16="http://schemas.microsoft.com/office/drawing/2014/main" id="{9FDC1C3D-C97E-4855-B729-56F110A7C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7407" y="5501694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46754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BCD to Excess-3 Code Converter (3/3) 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154" name="Group 500">
            <a:extLst>
              <a:ext uri="{FF2B5EF4-FFF2-40B4-BE49-F238E27FC236}">
                <a16:creationId xmlns:a16="http://schemas.microsoft.com/office/drawing/2014/main" id="{0CAA9329-4ABB-4F93-BCA4-5D5667F07812}"/>
              </a:ext>
            </a:extLst>
          </p:cNvPr>
          <p:cNvGrpSpPr>
            <a:grpSpLocks/>
          </p:cNvGrpSpPr>
          <p:nvPr/>
        </p:nvGrpSpPr>
        <p:grpSpPr bwMode="auto">
          <a:xfrm>
            <a:off x="3193158" y="4587800"/>
            <a:ext cx="1212850" cy="1171575"/>
            <a:chOff x="2163" y="2705"/>
            <a:chExt cx="764" cy="738"/>
          </a:xfrm>
        </p:grpSpPr>
        <p:sp>
          <p:nvSpPr>
            <p:cNvPr id="155" name="AutoShape 336">
              <a:extLst>
                <a:ext uri="{FF2B5EF4-FFF2-40B4-BE49-F238E27FC236}">
                  <a16:creationId xmlns:a16="http://schemas.microsoft.com/office/drawing/2014/main" id="{C774EE86-6909-4DA3-830E-569B08C0F1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61" y="2711"/>
              <a:ext cx="166" cy="732"/>
            </a:xfrm>
            <a:prstGeom prst="rightBracket">
              <a:avLst>
                <a:gd name="adj" fmla="val 36747"/>
              </a:avLst>
            </a:prstGeom>
            <a:solidFill>
              <a:srgbClr val="3366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AutoShape 337">
              <a:extLst>
                <a:ext uri="{FF2B5EF4-FFF2-40B4-BE49-F238E27FC236}">
                  <a16:creationId xmlns:a16="http://schemas.microsoft.com/office/drawing/2014/main" id="{5D582860-58EF-4163-9B53-8C0B3390830B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2163" y="2705"/>
              <a:ext cx="167" cy="719"/>
            </a:xfrm>
            <a:prstGeom prst="rightBracket">
              <a:avLst>
                <a:gd name="adj" fmla="val 35878"/>
              </a:avLst>
            </a:prstGeom>
            <a:solidFill>
              <a:srgbClr val="3366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7" name="Group 501">
            <a:extLst>
              <a:ext uri="{FF2B5EF4-FFF2-40B4-BE49-F238E27FC236}">
                <a16:creationId xmlns:a16="http://schemas.microsoft.com/office/drawing/2014/main" id="{CBAE88C8-CEC8-4FEE-AF39-260C2CE6EF4E}"/>
              </a:ext>
            </a:extLst>
          </p:cNvPr>
          <p:cNvGrpSpPr>
            <a:grpSpLocks/>
          </p:cNvGrpSpPr>
          <p:nvPr/>
        </p:nvGrpSpPr>
        <p:grpSpPr bwMode="auto">
          <a:xfrm>
            <a:off x="2715321" y="3895649"/>
            <a:ext cx="2133601" cy="2257425"/>
            <a:chOff x="1853" y="2264"/>
            <a:chExt cx="1344" cy="1422"/>
          </a:xfrm>
        </p:grpSpPr>
        <p:sp>
          <p:nvSpPr>
            <p:cNvPr id="158" name="Text Box 338">
              <a:extLst>
                <a:ext uri="{FF2B5EF4-FFF2-40B4-BE49-F238E27FC236}">
                  <a16:creationId xmlns:a16="http://schemas.microsoft.com/office/drawing/2014/main" id="{51D4AF3A-481F-4B7C-90CC-36AD0D8F7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264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grpSp>
          <p:nvGrpSpPr>
            <p:cNvPr id="159" name="Group 340">
              <a:extLst>
                <a:ext uri="{FF2B5EF4-FFF2-40B4-BE49-F238E27FC236}">
                  <a16:creationId xmlns:a16="http://schemas.microsoft.com/office/drawing/2014/main" id="{84010231-975B-43A7-8ED6-F94F4152E1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400"/>
              <a:ext cx="1325" cy="1286"/>
              <a:chOff x="3744" y="1008"/>
              <a:chExt cx="1325" cy="1286"/>
            </a:xfrm>
          </p:grpSpPr>
          <p:sp>
            <p:nvSpPr>
              <p:cNvPr id="171" name="Text Box 341">
                <a:extLst>
                  <a:ext uri="{FF2B5EF4-FFF2-40B4-BE49-F238E27FC236}">
                    <a16:creationId xmlns:a16="http://schemas.microsoft.com/office/drawing/2014/main" id="{D0DB54A4-90E1-4CCB-AF6F-993972781C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776"/>
                <a:ext cx="173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72" name="AutoShape 342">
                <a:extLst>
                  <a:ext uri="{FF2B5EF4-FFF2-40B4-BE49-F238E27FC236}">
                    <a16:creationId xmlns:a16="http://schemas.microsoft.com/office/drawing/2014/main" id="{3A3776F0-67A7-4F5D-B5BD-17DFFA2E9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8" y="1680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AutoShape 343">
                <a:extLst>
                  <a:ext uri="{FF2B5EF4-FFF2-40B4-BE49-F238E27FC236}">
                    <a16:creationId xmlns:a16="http://schemas.microsoft.com/office/drawing/2014/main" id="{9205F783-2523-40A6-A837-25278C20861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V="1">
                <a:off x="4584" y="984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Text Box 344">
                <a:extLst>
                  <a:ext uri="{FF2B5EF4-FFF2-40B4-BE49-F238E27FC236}">
                    <a16:creationId xmlns:a16="http://schemas.microsoft.com/office/drawing/2014/main" id="{5263A046-E51A-4645-99C6-A7A7BA21FA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1008"/>
                <a:ext cx="172" cy="1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75" name="Text Box 345">
                <a:extLst>
                  <a:ext uri="{FF2B5EF4-FFF2-40B4-BE49-F238E27FC236}">
                    <a16:creationId xmlns:a16="http://schemas.microsoft.com/office/drawing/2014/main" id="{B0558DAF-A7C8-46B6-8C19-155AE796A1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1296"/>
                <a:ext cx="231" cy="9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01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176" name="Text Box 346">
                <a:extLst>
                  <a:ext uri="{FF2B5EF4-FFF2-40B4-BE49-F238E27FC236}">
                    <a16:creationId xmlns:a16="http://schemas.microsoft.com/office/drawing/2014/main" id="{C08C897B-F321-41D2-827B-1CEDF79203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1152"/>
                <a:ext cx="816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00    01    11    10</a:t>
                </a:r>
              </a:p>
            </p:txBody>
          </p:sp>
          <p:sp>
            <p:nvSpPr>
              <p:cNvPr id="177" name="AutoShape 347">
                <a:extLst>
                  <a:ext uri="{FF2B5EF4-FFF2-40B4-BE49-F238E27FC236}">
                    <a16:creationId xmlns:a16="http://schemas.microsoft.com/office/drawing/2014/main" id="{E78ED681-BBF2-400F-9317-EA2D5FB67FB7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4381" y="1920"/>
                <a:ext cx="70" cy="384"/>
              </a:xfrm>
              <a:prstGeom prst="leftBrace">
                <a:avLst>
                  <a:gd name="adj1" fmla="val 4571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Text Box 348">
                <a:extLst>
                  <a:ext uri="{FF2B5EF4-FFF2-40B4-BE49-F238E27FC236}">
                    <a16:creationId xmlns:a16="http://schemas.microsoft.com/office/drawing/2014/main" id="{702A1561-0625-4C0C-B817-15C7BE138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0" y="2160"/>
                <a:ext cx="17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179" name="Line 349">
                <a:extLst>
                  <a:ext uri="{FF2B5EF4-FFF2-40B4-BE49-F238E27FC236}">
                    <a16:creationId xmlns:a16="http://schemas.microsoft.com/office/drawing/2014/main" id="{616C44E9-8C16-48C8-ACED-BF93F3F3A8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75" y="1123"/>
                <a:ext cx="155" cy="1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Text Box 350">
                <a:extLst>
                  <a:ext uri="{FF2B5EF4-FFF2-40B4-BE49-F238E27FC236}">
                    <a16:creationId xmlns:a16="http://schemas.microsoft.com/office/drawing/2014/main" id="{60AE8B37-DC2F-4B9C-A485-84B7D145C1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152"/>
                <a:ext cx="240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181" name="Text Box 351">
                <a:extLst>
                  <a:ext uri="{FF2B5EF4-FFF2-40B4-BE49-F238E27FC236}">
                    <a16:creationId xmlns:a16="http://schemas.microsoft.com/office/drawing/2014/main" id="{DEB8ED28-0FB0-4A9A-AE35-ECC242EAA9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056"/>
                <a:ext cx="288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grpSp>
            <p:nvGrpSpPr>
              <p:cNvPr id="182" name="Group 352">
                <a:extLst>
                  <a:ext uri="{FF2B5EF4-FFF2-40B4-BE49-F238E27FC236}">
                    <a16:creationId xmlns:a16="http://schemas.microsoft.com/office/drawing/2014/main" id="{5DAB05E0-533E-4954-B5C2-E63BC70B16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1296"/>
                <a:ext cx="768" cy="768"/>
                <a:chOff x="4032" y="1296"/>
                <a:chExt cx="768" cy="768"/>
              </a:xfrm>
            </p:grpSpPr>
            <p:sp>
              <p:nvSpPr>
                <p:cNvPr id="185" name="Rectangle 353">
                  <a:extLst>
                    <a:ext uri="{FF2B5EF4-FFF2-40B4-BE49-F238E27FC236}">
                      <a16:creationId xmlns:a16="http://schemas.microsoft.com/office/drawing/2014/main" id="{BC28AFCC-FB7C-4ED8-818D-C472763BE8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1296"/>
                  <a:ext cx="768" cy="76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Line 354">
                  <a:extLst>
                    <a:ext uri="{FF2B5EF4-FFF2-40B4-BE49-F238E27FC236}">
                      <a16:creationId xmlns:a16="http://schemas.microsoft.com/office/drawing/2014/main" id="{0E9C0AC4-D86A-4BF1-89AB-CB684DE30C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488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" name="Line 355">
                  <a:extLst>
                    <a:ext uri="{FF2B5EF4-FFF2-40B4-BE49-F238E27FC236}">
                      <a16:creationId xmlns:a16="http://schemas.microsoft.com/office/drawing/2014/main" id="{497475C9-E791-4D28-9615-AAB90CDDEC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4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" name="Line 356">
                  <a:extLst>
                    <a:ext uri="{FF2B5EF4-FFF2-40B4-BE49-F238E27FC236}">
                      <a16:creationId xmlns:a16="http://schemas.microsoft.com/office/drawing/2014/main" id="{C8018ADC-C75E-4459-BA99-63F98D5567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" name="Line 357">
                  <a:extLst>
                    <a:ext uri="{FF2B5EF4-FFF2-40B4-BE49-F238E27FC236}">
                      <a16:creationId xmlns:a16="http://schemas.microsoft.com/office/drawing/2014/main" id="{010D8696-2926-4900-A97A-34E9C7628B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08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" name="Line 358">
                  <a:extLst>
                    <a:ext uri="{FF2B5EF4-FFF2-40B4-BE49-F238E27FC236}">
                      <a16:creationId xmlns:a16="http://schemas.microsoft.com/office/drawing/2014/main" id="{F5162E37-8A88-4696-AA6C-7FB1B67B91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680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1" name="Line 359">
                  <a:extLst>
                    <a:ext uri="{FF2B5EF4-FFF2-40B4-BE49-F238E27FC236}">
                      <a16:creationId xmlns:a16="http://schemas.microsoft.com/office/drawing/2014/main" id="{18B4EC8C-B6E3-4E92-BFA6-14B4DD5891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872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3" name="AutoShape 360">
                <a:extLst>
                  <a:ext uri="{FF2B5EF4-FFF2-40B4-BE49-F238E27FC236}">
                    <a16:creationId xmlns:a16="http://schemas.microsoft.com/office/drawing/2014/main" id="{709F05BB-4D2A-46D4-95A1-600768D7DBE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848" y="1488"/>
                <a:ext cx="57" cy="384"/>
              </a:xfrm>
              <a:prstGeom prst="leftBrace">
                <a:avLst>
                  <a:gd name="adj1" fmla="val 5614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Text Box 361">
                <a:extLst>
                  <a:ext uri="{FF2B5EF4-FFF2-40B4-BE49-F238E27FC236}">
                    <a16:creationId xmlns:a16="http://schemas.microsoft.com/office/drawing/2014/main" id="{3F8F4724-FB12-46BE-9D7C-AA04D54236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1584"/>
                <a:ext cx="173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</p:grpSp>
        <p:sp>
          <p:nvSpPr>
            <p:cNvPr id="160" name="Rectangle 362">
              <a:extLst>
                <a:ext uri="{FF2B5EF4-FFF2-40B4-BE49-F238E27FC236}">
                  <a16:creationId xmlns:a16="http://schemas.microsoft.com/office/drawing/2014/main" id="{59A1FC53-CD4C-4158-8341-261BA3002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" y="3087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161" name="Rectangle 363">
              <a:extLst>
                <a:ext uri="{FF2B5EF4-FFF2-40B4-BE49-F238E27FC236}">
                  <a16:creationId xmlns:a16="http://schemas.microsoft.com/office/drawing/2014/main" id="{B52D6151-7095-4C72-8EBA-7BF020DA1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087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162" name="Rectangle 364">
              <a:extLst>
                <a:ext uri="{FF2B5EF4-FFF2-40B4-BE49-F238E27FC236}">
                  <a16:creationId xmlns:a16="http://schemas.microsoft.com/office/drawing/2014/main" id="{30AC91FE-6997-4FDE-939E-CD4EF0A54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0" y="3087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163" name="Rectangle 365">
              <a:extLst>
                <a:ext uri="{FF2B5EF4-FFF2-40B4-BE49-F238E27FC236}">
                  <a16:creationId xmlns:a16="http://schemas.microsoft.com/office/drawing/2014/main" id="{B9AFA843-ABC3-472F-B6AF-C2B1A53DD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5" y="3087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164" name="Rectangle 366">
              <a:extLst>
                <a:ext uri="{FF2B5EF4-FFF2-40B4-BE49-F238E27FC236}">
                  <a16:creationId xmlns:a16="http://schemas.microsoft.com/office/drawing/2014/main" id="{821D99FC-67B9-41D7-8F03-886965D08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" y="3264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165" name="Rectangle 367">
              <a:extLst>
                <a:ext uri="{FF2B5EF4-FFF2-40B4-BE49-F238E27FC236}">
                  <a16:creationId xmlns:a16="http://schemas.microsoft.com/office/drawing/2014/main" id="{E64DEDCE-0946-4EFC-8DE7-A04F8EBF2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264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166" name="Text Box 368">
              <a:extLst>
                <a:ext uri="{FF2B5EF4-FFF2-40B4-BE49-F238E27FC236}">
                  <a16:creationId xmlns:a16="http://schemas.microsoft.com/office/drawing/2014/main" id="{96C43C98-9A24-4959-A5E4-205A87666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880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67" name="Text Box 369">
              <a:extLst>
                <a:ext uri="{FF2B5EF4-FFF2-40B4-BE49-F238E27FC236}">
                  <a16:creationId xmlns:a16="http://schemas.microsoft.com/office/drawing/2014/main" id="{3E9CC309-270A-45AD-BA9C-6E477584A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880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68" name="Text Box 370">
              <a:extLst>
                <a:ext uri="{FF2B5EF4-FFF2-40B4-BE49-F238E27FC236}">
                  <a16:creationId xmlns:a16="http://schemas.microsoft.com/office/drawing/2014/main" id="{F1986214-CDCD-4986-A41D-2B4B6F76E5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688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69" name="Text Box 371">
              <a:extLst>
                <a:ext uri="{FF2B5EF4-FFF2-40B4-BE49-F238E27FC236}">
                  <a16:creationId xmlns:a16="http://schemas.microsoft.com/office/drawing/2014/main" id="{FEFE8B2F-ABA6-42D6-8B65-8B32340CB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688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70" name="Text Box 372">
              <a:extLst>
                <a:ext uri="{FF2B5EF4-FFF2-40B4-BE49-F238E27FC236}">
                  <a16:creationId xmlns:a16="http://schemas.microsoft.com/office/drawing/2014/main" id="{8785E1A8-9BD0-4E5A-830D-594AF34FD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3" y="2264"/>
              <a:ext cx="288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 dirty="0">
                  <a:solidFill>
                    <a:srgbClr val="0000FF"/>
                  </a:solidFill>
                </a:rPr>
                <a:t>Z</a:t>
              </a:r>
              <a:endParaRPr lang="en-US" sz="16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</p:grpSp>
      <p:grpSp>
        <p:nvGrpSpPr>
          <p:cNvPr id="192" name="Group 495">
            <a:extLst>
              <a:ext uri="{FF2B5EF4-FFF2-40B4-BE49-F238E27FC236}">
                <a16:creationId xmlns:a16="http://schemas.microsoft.com/office/drawing/2014/main" id="{17BA6609-756D-465A-8191-BF6C0E7D646A}"/>
              </a:ext>
            </a:extLst>
          </p:cNvPr>
          <p:cNvGrpSpPr>
            <a:grpSpLocks/>
          </p:cNvGrpSpPr>
          <p:nvPr/>
        </p:nvGrpSpPr>
        <p:grpSpPr bwMode="auto">
          <a:xfrm>
            <a:off x="608708" y="1408037"/>
            <a:ext cx="2106613" cy="2306638"/>
            <a:chOff x="526" y="697"/>
            <a:chExt cx="1327" cy="1453"/>
          </a:xfrm>
        </p:grpSpPr>
        <p:grpSp>
          <p:nvGrpSpPr>
            <p:cNvPr id="193" name="Group 374">
              <a:extLst>
                <a:ext uri="{FF2B5EF4-FFF2-40B4-BE49-F238E27FC236}">
                  <a16:creationId xmlns:a16="http://schemas.microsoft.com/office/drawing/2014/main" id="{992A346E-8157-42E8-9123-7EDE3EF1F6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864"/>
              <a:ext cx="1325" cy="1286"/>
              <a:chOff x="3744" y="1008"/>
              <a:chExt cx="1325" cy="1286"/>
            </a:xfrm>
          </p:grpSpPr>
          <p:grpSp>
            <p:nvGrpSpPr>
              <p:cNvPr id="200" name="Group 375">
                <a:extLst>
                  <a:ext uri="{FF2B5EF4-FFF2-40B4-BE49-F238E27FC236}">
                    <a16:creationId xmlns:a16="http://schemas.microsoft.com/office/drawing/2014/main" id="{9E71CE58-3C58-4306-A257-CAF1F58AF4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1008"/>
                <a:ext cx="1325" cy="1286"/>
                <a:chOff x="3744" y="1008"/>
                <a:chExt cx="1325" cy="1286"/>
              </a:xfrm>
            </p:grpSpPr>
            <p:sp>
              <p:nvSpPr>
                <p:cNvPr id="207" name="Text Box 376">
                  <a:extLst>
                    <a:ext uri="{FF2B5EF4-FFF2-40B4-BE49-F238E27FC236}">
                      <a16:creationId xmlns:a16="http://schemas.microsoft.com/office/drawing/2014/main" id="{F55977A6-EC85-4C3B-B271-4CD9C006AC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4" y="1776"/>
                  <a:ext cx="173" cy="1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A</a:t>
                  </a:r>
                </a:p>
              </p:txBody>
            </p:sp>
            <p:sp>
              <p:nvSpPr>
                <p:cNvPr id="208" name="AutoShape 377">
                  <a:extLst>
                    <a:ext uri="{FF2B5EF4-FFF2-40B4-BE49-F238E27FC236}">
                      <a16:creationId xmlns:a16="http://schemas.microsoft.com/office/drawing/2014/main" id="{61A6C506-5D39-48CA-8720-9F13EE2453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88" y="1680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" name="AutoShape 378">
                  <a:extLst>
                    <a:ext uri="{FF2B5EF4-FFF2-40B4-BE49-F238E27FC236}">
                      <a16:creationId xmlns:a16="http://schemas.microsoft.com/office/drawing/2014/main" id="{0DC77149-ED75-4679-8F6C-28C7967B15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V="1">
                  <a:off x="4584" y="984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" name="Text Box 379">
                  <a:extLst>
                    <a:ext uri="{FF2B5EF4-FFF2-40B4-BE49-F238E27FC236}">
                      <a16:creationId xmlns:a16="http://schemas.microsoft.com/office/drawing/2014/main" id="{0778F086-7777-4F11-ABB2-A2B494EE8E7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12" y="1008"/>
                  <a:ext cx="172" cy="14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C</a:t>
                  </a:r>
                </a:p>
              </p:txBody>
            </p:sp>
            <p:sp>
              <p:nvSpPr>
                <p:cNvPr id="211" name="Text Box 380">
                  <a:extLst>
                    <a:ext uri="{FF2B5EF4-FFF2-40B4-BE49-F238E27FC236}">
                      <a16:creationId xmlns:a16="http://schemas.microsoft.com/office/drawing/2014/main" id="{FDED13C8-8041-4DFF-AF54-E4B7377862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40" y="1296"/>
                  <a:ext cx="231" cy="9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spcBef>
                      <a:spcPct val="70000"/>
                    </a:spcBef>
                  </a:pPr>
                  <a:r>
                    <a:rPr lang="en-US" sz="1200" b="1">
                      <a:latin typeface="Times New Roman" pitchFamily="18" charset="0"/>
                    </a:rPr>
                    <a:t>00</a:t>
                  </a:r>
                </a:p>
                <a:p>
                  <a:pPr algn="r" eaLnBrk="0" hangingPunct="0">
                    <a:spcBef>
                      <a:spcPct val="70000"/>
                    </a:spcBef>
                  </a:pPr>
                  <a:r>
                    <a:rPr lang="en-US" sz="1200" b="1">
                      <a:latin typeface="Times New Roman" pitchFamily="18" charset="0"/>
                    </a:rPr>
                    <a:t>01</a:t>
                  </a:r>
                </a:p>
                <a:p>
                  <a:pPr algn="r" eaLnBrk="0" hangingPunct="0">
                    <a:spcBef>
                      <a:spcPct val="70000"/>
                    </a:spcBef>
                  </a:pPr>
                  <a:r>
                    <a:rPr lang="en-US" sz="1200" b="1">
                      <a:latin typeface="Times New Roman" pitchFamily="18" charset="0"/>
                    </a:rPr>
                    <a:t>11</a:t>
                  </a:r>
                </a:p>
                <a:p>
                  <a:pPr algn="r" eaLnBrk="0" hangingPunct="0">
                    <a:spcBef>
                      <a:spcPct val="70000"/>
                    </a:spcBef>
                  </a:pPr>
                  <a:r>
                    <a:rPr lang="en-US" sz="1200" b="1">
                      <a:latin typeface="Times New Roman" pitchFamily="18" charset="0"/>
                    </a:rPr>
                    <a:t>10</a:t>
                  </a:r>
                  <a:endParaRPr lang="en-US" sz="1600" b="1">
                    <a:latin typeface="Times New Roman" pitchFamily="18" charset="0"/>
                  </a:endParaRPr>
                </a:p>
              </p:txBody>
            </p:sp>
            <p:sp>
              <p:nvSpPr>
                <p:cNvPr id="212" name="Text Box 381">
                  <a:extLst>
                    <a:ext uri="{FF2B5EF4-FFF2-40B4-BE49-F238E27FC236}">
                      <a16:creationId xmlns:a16="http://schemas.microsoft.com/office/drawing/2014/main" id="{FE06730B-DEEA-42D7-971F-B8AA09F8654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1152"/>
                  <a:ext cx="816" cy="1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US" sz="1200" b="1">
                      <a:latin typeface="Times New Roman" pitchFamily="18" charset="0"/>
                    </a:rPr>
                    <a:t>00    01    11    10</a:t>
                  </a:r>
                </a:p>
              </p:txBody>
            </p:sp>
            <p:sp>
              <p:nvSpPr>
                <p:cNvPr id="213" name="AutoShape 382">
                  <a:extLst>
                    <a:ext uri="{FF2B5EF4-FFF2-40B4-BE49-F238E27FC236}">
                      <a16:creationId xmlns:a16="http://schemas.microsoft.com/office/drawing/2014/main" id="{9DE1826B-CA13-4EB0-AFCB-0660A0E49B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5400000">
                  <a:off x="4381" y="1920"/>
                  <a:ext cx="70" cy="384"/>
                </a:xfrm>
                <a:prstGeom prst="leftBrace">
                  <a:avLst>
                    <a:gd name="adj1" fmla="val 45714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Text Box 383">
                  <a:extLst>
                    <a:ext uri="{FF2B5EF4-FFF2-40B4-BE49-F238E27FC236}">
                      <a16:creationId xmlns:a16="http://schemas.microsoft.com/office/drawing/2014/main" id="{DE75516B-57AB-4583-AB3B-5841BED98E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40" y="2160"/>
                  <a:ext cx="172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D</a:t>
                  </a:r>
                </a:p>
              </p:txBody>
            </p:sp>
            <p:sp>
              <p:nvSpPr>
                <p:cNvPr id="215" name="Line 384">
                  <a:extLst>
                    <a:ext uri="{FF2B5EF4-FFF2-40B4-BE49-F238E27FC236}">
                      <a16:creationId xmlns:a16="http://schemas.microsoft.com/office/drawing/2014/main" id="{E3F4144F-877B-4881-B590-F45C3CF7A0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875" y="1123"/>
                  <a:ext cx="155" cy="17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Text Box 385">
                  <a:extLst>
                    <a:ext uri="{FF2B5EF4-FFF2-40B4-BE49-F238E27FC236}">
                      <a16:creationId xmlns:a16="http://schemas.microsoft.com/office/drawing/2014/main" id="{50CC68CD-90E1-4895-8B80-068891439BF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4" y="1152"/>
                  <a:ext cx="240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100" b="1">
                      <a:latin typeface="Tahoma" pitchFamily="34" charset="0"/>
                    </a:rPr>
                    <a:t>AB</a:t>
                  </a:r>
                </a:p>
              </p:txBody>
            </p:sp>
            <p:sp>
              <p:nvSpPr>
                <p:cNvPr id="217" name="Text Box 386">
                  <a:extLst>
                    <a:ext uri="{FF2B5EF4-FFF2-40B4-BE49-F238E27FC236}">
                      <a16:creationId xmlns:a16="http://schemas.microsoft.com/office/drawing/2014/main" id="{CAAC488C-D950-4B77-BFB0-807111DAB6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8" y="1056"/>
                  <a:ext cx="288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100" b="1">
                      <a:latin typeface="Tahoma" pitchFamily="34" charset="0"/>
                    </a:rPr>
                    <a:t>CD</a:t>
                  </a:r>
                </a:p>
              </p:txBody>
            </p:sp>
            <p:grpSp>
              <p:nvGrpSpPr>
                <p:cNvPr id="218" name="Group 387">
                  <a:extLst>
                    <a:ext uri="{FF2B5EF4-FFF2-40B4-BE49-F238E27FC236}">
                      <a16:creationId xmlns:a16="http://schemas.microsoft.com/office/drawing/2014/main" id="{2482A047-A3F0-42EC-85F2-47142DC854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1296"/>
                  <a:ext cx="768" cy="768"/>
                  <a:chOff x="4032" y="1296"/>
                  <a:chExt cx="768" cy="768"/>
                </a:xfrm>
              </p:grpSpPr>
              <p:sp>
                <p:nvSpPr>
                  <p:cNvPr id="221" name="Rectangle 388">
                    <a:extLst>
                      <a:ext uri="{FF2B5EF4-FFF2-40B4-BE49-F238E27FC236}">
                        <a16:creationId xmlns:a16="http://schemas.microsoft.com/office/drawing/2014/main" id="{C705F48D-5B4E-481E-8A9C-B3F0DE7E3A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1296"/>
                    <a:ext cx="768" cy="768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2" name="Line 389">
                    <a:extLst>
                      <a:ext uri="{FF2B5EF4-FFF2-40B4-BE49-F238E27FC236}">
                        <a16:creationId xmlns:a16="http://schemas.microsoft.com/office/drawing/2014/main" id="{B4F4272E-3E9C-4547-885D-4F60E7B524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488"/>
                    <a:ext cx="7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3" name="Line 390">
                    <a:extLst>
                      <a:ext uri="{FF2B5EF4-FFF2-40B4-BE49-F238E27FC236}">
                        <a16:creationId xmlns:a16="http://schemas.microsoft.com/office/drawing/2014/main" id="{70CECB24-796C-4FD5-8219-F55B44AA3F5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24" y="1296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4" name="Line 391">
                    <a:extLst>
                      <a:ext uri="{FF2B5EF4-FFF2-40B4-BE49-F238E27FC236}">
                        <a16:creationId xmlns:a16="http://schemas.microsoft.com/office/drawing/2014/main" id="{99147857-3B66-4A36-8393-011F8DF6C5D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296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" name="Line 392">
                    <a:extLst>
                      <a:ext uri="{FF2B5EF4-FFF2-40B4-BE49-F238E27FC236}">
                        <a16:creationId xmlns:a16="http://schemas.microsoft.com/office/drawing/2014/main" id="{45B848DA-DE49-4F2D-B741-1D14E0A2583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08" y="1296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6" name="Line 393">
                    <a:extLst>
                      <a:ext uri="{FF2B5EF4-FFF2-40B4-BE49-F238E27FC236}">
                        <a16:creationId xmlns:a16="http://schemas.microsoft.com/office/drawing/2014/main" id="{76FC42CD-3297-47F6-9821-22D7EF50043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680"/>
                    <a:ext cx="7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7" name="Line 394">
                    <a:extLst>
                      <a:ext uri="{FF2B5EF4-FFF2-40B4-BE49-F238E27FC236}">
                        <a16:creationId xmlns:a16="http://schemas.microsoft.com/office/drawing/2014/main" id="{2252E0D7-213F-4924-8C37-4EDCFED090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872"/>
                    <a:ext cx="7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9" name="AutoShape 395">
                  <a:extLst>
                    <a:ext uri="{FF2B5EF4-FFF2-40B4-BE49-F238E27FC236}">
                      <a16:creationId xmlns:a16="http://schemas.microsoft.com/office/drawing/2014/main" id="{5BAEDD0C-BE09-4C8D-98B5-920D463DAB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848" y="1488"/>
                  <a:ext cx="57" cy="384"/>
                </a:xfrm>
                <a:prstGeom prst="leftBrace">
                  <a:avLst>
                    <a:gd name="adj1" fmla="val 56140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0" name="Text Box 396">
                  <a:extLst>
                    <a:ext uri="{FF2B5EF4-FFF2-40B4-BE49-F238E27FC236}">
                      <a16:creationId xmlns:a16="http://schemas.microsoft.com/office/drawing/2014/main" id="{7B23B167-D334-423D-B858-B3B6CF1069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6" y="1584"/>
                  <a:ext cx="173" cy="1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B</a:t>
                  </a:r>
                </a:p>
              </p:txBody>
            </p:sp>
          </p:grpSp>
          <p:sp>
            <p:nvSpPr>
              <p:cNvPr id="201" name="Rectangle 397">
                <a:extLst>
                  <a:ext uri="{FF2B5EF4-FFF2-40B4-BE49-F238E27FC236}">
                    <a16:creationId xmlns:a16="http://schemas.microsoft.com/office/drawing/2014/main" id="{A54633EA-5310-429B-A67E-B74C7E21A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1695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>
                    <a:latin typeface="Tahoma" pitchFamily="34" charset="0"/>
                  </a:rPr>
                  <a:t>X</a:t>
                </a:r>
                <a:endParaRPr lang="en-US" sz="1400" b="1">
                  <a:latin typeface="Tahoma" pitchFamily="34" charset="0"/>
                </a:endParaRPr>
              </a:p>
            </p:txBody>
          </p:sp>
          <p:sp>
            <p:nvSpPr>
              <p:cNvPr id="202" name="Rectangle 398">
                <a:extLst>
                  <a:ext uri="{FF2B5EF4-FFF2-40B4-BE49-F238E27FC236}">
                    <a16:creationId xmlns:a16="http://schemas.microsoft.com/office/drawing/2014/main" id="{2AC018C0-01AD-41F8-A073-575E892EF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695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>
                    <a:latin typeface="Tahoma" pitchFamily="34" charset="0"/>
                  </a:rPr>
                  <a:t>X</a:t>
                </a:r>
                <a:endParaRPr lang="en-US" sz="1400" b="1">
                  <a:latin typeface="Tahoma" pitchFamily="34" charset="0"/>
                </a:endParaRPr>
              </a:p>
            </p:txBody>
          </p:sp>
          <p:sp>
            <p:nvSpPr>
              <p:cNvPr id="203" name="Rectangle 399">
                <a:extLst>
                  <a:ext uri="{FF2B5EF4-FFF2-40B4-BE49-F238E27FC236}">
                    <a16:creationId xmlns:a16="http://schemas.microsoft.com/office/drawing/2014/main" id="{6865CE83-49F3-40B0-B4C0-23A8B29A5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2" y="1695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>
                    <a:latin typeface="Tahoma" pitchFamily="34" charset="0"/>
                  </a:rPr>
                  <a:t>X</a:t>
                </a:r>
                <a:endParaRPr lang="en-US" sz="1400" b="1">
                  <a:latin typeface="Tahoma" pitchFamily="34" charset="0"/>
                </a:endParaRPr>
              </a:p>
            </p:txBody>
          </p:sp>
          <p:sp>
            <p:nvSpPr>
              <p:cNvPr id="204" name="Rectangle 400">
                <a:extLst>
                  <a:ext uri="{FF2B5EF4-FFF2-40B4-BE49-F238E27FC236}">
                    <a16:creationId xmlns:a16="http://schemas.microsoft.com/office/drawing/2014/main" id="{5C2BD732-42BF-4373-8F42-18005B0059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7" y="1695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>
                    <a:latin typeface="Tahoma" pitchFamily="34" charset="0"/>
                  </a:rPr>
                  <a:t>X</a:t>
                </a:r>
                <a:endParaRPr lang="en-US" sz="1400" b="1">
                  <a:latin typeface="Tahoma" pitchFamily="34" charset="0"/>
                </a:endParaRPr>
              </a:p>
            </p:txBody>
          </p:sp>
          <p:sp>
            <p:nvSpPr>
              <p:cNvPr id="205" name="Rectangle 401">
                <a:extLst>
                  <a:ext uri="{FF2B5EF4-FFF2-40B4-BE49-F238E27FC236}">
                    <a16:creationId xmlns:a16="http://schemas.microsoft.com/office/drawing/2014/main" id="{1B9A0A99-582B-4D9A-97BB-4BEC391D1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1872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>
                    <a:latin typeface="Tahoma" pitchFamily="34" charset="0"/>
                  </a:rPr>
                  <a:t>X</a:t>
                </a:r>
                <a:endParaRPr lang="en-US" sz="1400" b="1">
                  <a:latin typeface="Tahoma" pitchFamily="34" charset="0"/>
                </a:endParaRPr>
              </a:p>
            </p:txBody>
          </p:sp>
          <p:sp>
            <p:nvSpPr>
              <p:cNvPr id="206" name="Rectangle 402">
                <a:extLst>
                  <a:ext uri="{FF2B5EF4-FFF2-40B4-BE49-F238E27FC236}">
                    <a16:creationId xmlns:a16="http://schemas.microsoft.com/office/drawing/2014/main" id="{D7516793-5054-4F15-AEC9-B7E371018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872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>
                    <a:latin typeface="Tahoma" pitchFamily="34" charset="0"/>
                  </a:rPr>
                  <a:t>X</a:t>
                </a:r>
                <a:endParaRPr lang="en-US" sz="1400" b="1">
                  <a:latin typeface="Tahoma" pitchFamily="34" charset="0"/>
                </a:endParaRPr>
              </a:p>
            </p:txBody>
          </p:sp>
        </p:grpSp>
        <p:sp>
          <p:nvSpPr>
            <p:cNvPr id="194" name="Text Box 403">
              <a:extLst>
                <a:ext uri="{FF2B5EF4-FFF2-40B4-BE49-F238E27FC236}">
                  <a16:creationId xmlns:a16="http://schemas.microsoft.com/office/drawing/2014/main" id="{5465C0AD-8BC4-4031-98B7-850B6C661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728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95" name="Text Box 404">
              <a:extLst>
                <a:ext uri="{FF2B5EF4-FFF2-40B4-BE49-F238E27FC236}">
                  <a16:creationId xmlns:a16="http://schemas.microsoft.com/office/drawing/2014/main" id="{58DF9514-F091-4F96-B012-F5FFC3C228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344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96" name="Text Box 405">
              <a:extLst>
                <a:ext uri="{FF2B5EF4-FFF2-40B4-BE49-F238E27FC236}">
                  <a16:creationId xmlns:a16="http://schemas.microsoft.com/office/drawing/2014/main" id="{7DBA1346-EC0B-4EE0-B0AE-F0C2BFC61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344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97" name="Text Box 406">
              <a:extLst>
                <a:ext uri="{FF2B5EF4-FFF2-40B4-BE49-F238E27FC236}">
                  <a16:creationId xmlns:a16="http://schemas.microsoft.com/office/drawing/2014/main" id="{892C670C-69B2-4C03-9738-374D71E22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344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98" name="Text Box 407">
              <a:extLst>
                <a:ext uri="{FF2B5EF4-FFF2-40B4-BE49-F238E27FC236}">
                  <a16:creationId xmlns:a16="http://schemas.microsoft.com/office/drawing/2014/main" id="{319F0E82-4B2C-4351-B1EC-34F8A7C8A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728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20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99" name="Text Box 408">
              <a:extLst>
                <a:ext uri="{FF2B5EF4-FFF2-40B4-BE49-F238E27FC236}">
                  <a16:creationId xmlns:a16="http://schemas.microsoft.com/office/drawing/2014/main" id="{D62CF456-8D36-4325-BA2D-94C7971D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" y="697"/>
              <a:ext cx="288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 dirty="0">
                  <a:solidFill>
                    <a:srgbClr val="0000FF"/>
                  </a:solidFill>
                </a:rPr>
                <a:t>W</a:t>
              </a:r>
              <a:endParaRPr lang="en-US" sz="16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</p:grpSp>
      <p:grpSp>
        <p:nvGrpSpPr>
          <p:cNvPr id="228" name="Group 494">
            <a:extLst>
              <a:ext uri="{FF2B5EF4-FFF2-40B4-BE49-F238E27FC236}">
                <a16:creationId xmlns:a16="http://schemas.microsoft.com/office/drawing/2014/main" id="{CB6DE52B-1E3D-4BEC-95BE-7DCC851B80BB}"/>
              </a:ext>
            </a:extLst>
          </p:cNvPr>
          <p:cNvGrpSpPr>
            <a:grpSpLocks/>
          </p:cNvGrpSpPr>
          <p:nvPr/>
        </p:nvGrpSpPr>
        <p:grpSpPr bwMode="auto">
          <a:xfrm>
            <a:off x="1097658" y="2449438"/>
            <a:ext cx="1144588" cy="842962"/>
            <a:chOff x="849" y="1362"/>
            <a:chExt cx="721" cy="531"/>
          </a:xfrm>
        </p:grpSpPr>
        <p:sp>
          <p:nvSpPr>
            <p:cNvPr id="229" name="AutoShape 409">
              <a:extLst>
                <a:ext uri="{FF2B5EF4-FFF2-40B4-BE49-F238E27FC236}">
                  <a16:creationId xmlns:a16="http://schemas.microsoft.com/office/drawing/2014/main" id="{539963D3-439E-4978-AFBC-AD8CFD297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" y="1365"/>
              <a:ext cx="336" cy="33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AutoShape 410">
              <a:extLst>
                <a:ext uri="{FF2B5EF4-FFF2-40B4-BE49-F238E27FC236}">
                  <a16:creationId xmlns:a16="http://schemas.microsoft.com/office/drawing/2014/main" id="{470D6A1B-626A-4505-8E9E-774DE5C41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" y="1362"/>
              <a:ext cx="336" cy="33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99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AutoShape 411">
              <a:extLst>
                <a:ext uri="{FF2B5EF4-FFF2-40B4-BE49-F238E27FC236}">
                  <a16:creationId xmlns:a16="http://schemas.microsoft.com/office/drawing/2014/main" id="{D30C28E7-AB9D-4277-8C20-636358692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" y="1557"/>
              <a:ext cx="698" cy="33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2" name="Group 497">
            <a:extLst>
              <a:ext uri="{FF2B5EF4-FFF2-40B4-BE49-F238E27FC236}">
                <a16:creationId xmlns:a16="http://schemas.microsoft.com/office/drawing/2014/main" id="{4A935EB0-C8A7-48A1-89B3-4EA290610204}"/>
              </a:ext>
            </a:extLst>
          </p:cNvPr>
          <p:cNvGrpSpPr>
            <a:grpSpLocks/>
          </p:cNvGrpSpPr>
          <p:nvPr/>
        </p:nvGrpSpPr>
        <p:grpSpPr bwMode="auto">
          <a:xfrm>
            <a:off x="2707383" y="1420737"/>
            <a:ext cx="2141538" cy="2293938"/>
            <a:chOff x="1848" y="705"/>
            <a:chExt cx="1349" cy="1445"/>
          </a:xfrm>
        </p:grpSpPr>
        <p:grpSp>
          <p:nvGrpSpPr>
            <p:cNvPr id="233" name="Group 418">
              <a:extLst>
                <a:ext uri="{FF2B5EF4-FFF2-40B4-BE49-F238E27FC236}">
                  <a16:creationId xmlns:a16="http://schemas.microsoft.com/office/drawing/2014/main" id="{1592254C-A99E-4851-9CCC-F6391D0EB3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864"/>
              <a:ext cx="1325" cy="1286"/>
              <a:chOff x="3744" y="1008"/>
              <a:chExt cx="1325" cy="1286"/>
            </a:xfrm>
          </p:grpSpPr>
          <p:sp>
            <p:nvSpPr>
              <p:cNvPr id="246" name="Text Box 419">
                <a:extLst>
                  <a:ext uri="{FF2B5EF4-FFF2-40B4-BE49-F238E27FC236}">
                    <a16:creationId xmlns:a16="http://schemas.microsoft.com/office/drawing/2014/main" id="{EE3854D3-974A-4B20-A678-1EBE107128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776"/>
                <a:ext cx="173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247" name="AutoShape 420">
                <a:extLst>
                  <a:ext uri="{FF2B5EF4-FFF2-40B4-BE49-F238E27FC236}">
                    <a16:creationId xmlns:a16="http://schemas.microsoft.com/office/drawing/2014/main" id="{19658D1A-65CF-486B-9838-E83F76E03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8" y="1680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AutoShape 421">
                <a:extLst>
                  <a:ext uri="{FF2B5EF4-FFF2-40B4-BE49-F238E27FC236}">
                    <a16:creationId xmlns:a16="http://schemas.microsoft.com/office/drawing/2014/main" id="{054B1C1A-F840-4707-B8DD-2710C99E3E5F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V="1">
                <a:off x="4584" y="984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Text Box 422">
                <a:extLst>
                  <a:ext uri="{FF2B5EF4-FFF2-40B4-BE49-F238E27FC236}">
                    <a16:creationId xmlns:a16="http://schemas.microsoft.com/office/drawing/2014/main" id="{15B80142-FC80-4B2B-83F6-7F55BFCD61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1008"/>
                <a:ext cx="172" cy="1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250" name="Text Box 423">
                <a:extLst>
                  <a:ext uri="{FF2B5EF4-FFF2-40B4-BE49-F238E27FC236}">
                    <a16:creationId xmlns:a16="http://schemas.microsoft.com/office/drawing/2014/main" id="{26B7A5DA-D73A-4BC1-83E0-579A8648CE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1296"/>
                <a:ext cx="231" cy="9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01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251" name="Text Box 424">
                <a:extLst>
                  <a:ext uri="{FF2B5EF4-FFF2-40B4-BE49-F238E27FC236}">
                    <a16:creationId xmlns:a16="http://schemas.microsoft.com/office/drawing/2014/main" id="{CEB630BE-733E-46A7-A2F6-3746429D91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1152"/>
                <a:ext cx="816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00    01    11    10</a:t>
                </a:r>
              </a:p>
            </p:txBody>
          </p:sp>
          <p:sp>
            <p:nvSpPr>
              <p:cNvPr id="252" name="AutoShape 425">
                <a:extLst>
                  <a:ext uri="{FF2B5EF4-FFF2-40B4-BE49-F238E27FC236}">
                    <a16:creationId xmlns:a16="http://schemas.microsoft.com/office/drawing/2014/main" id="{169D5AA1-2E53-45BB-9728-80704B11B5E9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4381" y="1920"/>
                <a:ext cx="70" cy="384"/>
              </a:xfrm>
              <a:prstGeom prst="leftBrace">
                <a:avLst>
                  <a:gd name="adj1" fmla="val 4571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Text Box 426">
                <a:extLst>
                  <a:ext uri="{FF2B5EF4-FFF2-40B4-BE49-F238E27FC236}">
                    <a16:creationId xmlns:a16="http://schemas.microsoft.com/office/drawing/2014/main" id="{35E0F649-E1D9-4C50-B1B1-45AA48DCEC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0" y="2160"/>
                <a:ext cx="17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254" name="Line 427">
                <a:extLst>
                  <a:ext uri="{FF2B5EF4-FFF2-40B4-BE49-F238E27FC236}">
                    <a16:creationId xmlns:a16="http://schemas.microsoft.com/office/drawing/2014/main" id="{C5A33A98-2B03-4717-BD84-54AFCD300E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75" y="1123"/>
                <a:ext cx="155" cy="1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Text Box 428">
                <a:extLst>
                  <a:ext uri="{FF2B5EF4-FFF2-40B4-BE49-F238E27FC236}">
                    <a16:creationId xmlns:a16="http://schemas.microsoft.com/office/drawing/2014/main" id="{0C10D0DD-B2E2-471D-BA48-381DA33201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152"/>
                <a:ext cx="240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256" name="Text Box 429">
                <a:extLst>
                  <a:ext uri="{FF2B5EF4-FFF2-40B4-BE49-F238E27FC236}">
                    <a16:creationId xmlns:a16="http://schemas.microsoft.com/office/drawing/2014/main" id="{590B71B6-D62B-4549-A9D5-0B0356D390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056"/>
                <a:ext cx="288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grpSp>
            <p:nvGrpSpPr>
              <p:cNvPr id="257" name="Group 430">
                <a:extLst>
                  <a:ext uri="{FF2B5EF4-FFF2-40B4-BE49-F238E27FC236}">
                    <a16:creationId xmlns:a16="http://schemas.microsoft.com/office/drawing/2014/main" id="{C0413A5D-99B2-416C-B112-5AB76F2D11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1296"/>
                <a:ext cx="768" cy="768"/>
                <a:chOff x="4032" y="1296"/>
                <a:chExt cx="768" cy="768"/>
              </a:xfrm>
            </p:grpSpPr>
            <p:sp>
              <p:nvSpPr>
                <p:cNvPr id="260" name="Rectangle 431">
                  <a:extLst>
                    <a:ext uri="{FF2B5EF4-FFF2-40B4-BE49-F238E27FC236}">
                      <a16:creationId xmlns:a16="http://schemas.microsoft.com/office/drawing/2014/main" id="{09C02829-A5F7-41AD-B260-85CD6E2F9B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1296"/>
                  <a:ext cx="768" cy="76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1" name="Line 432">
                  <a:extLst>
                    <a:ext uri="{FF2B5EF4-FFF2-40B4-BE49-F238E27FC236}">
                      <a16:creationId xmlns:a16="http://schemas.microsoft.com/office/drawing/2014/main" id="{538DC530-D488-4869-9715-5C278723F0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488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2" name="Line 433">
                  <a:extLst>
                    <a:ext uri="{FF2B5EF4-FFF2-40B4-BE49-F238E27FC236}">
                      <a16:creationId xmlns:a16="http://schemas.microsoft.com/office/drawing/2014/main" id="{33030C63-EE4E-4ABE-B2A9-5B3BF8FAC9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4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3" name="Line 434">
                  <a:extLst>
                    <a:ext uri="{FF2B5EF4-FFF2-40B4-BE49-F238E27FC236}">
                      <a16:creationId xmlns:a16="http://schemas.microsoft.com/office/drawing/2014/main" id="{C38F350E-92E7-44D4-BC28-88C3018D87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4" name="Line 435">
                  <a:extLst>
                    <a:ext uri="{FF2B5EF4-FFF2-40B4-BE49-F238E27FC236}">
                      <a16:creationId xmlns:a16="http://schemas.microsoft.com/office/drawing/2014/main" id="{12D7E688-DEAD-4122-BFFC-D16AD46932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08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5" name="Line 436">
                  <a:extLst>
                    <a:ext uri="{FF2B5EF4-FFF2-40B4-BE49-F238E27FC236}">
                      <a16:creationId xmlns:a16="http://schemas.microsoft.com/office/drawing/2014/main" id="{A4AD6F9B-831A-483B-A192-19F90EBAD9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680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" name="Line 437">
                  <a:extLst>
                    <a:ext uri="{FF2B5EF4-FFF2-40B4-BE49-F238E27FC236}">
                      <a16:creationId xmlns:a16="http://schemas.microsoft.com/office/drawing/2014/main" id="{0AE412A1-54C5-425E-89DB-F895924BD7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872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8" name="AutoShape 438">
                <a:extLst>
                  <a:ext uri="{FF2B5EF4-FFF2-40B4-BE49-F238E27FC236}">
                    <a16:creationId xmlns:a16="http://schemas.microsoft.com/office/drawing/2014/main" id="{C643B9F6-64CB-42A2-A65D-4A7A085832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848" y="1488"/>
                <a:ext cx="57" cy="384"/>
              </a:xfrm>
              <a:prstGeom prst="leftBrace">
                <a:avLst>
                  <a:gd name="adj1" fmla="val 5614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Text Box 439">
                <a:extLst>
                  <a:ext uri="{FF2B5EF4-FFF2-40B4-BE49-F238E27FC236}">
                    <a16:creationId xmlns:a16="http://schemas.microsoft.com/office/drawing/2014/main" id="{253923B0-98A6-4087-B853-DC76E868DC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1584"/>
                <a:ext cx="173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</p:grpSp>
        <p:sp>
          <p:nvSpPr>
            <p:cNvPr id="234" name="Rectangle 440">
              <a:extLst>
                <a:ext uri="{FF2B5EF4-FFF2-40B4-BE49-F238E27FC236}">
                  <a16:creationId xmlns:a16="http://schemas.microsoft.com/office/drawing/2014/main" id="{9650B5AA-59CB-4380-A4A1-4FF497B02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" y="1551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35" name="Rectangle 441">
              <a:extLst>
                <a:ext uri="{FF2B5EF4-FFF2-40B4-BE49-F238E27FC236}">
                  <a16:creationId xmlns:a16="http://schemas.microsoft.com/office/drawing/2014/main" id="{51190A5A-FCD2-4F96-9265-6454513E9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551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36" name="Rectangle 442">
              <a:extLst>
                <a:ext uri="{FF2B5EF4-FFF2-40B4-BE49-F238E27FC236}">
                  <a16:creationId xmlns:a16="http://schemas.microsoft.com/office/drawing/2014/main" id="{E17AA3B6-0187-44CA-A81F-A7ED3843C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0" y="1551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37" name="Rectangle 443">
              <a:extLst>
                <a:ext uri="{FF2B5EF4-FFF2-40B4-BE49-F238E27FC236}">
                  <a16:creationId xmlns:a16="http://schemas.microsoft.com/office/drawing/2014/main" id="{05DB3C1B-C209-479D-93E9-E6DA20D21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5" y="1551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38" name="Rectangle 444">
              <a:extLst>
                <a:ext uri="{FF2B5EF4-FFF2-40B4-BE49-F238E27FC236}">
                  <a16:creationId xmlns:a16="http://schemas.microsoft.com/office/drawing/2014/main" id="{799B4C09-7C65-4E59-ABA6-B5E42347B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" y="1728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39" name="Rectangle 445">
              <a:extLst>
                <a:ext uri="{FF2B5EF4-FFF2-40B4-BE49-F238E27FC236}">
                  <a16:creationId xmlns:a16="http://schemas.microsoft.com/office/drawing/2014/main" id="{20332AF3-8AA4-47D2-9213-4BD616D1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728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40" name="Text Box 446">
              <a:extLst>
                <a:ext uri="{FF2B5EF4-FFF2-40B4-BE49-F238E27FC236}">
                  <a16:creationId xmlns:a16="http://schemas.microsoft.com/office/drawing/2014/main" id="{CD8E1AEA-4325-4DAA-B0C7-E1239E02B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344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241" name="Text Box 447">
              <a:extLst>
                <a:ext uri="{FF2B5EF4-FFF2-40B4-BE49-F238E27FC236}">
                  <a16:creationId xmlns:a16="http://schemas.microsoft.com/office/drawing/2014/main" id="{111166F8-6429-484D-A92F-D6660BEFC1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152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242" name="Text Box 448">
              <a:extLst>
                <a:ext uri="{FF2B5EF4-FFF2-40B4-BE49-F238E27FC236}">
                  <a16:creationId xmlns:a16="http://schemas.microsoft.com/office/drawing/2014/main" id="{D142C211-D04E-478D-A2ED-2B400B8907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152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243" name="Text Box 449">
              <a:extLst>
                <a:ext uri="{FF2B5EF4-FFF2-40B4-BE49-F238E27FC236}">
                  <a16:creationId xmlns:a16="http://schemas.microsoft.com/office/drawing/2014/main" id="{EB5B0D3D-579C-45B8-B81E-AE074E1CF0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152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244" name="Text Box 450">
              <a:extLst>
                <a:ext uri="{FF2B5EF4-FFF2-40B4-BE49-F238E27FC236}">
                  <a16:creationId xmlns:a16="http://schemas.microsoft.com/office/drawing/2014/main" id="{78A31DA9-6A7D-44C5-AB75-1528D3D5E7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728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245" name="Text Box 451">
              <a:extLst>
                <a:ext uri="{FF2B5EF4-FFF2-40B4-BE49-F238E27FC236}">
                  <a16:creationId xmlns:a16="http://schemas.microsoft.com/office/drawing/2014/main" id="{A46C2177-1E1F-4856-B314-BA5ADB180C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" y="705"/>
              <a:ext cx="288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 dirty="0">
                  <a:solidFill>
                    <a:srgbClr val="0000FF"/>
                  </a:solidFill>
                </a:rPr>
                <a:t>X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</p:grpSp>
      <p:grpSp>
        <p:nvGrpSpPr>
          <p:cNvPr id="267" name="Group 496">
            <a:extLst>
              <a:ext uri="{FF2B5EF4-FFF2-40B4-BE49-F238E27FC236}">
                <a16:creationId xmlns:a16="http://schemas.microsoft.com/office/drawing/2014/main" id="{CDDCCE90-2CBE-42C4-BAE5-797D3165A166}"/>
              </a:ext>
            </a:extLst>
          </p:cNvPr>
          <p:cNvGrpSpPr>
            <a:grpSpLocks/>
          </p:cNvGrpSpPr>
          <p:nvPr/>
        </p:nvGrpSpPr>
        <p:grpSpPr bwMode="auto">
          <a:xfrm>
            <a:off x="3236021" y="2149400"/>
            <a:ext cx="1108075" cy="1190625"/>
            <a:chOff x="3600" y="2726"/>
            <a:chExt cx="698" cy="750"/>
          </a:xfrm>
        </p:grpSpPr>
        <p:sp>
          <p:nvSpPr>
            <p:cNvPr id="268" name="AutoShape 413">
              <a:extLst>
                <a:ext uri="{FF2B5EF4-FFF2-40B4-BE49-F238E27FC236}">
                  <a16:creationId xmlns:a16="http://schemas.microsoft.com/office/drawing/2014/main" id="{D2272124-5FA8-497B-9B65-A7FE518FAF09}"/>
                </a:ext>
              </a:extLst>
            </p:cNvPr>
            <p:cNvSpPr>
              <a:spLocks/>
            </p:cNvSpPr>
            <p:nvPr/>
          </p:nvSpPr>
          <p:spPr bwMode="auto">
            <a:xfrm rot="-5400000" flipH="1" flipV="1">
              <a:off x="3846" y="2652"/>
              <a:ext cx="167" cy="336"/>
            </a:xfrm>
            <a:prstGeom prst="rightBracket">
              <a:avLst>
                <a:gd name="adj" fmla="val 16766"/>
              </a:avLst>
            </a:prstGeom>
            <a:solidFill>
              <a:srgbClr val="CCFFCC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AutoShape 414">
              <a:extLst>
                <a:ext uri="{FF2B5EF4-FFF2-40B4-BE49-F238E27FC236}">
                  <a16:creationId xmlns:a16="http://schemas.microsoft.com/office/drawing/2014/main" id="{2C31AFCD-7415-403D-9498-95A7FAA16816}"/>
                </a:ext>
              </a:extLst>
            </p:cNvPr>
            <p:cNvSpPr>
              <a:spLocks/>
            </p:cNvSpPr>
            <p:nvPr/>
          </p:nvSpPr>
          <p:spPr bwMode="auto">
            <a:xfrm rot="-5400000" flipH="1" flipV="1">
              <a:off x="4029" y="2642"/>
              <a:ext cx="167" cy="336"/>
            </a:xfrm>
            <a:prstGeom prst="rightBracket">
              <a:avLst>
                <a:gd name="adj" fmla="val 16766"/>
              </a:avLst>
            </a:prstGeom>
            <a:solidFill>
              <a:srgbClr val="99CC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" name="AutoShape 415">
              <a:extLst>
                <a:ext uri="{FF2B5EF4-FFF2-40B4-BE49-F238E27FC236}">
                  <a16:creationId xmlns:a16="http://schemas.microsoft.com/office/drawing/2014/main" id="{C1491AD8-DBFE-46D6-85C9-F2FFAD8E9FCC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3868" y="3225"/>
              <a:ext cx="166" cy="336"/>
            </a:xfrm>
            <a:prstGeom prst="rightBracket">
              <a:avLst>
                <a:gd name="adj" fmla="val 16867"/>
              </a:avLst>
            </a:prstGeom>
            <a:solidFill>
              <a:srgbClr val="CCFFCC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1" name="AutoShape 416">
              <a:extLst>
                <a:ext uri="{FF2B5EF4-FFF2-40B4-BE49-F238E27FC236}">
                  <a16:creationId xmlns:a16="http://schemas.microsoft.com/office/drawing/2014/main" id="{AE7C4C77-F062-40BE-B4DC-92476797BC61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4047" y="3217"/>
              <a:ext cx="166" cy="336"/>
            </a:xfrm>
            <a:prstGeom prst="rightBracket">
              <a:avLst>
                <a:gd name="adj" fmla="val 16867"/>
              </a:avLst>
            </a:prstGeom>
            <a:solidFill>
              <a:srgbClr val="99CC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AutoShape 452">
              <a:extLst>
                <a:ext uri="{FF2B5EF4-FFF2-40B4-BE49-F238E27FC236}">
                  <a16:creationId xmlns:a16="http://schemas.microsoft.com/office/drawing/2014/main" id="{5410161C-5011-4177-8784-FAA706D9B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928"/>
              <a:ext cx="144" cy="33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3" name="Text Box 454">
            <a:extLst>
              <a:ext uri="{FF2B5EF4-FFF2-40B4-BE49-F238E27FC236}">
                <a16:creationId xmlns:a16="http://schemas.microsoft.com/office/drawing/2014/main" id="{2D9B1EF7-A541-4789-914A-EE7C92B82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83" y="4568750"/>
            <a:ext cx="373063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endParaRPr lang="en-GB" sz="1400" b="1">
              <a:solidFill>
                <a:srgbClr val="FF0000"/>
              </a:solidFill>
              <a:latin typeface="Tahoma" pitchFamily="34" charset="0"/>
            </a:endParaRPr>
          </a:p>
        </p:txBody>
      </p:sp>
      <p:grpSp>
        <p:nvGrpSpPr>
          <p:cNvPr id="274" name="Group 455">
            <a:extLst>
              <a:ext uri="{FF2B5EF4-FFF2-40B4-BE49-F238E27FC236}">
                <a16:creationId xmlns:a16="http://schemas.microsoft.com/office/drawing/2014/main" id="{19A29AAD-C87A-4A1E-A29C-8B393764DAED}"/>
              </a:ext>
            </a:extLst>
          </p:cNvPr>
          <p:cNvGrpSpPr>
            <a:grpSpLocks/>
          </p:cNvGrpSpPr>
          <p:nvPr/>
        </p:nvGrpSpPr>
        <p:grpSpPr bwMode="auto">
          <a:xfrm>
            <a:off x="611883" y="4111550"/>
            <a:ext cx="2103438" cy="2041525"/>
            <a:chOff x="3744" y="1008"/>
            <a:chExt cx="1325" cy="1286"/>
          </a:xfrm>
        </p:grpSpPr>
        <p:grpSp>
          <p:nvGrpSpPr>
            <p:cNvPr id="275" name="Group 456">
              <a:extLst>
                <a:ext uri="{FF2B5EF4-FFF2-40B4-BE49-F238E27FC236}">
                  <a16:creationId xmlns:a16="http://schemas.microsoft.com/office/drawing/2014/main" id="{6C06B8D3-2407-4565-9435-8E32434A22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1008"/>
              <a:ext cx="1325" cy="1286"/>
              <a:chOff x="3744" y="1008"/>
              <a:chExt cx="1325" cy="1286"/>
            </a:xfrm>
          </p:grpSpPr>
          <p:sp>
            <p:nvSpPr>
              <p:cNvPr id="282" name="Text Box 457">
                <a:extLst>
                  <a:ext uri="{FF2B5EF4-FFF2-40B4-BE49-F238E27FC236}">
                    <a16:creationId xmlns:a16="http://schemas.microsoft.com/office/drawing/2014/main" id="{038FF166-B711-485F-83D2-A37147B7C0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776"/>
                <a:ext cx="173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283" name="AutoShape 458">
                <a:extLst>
                  <a:ext uri="{FF2B5EF4-FFF2-40B4-BE49-F238E27FC236}">
                    <a16:creationId xmlns:a16="http://schemas.microsoft.com/office/drawing/2014/main" id="{D499A593-5E3C-4677-B61C-7B54B0818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8" y="1680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AutoShape 459">
                <a:extLst>
                  <a:ext uri="{FF2B5EF4-FFF2-40B4-BE49-F238E27FC236}">
                    <a16:creationId xmlns:a16="http://schemas.microsoft.com/office/drawing/2014/main" id="{2402985E-759B-47D8-89C9-A872763D099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V="1">
                <a:off x="4584" y="984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Text Box 460">
                <a:extLst>
                  <a:ext uri="{FF2B5EF4-FFF2-40B4-BE49-F238E27FC236}">
                    <a16:creationId xmlns:a16="http://schemas.microsoft.com/office/drawing/2014/main" id="{10B840A0-9E53-4843-A103-C93F642DBB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1008"/>
                <a:ext cx="172" cy="1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286" name="Text Box 461">
                <a:extLst>
                  <a:ext uri="{FF2B5EF4-FFF2-40B4-BE49-F238E27FC236}">
                    <a16:creationId xmlns:a16="http://schemas.microsoft.com/office/drawing/2014/main" id="{8C2E9C49-85B5-4456-9CBB-BA4726B8DB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1296"/>
                <a:ext cx="231" cy="9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01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287" name="Text Box 462">
                <a:extLst>
                  <a:ext uri="{FF2B5EF4-FFF2-40B4-BE49-F238E27FC236}">
                    <a16:creationId xmlns:a16="http://schemas.microsoft.com/office/drawing/2014/main" id="{801935E2-11F1-40A4-8928-5BABD7F1F9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1152"/>
                <a:ext cx="816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00    01    11    10</a:t>
                </a:r>
              </a:p>
            </p:txBody>
          </p:sp>
          <p:sp>
            <p:nvSpPr>
              <p:cNvPr id="288" name="AutoShape 463">
                <a:extLst>
                  <a:ext uri="{FF2B5EF4-FFF2-40B4-BE49-F238E27FC236}">
                    <a16:creationId xmlns:a16="http://schemas.microsoft.com/office/drawing/2014/main" id="{83665B81-DADD-41E8-B9D6-893623EED2D4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4381" y="1920"/>
                <a:ext cx="70" cy="384"/>
              </a:xfrm>
              <a:prstGeom prst="leftBrace">
                <a:avLst>
                  <a:gd name="adj1" fmla="val 4571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Text Box 464">
                <a:extLst>
                  <a:ext uri="{FF2B5EF4-FFF2-40B4-BE49-F238E27FC236}">
                    <a16:creationId xmlns:a16="http://schemas.microsoft.com/office/drawing/2014/main" id="{A11614A3-57F7-4ED9-BD72-46B5191550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0" y="2160"/>
                <a:ext cx="17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290" name="Line 465">
                <a:extLst>
                  <a:ext uri="{FF2B5EF4-FFF2-40B4-BE49-F238E27FC236}">
                    <a16:creationId xmlns:a16="http://schemas.microsoft.com/office/drawing/2014/main" id="{FD1AA23B-5712-4D09-95AB-5A2897DC3A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75" y="1123"/>
                <a:ext cx="155" cy="1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Text Box 466">
                <a:extLst>
                  <a:ext uri="{FF2B5EF4-FFF2-40B4-BE49-F238E27FC236}">
                    <a16:creationId xmlns:a16="http://schemas.microsoft.com/office/drawing/2014/main" id="{89DAEFD2-FAEC-4D17-89D5-ED3E3F7FB3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152"/>
                <a:ext cx="240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292" name="Text Box 467">
                <a:extLst>
                  <a:ext uri="{FF2B5EF4-FFF2-40B4-BE49-F238E27FC236}">
                    <a16:creationId xmlns:a16="http://schemas.microsoft.com/office/drawing/2014/main" id="{56D5FE1C-F158-49CA-8D71-20BAEC033A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056"/>
                <a:ext cx="288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grpSp>
            <p:nvGrpSpPr>
              <p:cNvPr id="293" name="Group 468">
                <a:extLst>
                  <a:ext uri="{FF2B5EF4-FFF2-40B4-BE49-F238E27FC236}">
                    <a16:creationId xmlns:a16="http://schemas.microsoft.com/office/drawing/2014/main" id="{F20EDFAC-DEDD-46AC-BC08-E4CE3B98B1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1296"/>
                <a:ext cx="768" cy="768"/>
                <a:chOff x="4032" y="1296"/>
                <a:chExt cx="768" cy="768"/>
              </a:xfrm>
            </p:grpSpPr>
            <p:sp>
              <p:nvSpPr>
                <p:cNvPr id="296" name="Rectangle 469">
                  <a:extLst>
                    <a:ext uri="{FF2B5EF4-FFF2-40B4-BE49-F238E27FC236}">
                      <a16:creationId xmlns:a16="http://schemas.microsoft.com/office/drawing/2014/main" id="{FF331451-6733-4B3F-B878-3059C0AAD3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1296"/>
                  <a:ext cx="768" cy="76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" name="Line 470">
                  <a:extLst>
                    <a:ext uri="{FF2B5EF4-FFF2-40B4-BE49-F238E27FC236}">
                      <a16:creationId xmlns:a16="http://schemas.microsoft.com/office/drawing/2014/main" id="{C212B467-8605-4FB1-B7F1-5B8EB95D89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488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" name="Line 471">
                  <a:extLst>
                    <a:ext uri="{FF2B5EF4-FFF2-40B4-BE49-F238E27FC236}">
                      <a16:creationId xmlns:a16="http://schemas.microsoft.com/office/drawing/2014/main" id="{356D5031-06FB-4833-BCC4-DBC268E833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4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" name="Line 472">
                  <a:extLst>
                    <a:ext uri="{FF2B5EF4-FFF2-40B4-BE49-F238E27FC236}">
                      <a16:creationId xmlns:a16="http://schemas.microsoft.com/office/drawing/2014/main" id="{6E63C5AD-4617-4911-87C5-C55D8B40C6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0" name="Line 473">
                  <a:extLst>
                    <a:ext uri="{FF2B5EF4-FFF2-40B4-BE49-F238E27FC236}">
                      <a16:creationId xmlns:a16="http://schemas.microsoft.com/office/drawing/2014/main" id="{485935A2-22A3-4FC0-9937-18A58008EC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08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1" name="Line 474">
                  <a:extLst>
                    <a:ext uri="{FF2B5EF4-FFF2-40B4-BE49-F238E27FC236}">
                      <a16:creationId xmlns:a16="http://schemas.microsoft.com/office/drawing/2014/main" id="{60D7ECAC-55B6-4157-B7DB-D49ADC9EB5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680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2" name="Line 475">
                  <a:extLst>
                    <a:ext uri="{FF2B5EF4-FFF2-40B4-BE49-F238E27FC236}">
                      <a16:creationId xmlns:a16="http://schemas.microsoft.com/office/drawing/2014/main" id="{6B8A0118-8604-4750-8275-74FB8AA8A6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872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4" name="AutoShape 476">
                <a:extLst>
                  <a:ext uri="{FF2B5EF4-FFF2-40B4-BE49-F238E27FC236}">
                    <a16:creationId xmlns:a16="http://schemas.microsoft.com/office/drawing/2014/main" id="{B55C14C3-5574-474B-83E5-4957DA9636E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848" y="1488"/>
                <a:ext cx="57" cy="384"/>
              </a:xfrm>
              <a:prstGeom prst="leftBrace">
                <a:avLst>
                  <a:gd name="adj1" fmla="val 5614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Text Box 477">
                <a:extLst>
                  <a:ext uri="{FF2B5EF4-FFF2-40B4-BE49-F238E27FC236}">
                    <a16:creationId xmlns:a16="http://schemas.microsoft.com/office/drawing/2014/main" id="{4630C206-1E43-47B1-8CB5-3AD58378BC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1584"/>
                <a:ext cx="173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</p:grpSp>
        <p:sp>
          <p:nvSpPr>
            <p:cNvPr id="276" name="Rectangle 478">
              <a:extLst>
                <a:ext uri="{FF2B5EF4-FFF2-40B4-BE49-F238E27FC236}">
                  <a16:creationId xmlns:a16="http://schemas.microsoft.com/office/drawing/2014/main" id="{FB147A4E-41AD-4122-8BB4-2522FFAC0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" y="1695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77" name="Rectangle 479">
              <a:extLst>
                <a:ext uri="{FF2B5EF4-FFF2-40B4-BE49-F238E27FC236}">
                  <a16:creationId xmlns:a16="http://schemas.microsoft.com/office/drawing/2014/main" id="{F6C5DEAB-E7D3-4CC3-B50D-3EC8EAABB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695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78" name="Rectangle 480">
              <a:extLst>
                <a:ext uri="{FF2B5EF4-FFF2-40B4-BE49-F238E27FC236}">
                  <a16:creationId xmlns:a16="http://schemas.microsoft.com/office/drawing/2014/main" id="{F71C677C-C4A0-4492-82B1-D15E0B3B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2" y="1695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79" name="Rectangle 481">
              <a:extLst>
                <a:ext uri="{FF2B5EF4-FFF2-40B4-BE49-F238E27FC236}">
                  <a16:creationId xmlns:a16="http://schemas.microsoft.com/office/drawing/2014/main" id="{C2F0C21B-DD9B-4FE5-A411-741B4D572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7" y="1695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80" name="Rectangle 482">
              <a:extLst>
                <a:ext uri="{FF2B5EF4-FFF2-40B4-BE49-F238E27FC236}">
                  <a16:creationId xmlns:a16="http://schemas.microsoft.com/office/drawing/2014/main" id="{57C2BEF3-F4E9-4C64-BB94-7112BB055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" y="1872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81" name="Rectangle 483">
              <a:extLst>
                <a:ext uri="{FF2B5EF4-FFF2-40B4-BE49-F238E27FC236}">
                  <a16:creationId xmlns:a16="http://schemas.microsoft.com/office/drawing/2014/main" id="{1F3CE18C-3E03-4F6F-9D0A-91C9FA03B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872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</p:grpSp>
      <p:sp>
        <p:nvSpPr>
          <p:cNvPr id="303" name="Text Box 484">
            <a:extLst>
              <a:ext uri="{FF2B5EF4-FFF2-40B4-BE49-F238E27FC236}">
                <a16:creationId xmlns:a16="http://schemas.microsoft.com/office/drawing/2014/main" id="{CC47FBF5-5274-4967-8020-220AEAE20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083" y="5483150"/>
            <a:ext cx="3048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latin typeface="Tahoma" pitchFamily="34" charset="0"/>
              </a:rPr>
              <a:t>1</a:t>
            </a:r>
            <a:endParaRPr lang="en-US" sz="1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304" name="Text Box 485">
            <a:extLst>
              <a:ext uri="{FF2B5EF4-FFF2-40B4-BE49-F238E27FC236}">
                <a16:creationId xmlns:a16="http://schemas.microsoft.com/office/drawing/2014/main" id="{7961227E-FCB4-4AE8-B6A6-2B5A82C0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683" y="4873550"/>
            <a:ext cx="3048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latin typeface="Tahoma" pitchFamily="34" charset="0"/>
              </a:rPr>
              <a:t>1</a:t>
            </a:r>
            <a:endParaRPr lang="en-US" sz="1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305" name="Text Box 486">
            <a:extLst>
              <a:ext uri="{FF2B5EF4-FFF2-40B4-BE49-F238E27FC236}">
                <a16:creationId xmlns:a16="http://schemas.microsoft.com/office/drawing/2014/main" id="{E883095B-3D8B-4FCB-B811-1AA6D8DE0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083" y="4873550"/>
            <a:ext cx="3048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latin typeface="Tahoma" pitchFamily="34" charset="0"/>
              </a:rPr>
              <a:t>1</a:t>
            </a:r>
            <a:endParaRPr lang="en-US" sz="1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306" name="Text Box 487">
            <a:extLst>
              <a:ext uri="{FF2B5EF4-FFF2-40B4-BE49-F238E27FC236}">
                <a16:creationId xmlns:a16="http://schemas.microsoft.com/office/drawing/2014/main" id="{20931D2A-DF95-412F-8B91-3AD284194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683" y="4568750"/>
            <a:ext cx="3048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latin typeface="Tahoma" pitchFamily="34" charset="0"/>
              </a:rPr>
              <a:t>1</a:t>
            </a:r>
            <a:endParaRPr lang="en-US" sz="1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307" name="Text Box 488">
            <a:extLst>
              <a:ext uri="{FF2B5EF4-FFF2-40B4-BE49-F238E27FC236}">
                <a16:creationId xmlns:a16="http://schemas.microsoft.com/office/drawing/2014/main" id="{BAED7849-DE87-4E1D-A8B4-ECBED777D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083" y="4568750"/>
            <a:ext cx="3048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latin typeface="Tahoma" pitchFamily="34" charset="0"/>
              </a:rPr>
              <a:t>1</a:t>
            </a:r>
            <a:endParaRPr lang="en-US" sz="1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308" name="Text Box 489">
            <a:extLst>
              <a:ext uri="{FF2B5EF4-FFF2-40B4-BE49-F238E27FC236}">
                <a16:creationId xmlns:a16="http://schemas.microsoft.com/office/drawing/2014/main" id="{81D77715-17D4-467B-A818-470BB8243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94" y="3872631"/>
            <a:ext cx="4572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>
                <a:solidFill>
                  <a:srgbClr val="0000FF"/>
                </a:solidFill>
              </a:rPr>
              <a:t>Y</a:t>
            </a:r>
            <a:endParaRPr lang="en-US" sz="1400" b="1">
              <a:solidFill>
                <a:srgbClr val="FF0000"/>
              </a:solidFill>
              <a:latin typeface="Tahoma" pitchFamily="34" charset="0"/>
            </a:endParaRPr>
          </a:p>
        </p:txBody>
      </p:sp>
      <p:grpSp>
        <p:nvGrpSpPr>
          <p:cNvPr id="309" name="Group 498">
            <a:extLst>
              <a:ext uri="{FF2B5EF4-FFF2-40B4-BE49-F238E27FC236}">
                <a16:creationId xmlns:a16="http://schemas.microsoft.com/office/drawing/2014/main" id="{EAEBA91A-5303-4A4C-B8D1-C8080FCFB4EC}"/>
              </a:ext>
            </a:extLst>
          </p:cNvPr>
          <p:cNvGrpSpPr>
            <a:grpSpLocks/>
          </p:cNvGrpSpPr>
          <p:nvPr/>
        </p:nvGrpSpPr>
        <p:grpSpPr bwMode="auto">
          <a:xfrm>
            <a:off x="1097658" y="4583038"/>
            <a:ext cx="852488" cy="1179512"/>
            <a:chOff x="837" y="2701"/>
            <a:chExt cx="537" cy="743"/>
          </a:xfrm>
        </p:grpSpPr>
        <p:sp>
          <p:nvSpPr>
            <p:cNvPr id="310" name="AutoShape 490">
              <a:extLst>
                <a:ext uri="{FF2B5EF4-FFF2-40B4-BE49-F238E27FC236}">
                  <a16:creationId xmlns:a16="http://schemas.microsoft.com/office/drawing/2014/main" id="{B64D01AA-DAA4-4AB4-9288-71E58337D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" y="2701"/>
              <a:ext cx="144" cy="72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" name="AutoShape 491">
              <a:extLst>
                <a:ext uri="{FF2B5EF4-FFF2-40B4-BE49-F238E27FC236}">
                  <a16:creationId xmlns:a16="http://schemas.microsoft.com/office/drawing/2014/main" id="{F0FC9B99-0F85-4924-A160-6AAC2A04D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" y="2718"/>
              <a:ext cx="144" cy="72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99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2" name="Rectangle 492">
            <a:extLst>
              <a:ext uri="{FF2B5EF4-FFF2-40B4-BE49-F238E27FC236}">
                <a16:creationId xmlns:a16="http://schemas.microsoft.com/office/drawing/2014/main" id="{C3FACF65-1F1C-4938-A0DE-55E9A107C1F4}"/>
              </a:ext>
            </a:extLst>
          </p:cNvPr>
          <p:cNvSpPr txBox="1">
            <a:spLocks noChangeArrowheads="1"/>
          </p:cNvSpPr>
          <p:nvPr/>
        </p:nvSpPr>
        <p:spPr>
          <a:xfrm>
            <a:off x="5231795" y="2214487"/>
            <a:ext cx="3607405" cy="28114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b="1" dirty="0"/>
              <a:t>W = </a:t>
            </a:r>
            <a:r>
              <a:rPr lang="en-US" b="1" dirty="0">
                <a:solidFill>
                  <a:schemeClr val="tx2"/>
                </a:solidFill>
              </a:rPr>
              <a:t>A</a:t>
            </a:r>
            <a:r>
              <a:rPr lang="en-US" b="1" dirty="0"/>
              <a:t> + </a:t>
            </a:r>
            <a:r>
              <a:rPr lang="en-US" b="1" dirty="0">
                <a:solidFill>
                  <a:srgbClr val="800000"/>
                </a:solidFill>
              </a:rPr>
              <a:t>B</a:t>
            </a:r>
            <a:r>
              <a:rPr lang="en-US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b="1" dirty="0">
                <a:solidFill>
                  <a:srgbClr val="800000"/>
                </a:solidFill>
              </a:rPr>
              <a:t>C</a:t>
            </a:r>
            <a:r>
              <a:rPr lang="en-US" b="1" dirty="0"/>
              <a:t> + </a:t>
            </a:r>
            <a:r>
              <a:rPr lang="en-US" b="1" dirty="0">
                <a:solidFill>
                  <a:srgbClr val="0000CC"/>
                </a:solidFill>
              </a:rPr>
              <a:t>B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</a:t>
            </a:r>
            <a:r>
              <a:rPr lang="en-US" b="1" dirty="0">
                <a:solidFill>
                  <a:srgbClr val="0000CC"/>
                </a:solidFill>
              </a:rPr>
              <a:t>D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endParaRPr lang="en-US" b="1" dirty="0"/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b="1" dirty="0"/>
              <a:t>X = </a:t>
            </a:r>
            <a:r>
              <a:rPr lang="en-US" b="1" dirty="0">
                <a:solidFill>
                  <a:srgbClr val="3333FF"/>
                </a:solidFill>
              </a:rPr>
              <a:t>B'</a:t>
            </a:r>
            <a:r>
              <a:rPr lang="en-US" b="1" dirty="0">
                <a:solidFill>
                  <a:srgbClr val="3333FF"/>
                </a:solidFill>
                <a:sym typeface="Symbol" pitchFamily="18" charset="2"/>
              </a:rPr>
              <a:t></a:t>
            </a:r>
            <a:r>
              <a:rPr lang="en-US" b="1" dirty="0">
                <a:solidFill>
                  <a:srgbClr val="3333FF"/>
                </a:solidFill>
              </a:rPr>
              <a:t>C</a:t>
            </a:r>
            <a:r>
              <a:rPr lang="en-US" b="1" dirty="0"/>
              <a:t> + </a:t>
            </a:r>
            <a:r>
              <a:rPr lang="en-US" b="1" dirty="0">
                <a:solidFill>
                  <a:schemeClr val="tx2"/>
                </a:solidFill>
              </a:rPr>
              <a:t>B'</a:t>
            </a:r>
            <a:r>
              <a:rPr lang="en-US" b="1" dirty="0">
                <a:solidFill>
                  <a:schemeClr val="tx2"/>
                </a:solidFill>
                <a:sym typeface="Symbol" pitchFamily="18" charset="2"/>
              </a:rPr>
              <a:t></a:t>
            </a:r>
            <a:r>
              <a:rPr lang="en-US" b="1" dirty="0">
                <a:solidFill>
                  <a:schemeClr val="tx2"/>
                </a:solidFill>
              </a:rPr>
              <a:t>D</a:t>
            </a:r>
            <a:r>
              <a:rPr lang="en-US" b="1" dirty="0"/>
              <a:t> + </a:t>
            </a:r>
            <a:r>
              <a:rPr lang="en-US" b="1" dirty="0">
                <a:solidFill>
                  <a:srgbClr val="800000"/>
                </a:solidFill>
              </a:rPr>
              <a:t>B</a:t>
            </a:r>
            <a:r>
              <a:rPr lang="en-US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b="1" dirty="0">
                <a:solidFill>
                  <a:srgbClr val="800000"/>
                </a:solidFill>
              </a:rPr>
              <a:t>C'</a:t>
            </a:r>
            <a:r>
              <a:rPr lang="en-US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b="1" dirty="0">
                <a:solidFill>
                  <a:srgbClr val="800000"/>
                </a:solidFill>
              </a:rPr>
              <a:t>D'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endParaRPr lang="en-US" b="1" dirty="0"/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b="1" dirty="0"/>
              <a:t>Y = </a:t>
            </a:r>
            <a:r>
              <a:rPr lang="en-US" b="1" dirty="0">
                <a:solidFill>
                  <a:srgbClr val="800000"/>
                </a:solidFill>
              </a:rPr>
              <a:t>C.D</a:t>
            </a:r>
            <a:r>
              <a:rPr lang="en-US" b="1" dirty="0"/>
              <a:t> + </a:t>
            </a:r>
            <a:r>
              <a:rPr lang="en-US" b="1" dirty="0">
                <a:solidFill>
                  <a:srgbClr val="0000CC"/>
                </a:solidFill>
              </a:rPr>
              <a:t>C'.D'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endParaRPr lang="en-US" b="1" dirty="0"/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b="1" dirty="0"/>
              <a:t>Z = </a:t>
            </a:r>
            <a:r>
              <a:rPr lang="en-US" b="1" dirty="0">
                <a:solidFill>
                  <a:srgbClr val="0000CC"/>
                </a:solidFill>
              </a:rPr>
              <a:t>D'</a:t>
            </a:r>
          </a:p>
        </p:txBody>
      </p:sp>
      <p:sp>
        <p:nvSpPr>
          <p:cNvPr id="313" name="Text Box 493">
            <a:extLst>
              <a:ext uri="{FF2B5EF4-FFF2-40B4-BE49-F238E27FC236}">
                <a16:creationId xmlns:a16="http://schemas.microsoft.com/office/drawing/2014/main" id="{B894BE44-66DC-497B-8CD0-DE19BF3CC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33105648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Block-Level Design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13" name="Rectangle 3">
            <a:extLst>
              <a:ext uri="{FF2B5EF4-FFF2-40B4-BE49-F238E27FC236}">
                <a16:creationId xmlns:a16="http://schemas.microsoft.com/office/drawing/2014/main" id="{F414F774-C330-4361-9C20-25BB4900F23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5326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More complex circuits can also be built using </a:t>
            </a:r>
            <a:r>
              <a:rPr lang="en-US" dirty="0">
                <a:solidFill>
                  <a:srgbClr val="800000"/>
                </a:solidFill>
              </a:rPr>
              <a:t>block-level</a:t>
            </a:r>
            <a:r>
              <a:rPr lang="en-US" dirty="0"/>
              <a:t> method.</a:t>
            </a:r>
          </a:p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general, block-level design method (as opposed to gate-level design) relies on algorithms or formulae of the circuit, which are obtained by decomposing the main problem to sub-problems recursively (until small enough to be directly solved by blocks of circuits).</a:t>
            </a:r>
          </a:p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First example shows how to create a 4-bit parallel adder using block-level design.</a:t>
            </a:r>
          </a:p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dirty="0">
                <a:solidFill>
                  <a:srgbClr val="0000FF"/>
                </a:solidFill>
              </a:rPr>
              <a:t>4-bit parallel adders </a:t>
            </a:r>
            <a:r>
              <a:rPr lang="en-US" dirty="0"/>
              <a:t>as building blocks, we can create the following:</a:t>
            </a:r>
            <a:endParaRPr lang="en-US" dirty="0">
              <a:solidFill>
                <a:srgbClr val="800000"/>
              </a:solidFill>
            </a:endParaRPr>
          </a:p>
          <a:p>
            <a:pPr marL="809625" lvl="1" indent="-45085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800000"/>
                </a:solidFill>
              </a:rPr>
              <a:t>1.	BCD-to-Excess-3 Code Converter</a:t>
            </a:r>
          </a:p>
          <a:p>
            <a:pPr marL="809625" lvl="1" indent="-45085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800000"/>
                </a:solidFill>
              </a:rPr>
              <a:t>2.	16-bit Parallel Adder</a:t>
            </a:r>
          </a:p>
        </p:txBody>
      </p:sp>
    </p:spTree>
    <p:extLst>
      <p:ext uri="{BB962C8B-B14F-4D97-AF65-F5344CB8AC3E}">
        <p14:creationId xmlns:p14="http://schemas.microsoft.com/office/powerpoint/2010/main" val="15788439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4-bit Parallel Adder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C49CCC4-3A38-4500-85C1-2A2673B3658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Consider a circuit to add two 4-bit numbers together and a carry-in, to produce a 5-bit result.</a:t>
            </a:r>
          </a:p>
        </p:txBody>
      </p:sp>
      <p:grpSp>
        <p:nvGrpSpPr>
          <p:cNvPr id="9" name="Group 36">
            <a:extLst>
              <a:ext uri="{FF2B5EF4-FFF2-40B4-BE49-F238E27FC236}">
                <a16:creationId xmlns:a16="http://schemas.microsoft.com/office/drawing/2014/main" id="{40D834A3-E1AE-4BFA-801E-6C7AB6A5FB11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362200"/>
            <a:ext cx="7239000" cy="2576513"/>
            <a:chOff x="672" y="1440"/>
            <a:chExt cx="4560" cy="1623"/>
          </a:xfrm>
        </p:grpSpPr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7F6D8157-C039-4268-99C4-71AD8CE233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440"/>
              <a:ext cx="3408" cy="1623"/>
              <a:chOff x="1392" y="1872"/>
              <a:chExt cx="3408" cy="1623"/>
            </a:xfrm>
          </p:grpSpPr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6C508B1E-01E8-465E-86AE-3061454EC1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400"/>
                <a:ext cx="2016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6">
                <a:extLst>
                  <a:ext uri="{FF2B5EF4-FFF2-40B4-BE49-F238E27FC236}">
                    <a16:creationId xmlns:a16="http://schemas.microsoft.com/office/drawing/2014/main" id="{AA172B60-B57A-4DA1-9434-F179C53277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2496"/>
                <a:ext cx="1344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2000" b="1">
                    <a:latin typeface="Times New Roman" pitchFamily="18" charset="0"/>
                  </a:rPr>
                  <a:t>4-bit</a:t>
                </a:r>
              </a:p>
              <a:p>
                <a:pPr algn="ctr" eaLnBrk="0" hangingPunct="0"/>
                <a:r>
                  <a:rPr lang="en-GB" sz="2000" b="1">
                    <a:latin typeface="Times New Roman" pitchFamily="18" charset="0"/>
                  </a:rPr>
                  <a:t>Parallel Adder</a:t>
                </a:r>
                <a:endParaRPr lang="en-GB" sz="2000">
                  <a:latin typeface="Times New Roman" pitchFamily="18" charset="0"/>
                </a:endParaRPr>
              </a:p>
            </p:txBody>
          </p:sp>
          <p:sp>
            <p:nvSpPr>
              <p:cNvPr id="15" name="Text Box 7">
                <a:extLst>
                  <a:ext uri="{FF2B5EF4-FFF2-40B4-BE49-F238E27FC236}">
                    <a16:creationId xmlns:a16="http://schemas.microsoft.com/office/drawing/2014/main" id="{D1BD1EF3-CFE9-4DBB-8484-B986CD4DD9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2592"/>
                <a:ext cx="52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C</a:t>
                </a:r>
                <a:r>
                  <a:rPr lang="en-GB" b="1" baseline="-25000"/>
                  <a:t>5</a:t>
                </a:r>
                <a:endParaRPr lang="en-GB" b="1"/>
              </a:p>
            </p:txBody>
          </p:sp>
          <p:sp>
            <p:nvSpPr>
              <p:cNvPr id="16" name="Line 8">
                <a:extLst>
                  <a:ext uri="{FF2B5EF4-FFF2-40B4-BE49-F238E27FC236}">
                    <a16:creationId xmlns:a16="http://schemas.microsoft.com/office/drawing/2014/main" id="{B0A0D45F-4BE9-4E78-8D99-1C67CFD25E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273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9">
                <a:extLst>
                  <a:ext uri="{FF2B5EF4-FFF2-40B4-BE49-F238E27FC236}">
                    <a16:creationId xmlns:a16="http://schemas.microsoft.com/office/drawing/2014/main" id="{0404BD53-2C46-45EC-98D3-8832DC03B6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592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0">
                <a:extLst>
                  <a:ext uri="{FF2B5EF4-FFF2-40B4-BE49-F238E27FC236}">
                    <a16:creationId xmlns:a16="http://schemas.microsoft.com/office/drawing/2014/main" id="{22EE9379-ED0C-44DD-9E9E-B9CBD4C93B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76" y="2736"/>
                <a:ext cx="288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1">
                <a:extLst>
                  <a:ext uri="{FF2B5EF4-FFF2-40B4-BE49-F238E27FC236}">
                    <a16:creationId xmlns:a16="http://schemas.microsoft.com/office/drawing/2014/main" id="{C932B786-7841-4A93-AFCF-986657EC0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784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2">
                <a:extLst>
                  <a:ext uri="{FF2B5EF4-FFF2-40B4-BE49-F238E27FC236}">
                    <a16:creationId xmlns:a16="http://schemas.microsoft.com/office/drawing/2014/main" id="{A25149A4-8FC0-4046-829E-205BA80A68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264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13">
                <a:extLst>
                  <a:ext uri="{FF2B5EF4-FFF2-40B4-BE49-F238E27FC236}">
                    <a16:creationId xmlns:a16="http://schemas.microsoft.com/office/drawing/2014/main" id="{FE8127DE-9884-4301-87BA-4D6FDB8822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456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14">
                <a:extLst>
                  <a:ext uri="{FF2B5EF4-FFF2-40B4-BE49-F238E27FC236}">
                    <a16:creationId xmlns:a16="http://schemas.microsoft.com/office/drawing/2014/main" id="{F235FB2F-0F2F-4A5F-950F-37F02ACFF9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2640"/>
                <a:ext cx="3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C</a:t>
                </a:r>
                <a:r>
                  <a:rPr lang="en-GB" b="1" baseline="-25000"/>
                  <a:t>1</a:t>
                </a:r>
                <a:endParaRPr lang="en-GB" b="1"/>
              </a:p>
            </p:txBody>
          </p:sp>
          <p:sp>
            <p:nvSpPr>
              <p:cNvPr id="23" name="Text Box 15">
                <a:extLst>
                  <a:ext uri="{FF2B5EF4-FFF2-40B4-BE49-F238E27FC236}">
                    <a16:creationId xmlns:a16="http://schemas.microsoft.com/office/drawing/2014/main" id="{8CEAEC85-6C71-4608-82DC-CC98F3EBF0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X</a:t>
                </a:r>
                <a:r>
                  <a:rPr lang="en-GB" b="1" baseline="-25000"/>
                  <a:t>2</a:t>
                </a:r>
                <a:endParaRPr lang="en-GB" b="1"/>
              </a:p>
            </p:txBody>
          </p:sp>
          <p:sp>
            <p:nvSpPr>
              <p:cNvPr id="24" name="Text Box 16">
                <a:extLst>
                  <a:ext uri="{FF2B5EF4-FFF2-40B4-BE49-F238E27FC236}">
                    <a16:creationId xmlns:a16="http://schemas.microsoft.com/office/drawing/2014/main" id="{95B2E6CF-80DE-455B-99CA-31B8F91192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X</a:t>
                </a:r>
                <a:r>
                  <a:rPr lang="en-GB" b="1" baseline="-25000"/>
                  <a:t>1</a:t>
                </a:r>
                <a:endParaRPr lang="en-GB" b="1"/>
              </a:p>
            </p:txBody>
          </p:sp>
          <p:sp>
            <p:nvSpPr>
              <p:cNvPr id="25" name="Text Box 17">
                <a:extLst>
                  <a:ext uri="{FF2B5EF4-FFF2-40B4-BE49-F238E27FC236}">
                    <a16:creationId xmlns:a16="http://schemas.microsoft.com/office/drawing/2014/main" id="{438FCB3A-A73E-477C-97F8-5C2D43EA46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Y</a:t>
                </a:r>
                <a:r>
                  <a:rPr lang="en-GB" b="1" baseline="-25000"/>
                  <a:t>4</a:t>
                </a:r>
                <a:endParaRPr lang="en-GB" b="1"/>
              </a:p>
            </p:txBody>
          </p:sp>
          <p:sp>
            <p:nvSpPr>
              <p:cNvPr id="26" name="Text Box 18">
                <a:extLst>
                  <a:ext uri="{FF2B5EF4-FFF2-40B4-BE49-F238E27FC236}">
                    <a16:creationId xmlns:a16="http://schemas.microsoft.com/office/drawing/2014/main" id="{BFD9501C-942E-4124-B744-BEB08697A4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" y="1872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Y</a:t>
                </a:r>
                <a:r>
                  <a:rPr lang="en-GB" b="1" baseline="-25000"/>
                  <a:t>3</a:t>
                </a:r>
                <a:endParaRPr lang="en-GB" b="1"/>
              </a:p>
            </p:txBody>
          </p:sp>
          <p:sp>
            <p:nvSpPr>
              <p:cNvPr id="27" name="Text Box 19">
                <a:extLst>
                  <a:ext uri="{FF2B5EF4-FFF2-40B4-BE49-F238E27FC236}">
                    <a16:creationId xmlns:a16="http://schemas.microsoft.com/office/drawing/2014/main" id="{29DB4727-1474-469F-AD11-B6A72E5572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3264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S</a:t>
                </a:r>
                <a:r>
                  <a:rPr lang="en-GB" b="1" baseline="-25000"/>
                  <a:t>4</a:t>
                </a:r>
                <a:endParaRPr lang="en-GB" b="1"/>
              </a:p>
            </p:txBody>
          </p:sp>
          <p:sp>
            <p:nvSpPr>
              <p:cNvPr id="28" name="Text Box 20">
                <a:extLst>
                  <a:ext uri="{FF2B5EF4-FFF2-40B4-BE49-F238E27FC236}">
                    <a16:creationId xmlns:a16="http://schemas.microsoft.com/office/drawing/2014/main" id="{D8658F04-864A-4B82-BFE3-35D8A52FAB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3264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S</a:t>
                </a:r>
                <a:r>
                  <a:rPr lang="en-GB" b="1" baseline="-25000"/>
                  <a:t>3</a:t>
                </a:r>
                <a:endParaRPr lang="en-GB" b="1"/>
              </a:p>
            </p:txBody>
          </p:sp>
          <p:sp>
            <p:nvSpPr>
              <p:cNvPr id="29" name="Text Box 21">
                <a:extLst>
                  <a:ext uri="{FF2B5EF4-FFF2-40B4-BE49-F238E27FC236}">
                    <a16:creationId xmlns:a16="http://schemas.microsoft.com/office/drawing/2014/main" id="{F3BF1964-CB4F-4AFE-9A0E-A51AAC47FD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40" y="3264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S</a:t>
                </a:r>
                <a:r>
                  <a:rPr lang="en-GB" b="1" baseline="-25000"/>
                  <a:t>2</a:t>
                </a:r>
                <a:endParaRPr lang="en-GB" b="1"/>
              </a:p>
            </p:txBody>
          </p:sp>
          <p:sp>
            <p:nvSpPr>
              <p:cNvPr id="30" name="Text Box 22">
                <a:extLst>
                  <a:ext uri="{FF2B5EF4-FFF2-40B4-BE49-F238E27FC236}">
                    <a16:creationId xmlns:a16="http://schemas.microsoft.com/office/drawing/2014/main" id="{8B377D37-353E-438B-A1AF-EB477871DC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3264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S</a:t>
                </a:r>
                <a:r>
                  <a:rPr lang="en-GB" b="1" baseline="-25000"/>
                  <a:t>1</a:t>
                </a:r>
                <a:endParaRPr lang="en-GB" b="1"/>
              </a:p>
            </p:txBody>
          </p:sp>
          <p:sp>
            <p:nvSpPr>
              <p:cNvPr id="31" name="Line 23">
                <a:extLst>
                  <a:ext uri="{FF2B5EF4-FFF2-40B4-BE49-F238E27FC236}">
                    <a16:creationId xmlns:a16="http://schemas.microsoft.com/office/drawing/2014/main" id="{9D3CFB0E-6D7F-4784-9BC7-DBD749973F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736" y="316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24">
                <a:extLst>
                  <a:ext uri="{FF2B5EF4-FFF2-40B4-BE49-F238E27FC236}">
                    <a16:creationId xmlns:a16="http://schemas.microsoft.com/office/drawing/2014/main" id="{95AEAF57-6849-4580-AEB2-319EDB0381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928" y="316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25">
                <a:extLst>
                  <a:ext uri="{FF2B5EF4-FFF2-40B4-BE49-F238E27FC236}">
                    <a16:creationId xmlns:a16="http://schemas.microsoft.com/office/drawing/2014/main" id="{E39DB98A-CE95-4585-9D45-482031F092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120" y="316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26">
                <a:extLst>
                  <a:ext uri="{FF2B5EF4-FFF2-40B4-BE49-F238E27FC236}">
                    <a16:creationId xmlns:a16="http://schemas.microsoft.com/office/drawing/2014/main" id="{B20E88A5-F945-4B9D-BC64-770B3924DB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312" y="316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27">
                <a:extLst>
                  <a:ext uri="{FF2B5EF4-FFF2-40B4-BE49-F238E27FC236}">
                    <a16:creationId xmlns:a16="http://schemas.microsoft.com/office/drawing/2014/main" id="{124B581E-A49D-4CFB-9C01-AE37E7948D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648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28">
                <a:extLst>
                  <a:ext uri="{FF2B5EF4-FFF2-40B4-BE49-F238E27FC236}">
                    <a16:creationId xmlns:a16="http://schemas.microsoft.com/office/drawing/2014/main" id="{FF5A3C45-9F06-4692-A9E1-7E0E5E6D07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840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29">
                <a:extLst>
                  <a:ext uri="{FF2B5EF4-FFF2-40B4-BE49-F238E27FC236}">
                    <a16:creationId xmlns:a16="http://schemas.microsoft.com/office/drawing/2014/main" id="{F1A592BB-9162-4C59-AA63-CBC7A52A4C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Y</a:t>
                </a:r>
                <a:r>
                  <a:rPr lang="en-GB" b="1" baseline="-25000"/>
                  <a:t>2</a:t>
                </a:r>
                <a:endParaRPr lang="en-GB" b="1"/>
              </a:p>
            </p:txBody>
          </p:sp>
          <p:sp>
            <p:nvSpPr>
              <p:cNvPr id="38" name="Text Box 30">
                <a:extLst>
                  <a:ext uri="{FF2B5EF4-FFF2-40B4-BE49-F238E27FC236}">
                    <a16:creationId xmlns:a16="http://schemas.microsoft.com/office/drawing/2014/main" id="{DB1B551E-3D5E-4FA6-AE7A-36E0610FEE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Y</a:t>
                </a:r>
                <a:r>
                  <a:rPr lang="en-GB" b="1" baseline="-25000"/>
                  <a:t>1</a:t>
                </a:r>
                <a:endParaRPr lang="en-GB" b="1"/>
              </a:p>
            </p:txBody>
          </p:sp>
          <p:sp>
            <p:nvSpPr>
              <p:cNvPr id="39" name="Line 31">
                <a:extLst>
                  <a:ext uri="{FF2B5EF4-FFF2-40B4-BE49-F238E27FC236}">
                    <a16:creationId xmlns:a16="http://schemas.microsoft.com/office/drawing/2014/main" id="{EA09E2B2-F116-48D8-8ABB-794B794F5A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208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32">
                <a:extLst>
                  <a:ext uri="{FF2B5EF4-FFF2-40B4-BE49-F238E27FC236}">
                    <a16:creationId xmlns:a16="http://schemas.microsoft.com/office/drawing/2014/main" id="{2345C7A1-76FC-46FA-A630-B3E145190E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400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33">
                <a:extLst>
                  <a:ext uri="{FF2B5EF4-FFF2-40B4-BE49-F238E27FC236}">
                    <a16:creationId xmlns:a16="http://schemas.microsoft.com/office/drawing/2014/main" id="{2EDE7BD1-0A10-4504-870D-411C15EABB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X</a:t>
                </a:r>
                <a:r>
                  <a:rPr lang="en-GB" b="1" baseline="-25000"/>
                  <a:t>4</a:t>
                </a:r>
                <a:endParaRPr lang="en-GB" b="1"/>
              </a:p>
            </p:txBody>
          </p:sp>
          <p:sp>
            <p:nvSpPr>
              <p:cNvPr id="42" name="Text Box 34">
                <a:extLst>
                  <a:ext uri="{FF2B5EF4-FFF2-40B4-BE49-F238E27FC236}">
                    <a16:creationId xmlns:a16="http://schemas.microsoft.com/office/drawing/2014/main" id="{2EDE505F-A990-481B-A1F0-2B92A5A428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X</a:t>
                </a:r>
                <a:r>
                  <a:rPr lang="en-GB" b="1" baseline="-25000"/>
                  <a:t>3</a:t>
                </a:r>
                <a:endParaRPr lang="en-GB" b="1"/>
              </a:p>
            </p:txBody>
          </p:sp>
        </p:grpSp>
        <p:sp>
          <p:nvSpPr>
            <p:cNvPr id="11" name="Text Box 35">
              <a:extLst>
                <a:ext uri="{FF2B5EF4-FFF2-40B4-BE49-F238E27FC236}">
                  <a16:creationId xmlns:a16="http://schemas.microsoft.com/office/drawing/2014/main" id="{6F94D5FE-F11E-4313-9135-6151B1DA7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640"/>
              <a:ext cx="158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Black-box view of 4-bit parallel adder</a:t>
              </a:r>
            </a:p>
          </p:txBody>
        </p:sp>
      </p:grpSp>
      <p:sp>
        <p:nvSpPr>
          <p:cNvPr id="43" name="Rectangle 37">
            <a:extLst>
              <a:ext uri="{FF2B5EF4-FFF2-40B4-BE49-F238E27FC236}">
                <a16:creationId xmlns:a16="http://schemas.microsoft.com/office/drawing/2014/main" id="{E49E08C6-7134-4CAD-BF3B-35AF632D5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1054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5-bit result is sufficient because the largest result is:</a:t>
            </a:r>
            <a:br>
              <a:rPr lang="en-US" sz="2400" dirty="0"/>
            </a:br>
            <a:r>
              <a:rPr lang="en-US" sz="2400" dirty="0"/>
              <a:t>	1111</a:t>
            </a:r>
            <a:r>
              <a:rPr lang="en-US" sz="2400" baseline="-25000" dirty="0"/>
              <a:t>2</a:t>
            </a:r>
            <a:r>
              <a:rPr lang="en-US" sz="2400" dirty="0"/>
              <a:t> + 1111</a:t>
            </a:r>
            <a:r>
              <a:rPr lang="en-US" sz="2400" baseline="-25000" dirty="0"/>
              <a:t>2</a:t>
            </a:r>
            <a:r>
              <a:rPr lang="en-US" sz="2400" dirty="0"/>
              <a:t> + 1</a:t>
            </a:r>
            <a:r>
              <a:rPr lang="en-US" sz="2400" baseline="-25000" dirty="0"/>
              <a:t>2</a:t>
            </a:r>
            <a:r>
              <a:rPr lang="en-US" sz="2400" dirty="0"/>
              <a:t> = 11111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17217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4-bit Parallel Adder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74CECEFC-92E8-495A-A14E-18D92A0331A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5689"/>
            <a:ext cx="7848600" cy="1306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SSI design (gate-level design) technique should not be used here.</a:t>
            </a:r>
          </a:p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Truth table for 9 inputs is too big: 2</a:t>
            </a:r>
            <a:r>
              <a:rPr lang="en-US" baseline="30000" dirty="0"/>
              <a:t>9</a:t>
            </a:r>
            <a:r>
              <a:rPr lang="en-US" dirty="0"/>
              <a:t> = 512 rows!</a:t>
            </a:r>
          </a:p>
        </p:txBody>
      </p:sp>
      <p:sp>
        <p:nvSpPr>
          <p:cNvPr id="45" name="Rectangle 37">
            <a:extLst>
              <a:ext uri="{FF2B5EF4-FFF2-40B4-BE49-F238E27FC236}">
                <a16:creationId xmlns:a16="http://schemas.microsoft.com/office/drawing/2014/main" id="{704BE7CB-BCAB-4B1B-997E-C1D8C03B3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592311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Simplification becomes too complicated!</a:t>
            </a:r>
          </a:p>
        </p:txBody>
      </p:sp>
      <p:graphicFrame>
        <p:nvGraphicFramePr>
          <p:cNvPr id="46" name="Group 138">
            <a:extLst>
              <a:ext uri="{FF2B5EF4-FFF2-40B4-BE49-F238E27FC236}">
                <a16:creationId xmlns:a16="http://schemas.microsoft.com/office/drawing/2014/main" id="{E175CEB9-26A2-453E-B273-331F7A361D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1360035"/>
              </p:ext>
            </p:extLst>
          </p:nvPr>
        </p:nvGraphicFramePr>
        <p:xfrm>
          <a:off x="2438399" y="2669120"/>
          <a:ext cx="4344365" cy="2683369"/>
        </p:xfrm>
        <a:graphic>
          <a:graphicData uri="http://schemas.openxmlformats.org/drawingml/2006/table">
            <a:tbl>
              <a:tblPr/>
              <a:tblGrid>
                <a:gridCol w="1147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9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4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0 1 0 1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1 1 0 1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0 0 1 1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1 1 1 1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1 1 1 1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1 1 1 1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307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#17: Combinational Circuits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HighlightTextShape201406201824391195">
            <a:extLst>
              <a:ext uri="{FF2B5EF4-FFF2-40B4-BE49-F238E27FC236}">
                <a16:creationId xmlns:a16="http://schemas.microsoft.com/office/drawing/2014/main" id="{C1C5B597-DA79-4C8E-A533-F3F284604B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8641" y="1405128"/>
            <a:ext cx="8420559" cy="5071872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Introduction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Analysis Procedure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Design Methods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Gate-Level (SSI) Design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Block-Level Design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Summary of Arithmetic Circuits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Example: 6-Person Voting System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Magnitude Comparator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Circuit Delays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4-bit Parallel Adder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728CD92-CF55-4D12-A619-66D3920D039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80772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Alternative design possible.</a:t>
            </a:r>
          </a:p>
          <a:p>
            <a:pPr marL="265113" indent="-265113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Addition formula for each pair of bits (with carry in),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800000"/>
                </a:solidFill>
              </a:rPr>
              <a:t>C</a:t>
            </a:r>
            <a:r>
              <a:rPr lang="en-US" baseline="-25000" dirty="0">
                <a:solidFill>
                  <a:srgbClr val="800000"/>
                </a:solidFill>
              </a:rPr>
              <a:t>i+1</a:t>
            </a:r>
            <a:r>
              <a:rPr lang="en-US" dirty="0">
                <a:solidFill>
                  <a:srgbClr val="800000"/>
                </a:solidFill>
              </a:rPr>
              <a:t>S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= X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+ Y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+ C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</a:t>
            </a:r>
            <a:br>
              <a:rPr lang="en-US" dirty="0">
                <a:solidFill>
                  <a:srgbClr val="800000"/>
                </a:solidFill>
              </a:rPr>
            </a:br>
            <a:br>
              <a:rPr lang="en-US" dirty="0"/>
            </a:br>
            <a:r>
              <a:rPr lang="en-US" dirty="0"/>
              <a:t>has the same function as a full adder:</a:t>
            </a:r>
            <a:br>
              <a:rPr lang="en-US" dirty="0"/>
            </a:br>
            <a:r>
              <a:rPr lang="en-US" dirty="0">
                <a:solidFill>
                  <a:srgbClr val="800000"/>
                </a:solidFill>
              </a:rPr>
              <a:t>	C</a:t>
            </a:r>
            <a:r>
              <a:rPr lang="en-US" baseline="-25000" dirty="0">
                <a:solidFill>
                  <a:srgbClr val="800000"/>
                </a:solidFill>
              </a:rPr>
              <a:t>i+1</a:t>
            </a:r>
            <a:r>
              <a:rPr lang="en-US" dirty="0">
                <a:solidFill>
                  <a:srgbClr val="800000"/>
                </a:solidFill>
              </a:rPr>
              <a:t> = X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Y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+ (X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</a:t>
            </a:r>
            <a:r>
              <a:rPr lang="en-US" dirty="0">
                <a:solidFill>
                  <a:srgbClr val="800000"/>
                </a:solidFill>
              </a:rPr>
              <a:t>Y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)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C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</a:t>
            </a:r>
            <a:br>
              <a:rPr lang="en-US" dirty="0">
                <a:solidFill>
                  <a:srgbClr val="800000"/>
                </a:solidFill>
              </a:rPr>
            </a:br>
            <a:r>
              <a:rPr lang="en-US" dirty="0">
                <a:solidFill>
                  <a:srgbClr val="800000"/>
                </a:solidFill>
              </a:rPr>
              <a:t>  	S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= X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</a:t>
            </a:r>
            <a:r>
              <a:rPr lang="en-US" dirty="0">
                <a:solidFill>
                  <a:srgbClr val="800000"/>
                </a:solidFill>
              </a:rPr>
              <a:t> Y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</a:t>
            </a:r>
            <a:r>
              <a:rPr lang="en-US" dirty="0">
                <a:solidFill>
                  <a:srgbClr val="800000"/>
                </a:solidFill>
              </a:rPr>
              <a:t> C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2DEDB-F790-4EC3-8AB0-20452DC6EA68}"/>
              </a:ext>
            </a:extLst>
          </p:cNvPr>
          <p:cNvSpPr txBox="1"/>
          <p:nvPr/>
        </p:nvSpPr>
        <p:spPr>
          <a:xfrm>
            <a:off x="5105400" y="3962400"/>
            <a:ext cx="350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/>
              <a:t>C =</a:t>
            </a:r>
          </a:p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/>
              <a:t>X = 		1	0	1	0</a:t>
            </a:r>
          </a:p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/>
              <a:t>Y = 		1	1	1	1</a:t>
            </a:r>
          </a:p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/>
              <a:t>X + Y = </a:t>
            </a:r>
            <a:endParaRPr lang="en-SG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899AAA-831F-4253-AC0C-6DCF7B36829D}"/>
              </a:ext>
            </a:extLst>
          </p:cNvPr>
          <p:cNvSpPr txBox="1"/>
          <p:nvPr/>
        </p:nvSpPr>
        <p:spPr>
          <a:xfrm>
            <a:off x="7037294" y="5029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3333FF"/>
                </a:solidFill>
              </a:rPr>
              <a:t>0</a:t>
            </a:r>
            <a:endParaRPr lang="en-SG" sz="2400" dirty="0">
              <a:solidFill>
                <a:srgbClr val="3333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3C24F7-A309-4889-96D3-52091B92E016}"/>
              </a:ext>
            </a:extLst>
          </p:cNvPr>
          <p:cNvSpPr txBox="1"/>
          <p:nvPr/>
        </p:nvSpPr>
        <p:spPr>
          <a:xfrm>
            <a:off x="6781800" y="3962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006600"/>
                </a:solidFill>
              </a:rPr>
              <a:t>1</a:t>
            </a:r>
            <a:endParaRPr lang="en-SG" sz="2400" dirty="0">
              <a:solidFill>
                <a:srgbClr val="0066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22C8FE-A9AB-417D-B57B-8CFD5E5E9030}"/>
              </a:ext>
            </a:extLst>
          </p:cNvPr>
          <p:cNvSpPr txBox="1"/>
          <p:nvPr/>
        </p:nvSpPr>
        <p:spPr>
          <a:xfrm>
            <a:off x="7315200" y="5029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3333FF"/>
                </a:solidFill>
              </a:rPr>
              <a:t>1</a:t>
            </a:r>
            <a:endParaRPr lang="en-SG" sz="2400" dirty="0">
              <a:solidFill>
                <a:srgbClr val="3333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6C1948-3DF0-412B-B9A0-A942E2E5D783}"/>
              </a:ext>
            </a:extLst>
          </p:cNvPr>
          <p:cNvSpPr txBox="1"/>
          <p:nvPr/>
        </p:nvSpPr>
        <p:spPr>
          <a:xfrm>
            <a:off x="6781800" y="5029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3333FF"/>
                </a:solidFill>
              </a:rPr>
              <a:t>0</a:t>
            </a:r>
            <a:endParaRPr lang="en-SG" sz="2400" dirty="0">
              <a:solidFill>
                <a:srgbClr val="3333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865CB3-A833-4157-8090-EAEBEFFBFC3A}"/>
              </a:ext>
            </a:extLst>
          </p:cNvPr>
          <p:cNvSpPr txBox="1"/>
          <p:nvPr/>
        </p:nvSpPr>
        <p:spPr>
          <a:xfrm>
            <a:off x="6324600" y="5029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3333FF"/>
                </a:solidFill>
              </a:rPr>
              <a:t>1</a:t>
            </a:r>
            <a:endParaRPr lang="en-SG" sz="2400" dirty="0">
              <a:solidFill>
                <a:srgbClr val="3333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A1B33-311E-4C50-A822-C85759CDFE96}"/>
              </a:ext>
            </a:extLst>
          </p:cNvPr>
          <p:cNvSpPr txBox="1"/>
          <p:nvPr/>
        </p:nvSpPr>
        <p:spPr>
          <a:xfrm>
            <a:off x="6553200" y="5029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3333FF"/>
                </a:solidFill>
              </a:rPr>
              <a:t>1</a:t>
            </a:r>
            <a:endParaRPr lang="en-SG" sz="2400" dirty="0">
              <a:solidFill>
                <a:srgbClr val="3333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6126B8-899B-4BFB-AADF-D250796A654F}"/>
              </a:ext>
            </a:extLst>
          </p:cNvPr>
          <p:cNvSpPr txBox="1"/>
          <p:nvPr/>
        </p:nvSpPr>
        <p:spPr>
          <a:xfrm>
            <a:off x="7086600" y="3962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006600"/>
                </a:solidFill>
              </a:rPr>
              <a:t>0</a:t>
            </a:r>
            <a:endParaRPr lang="en-SG" sz="2400" dirty="0">
              <a:solidFill>
                <a:srgbClr val="0066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C99426-8D33-4F35-9082-2DF1E2FCE69D}"/>
              </a:ext>
            </a:extLst>
          </p:cNvPr>
          <p:cNvSpPr txBox="1"/>
          <p:nvPr/>
        </p:nvSpPr>
        <p:spPr>
          <a:xfrm>
            <a:off x="7315200" y="3962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006600"/>
                </a:solidFill>
              </a:rPr>
              <a:t>0</a:t>
            </a:r>
            <a:endParaRPr lang="en-SG" sz="2400" dirty="0">
              <a:solidFill>
                <a:srgbClr val="0066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E07BBB-850A-41DC-AB18-B865125A382B}"/>
              </a:ext>
            </a:extLst>
          </p:cNvPr>
          <p:cNvSpPr txBox="1"/>
          <p:nvPr/>
        </p:nvSpPr>
        <p:spPr>
          <a:xfrm>
            <a:off x="6553200" y="3962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006600"/>
                </a:solidFill>
              </a:rPr>
              <a:t>1</a:t>
            </a:r>
            <a:endParaRPr lang="en-SG" sz="24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4100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4-bit Parallel Adder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DEB1FE78-04A0-48BC-A866-D6CCA8AE67A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8077200" cy="577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Cascading 4 full adders via their carries, we get:</a:t>
            </a:r>
            <a:endParaRPr lang="en-US" dirty="0">
              <a:solidFill>
                <a:srgbClr val="800000"/>
              </a:solidFill>
            </a:endParaRPr>
          </a:p>
        </p:txBody>
      </p:sp>
      <p:grpSp>
        <p:nvGrpSpPr>
          <p:cNvPr id="22" name="Group 67">
            <a:extLst>
              <a:ext uri="{FF2B5EF4-FFF2-40B4-BE49-F238E27FC236}">
                <a16:creationId xmlns:a16="http://schemas.microsoft.com/office/drawing/2014/main" id="{B368CEEE-2C52-4E80-8726-7434992A80E8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949450"/>
            <a:ext cx="7635875" cy="2881313"/>
            <a:chOff x="912" y="1296"/>
            <a:chExt cx="4810" cy="1815"/>
          </a:xfrm>
        </p:grpSpPr>
        <p:grpSp>
          <p:nvGrpSpPr>
            <p:cNvPr id="23" name="Group 4">
              <a:extLst>
                <a:ext uri="{FF2B5EF4-FFF2-40B4-BE49-F238E27FC236}">
                  <a16:creationId xmlns:a16="http://schemas.microsoft.com/office/drawing/2014/main" id="{8FAC2918-9E6E-4490-B309-F7F8068E2F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96"/>
              <a:ext cx="4128" cy="1815"/>
              <a:chOff x="1248" y="1488"/>
              <a:chExt cx="4128" cy="1815"/>
            </a:xfrm>
          </p:grpSpPr>
          <p:sp>
            <p:nvSpPr>
              <p:cNvPr id="29" name="Text Box 5">
                <a:extLst>
                  <a:ext uri="{FF2B5EF4-FFF2-40B4-BE49-F238E27FC236}">
                    <a16:creationId xmlns:a16="http://schemas.microsoft.com/office/drawing/2014/main" id="{D437F114-B9C1-4AAF-B0DE-CA1FB97EF8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2256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C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1</a:t>
                </a:r>
                <a:endParaRPr lang="en-GB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30" name="Line 6">
                <a:extLst>
                  <a:ext uri="{FF2B5EF4-FFF2-40B4-BE49-F238E27FC236}">
                    <a16:creationId xmlns:a16="http://schemas.microsoft.com/office/drawing/2014/main" id="{E6AE189A-D91A-4A8B-9446-4CD17D5564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88" y="240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7">
                <a:extLst>
                  <a:ext uri="{FF2B5EF4-FFF2-40B4-BE49-F238E27FC236}">
                    <a16:creationId xmlns:a16="http://schemas.microsoft.com/office/drawing/2014/main" id="{075707A9-A783-40FF-B018-DE4EA36CF4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097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Text Box 8">
                <a:extLst>
                  <a:ext uri="{FF2B5EF4-FFF2-40B4-BE49-F238E27FC236}">
                    <a16:creationId xmlns:a16="http://schemas.microsoft.com/office/drawing/2014/main" id="{F4702CB8-0621-485F-A1C0-BC50987B0E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1488"/>
                <a:ext cx="54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Y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1  </a:t>
                </a:r>
                <a:r>
                  <a:rPr lang="en-GB" b="1">
                    <a:solidFill>
                      <a:srgbClr val="0000FF"/>
                    </a:solidFill>
                  </a:rPr>
                  <a:t>X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1</a:t>
                </a:r>
                <a:endParaRPr lang="en-GB" b="1"/>
              </a:p>
            </p:txBody>
          </p:sp>
          <p:sp>
            <p:nvSpPr>
              <p:cNvPr id="33" name="Text Box 9">
                <a:extLst>
                  <a:ext uri="{FF2B5EF4-FFF2-40B4-BE49-F238E27FC236}">
                    <a16:creationId xmlns:a16="http://schemas.microsoft.com/office/drawing/2014/main" id="{1FBA99FB-DA9E-4742-A4AE-664D738D78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30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6600"/>
                    </a:solidFill>
                  </a:rPr>
                  <a:t>S</a:t>
                </a:r>
                <a:r>
                  <a:rPr lang="en-GB" b="1" baseline="-25000">
                    <a:solidFill>
                      <a:srgbClr val="006600"/>
                    </a:solidFill>
                  </a:rPr>
                  <a:t>1</a:t>
                </a:r>
                <a:endParaRPr lang="en-GB" b="1"/>
              </a:p>
            </p:txBody>
          </p:sp>
          <p:sp>
            <p:nvSpPr>
              <p:cNvPr id="34" name="Rectangle 10">
                <a:extLst>
                  <a:ext uri="{FF2B5EF4-FFF2-40B4-BE49-F238E27FC236}">
                    <a16:creationId xmlns:a16="http://schemas.microsoft.com/office/drawing/2014/main" id="{5DA6D136-C4A3-4DD8-88B8-D58B23D57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2160"/>
                <a:ext cx="480" cy="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35" name="Text Box 11">
                <a:extLst>
                  <a:ext uri="{FF2B5EF4-FFF2-40B4-BE49-F238E27FC236}">
                    <a16:creationId xmlns:a16="http://schemas.microsoft.com/office/drawing/2014/main" id="{06FD3922-24CE-4D38-A6F9-EF75AD57A0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7" y="2266"/>
                <a:ext cx="384" cy="23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latin typeface="Times New Roman" pitchFamily="18" charset="0"/>
                  </a:rPr>
                  <a:t>FA</a:t>
                </a:r>
                <a:endParaRPr lang="en-GB" b="1"/>
              </a:p>
            </p:txBody>
          </p:sp>
          <p:sp>
            <p:nvSpPr>
              <p:cNvPr id="36" name="Text Box 12">
                <a:extLst>
                  <a:ext uri="{FF2B5EF4-FFF2-40B4-BE49-F238E27FC236}">
                    <a16:creationId xmlns:a16="http://schemas.microsoft.com/office/drawing/2014/main" id="{2C4B4878-54CD-46D1-AEF4-437A26365B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728"/>
                <a:ext cx="288" cy="23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C</a:t>
                </a:r>
                <a:r>
                  <a:rPr lang="en-GB" b="1" baseline="-25000"/>
                  <a:t>2</a:t>
                </a:r>
                <a:endParaRPr lang="en-GB" b="1"/>
              </a:p>
            </p:txBody>
          </p:sp>
          <p:sp>
            <p:nvSpPr>
              <p:cNvPr id="37" name="Line 13">
                <a:extLst>
                  <a:ext uri="{FF2B5EF4-FFF2-40B4-BE49-F238E27FC236}">
                    <a16:creationId xmlns:a16="http://schemas.microsoft.com/office/drawing/2014/main" id="{AE2AFD45-D232-4428-98EE-2E1D831140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368" y="2832"/>
                <a:ext cx="48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14">
                <a:extLst>
                  <a:ext uri="{FF2B5EF4-FFF2-40B4-BE49-F238E27FC236}">
                    <a16:creationId xmlns:a16="http://schemas.microsoft.com/office/drawing/2014/main" id="{236A1805-ACFE-4784-82DC-334CAEB2A8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241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15">
                <a:extLst>
                  <a:ext uri="{FF2B5EF4-FFF2-40B4-BE49-F238E27FC236}">
                    <a16:creationId xmlns:a16="http://schemas.microsoft.com/office/drawing/2014/main" id="{40DCFB02-E40E-41A8-88D9-9133733B56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505" y="2071"/>
                <a:ext cx="20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16">
                <a:extLst>
                  <a:ext uri="{FF2B5EF4-FFF2-40B4-BE49-F238E27FC236}">
                    <a16:creationId xmlns:a16="http://schemas.microsoft.com/office/drawing/2014/main" id="{4102E68C-E31A-448C-A9FE-07749F1B30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196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17">
                <a:extLst>
                  <a:ext uri="{FF2B5EF4-FFF2-40B4-BE49-F238E27FC236}">
                    <a16:creationId xmlns:a16="http://schemas.microsoft.com/office/drawing/2014/main" id="{7ED1BE00-0D38-438C-943B-72A4E58974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1968"/>
                <a:ext cx="0" cy="3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18">
                <a:extLst>
                  <a:ext uri="{FF2B5EF4-FFF2-40B4-BE49-F238E27FC236}">
                    <a16:creationId xmlns:a16="http://schemas.microsoft.com/office/drawing/2014/main" id="{BF5415D3-9B0E-4779-9CED-83647CBA3C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235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Line 19">
                <a:extLst>
                  <a:ext uri="{FF2B5EF4-FFF2-40B4-BE49-F238E27FC236}">
                    <a16:creationId xmlns:a16="http://schemas.microsoft.com/office/drawing/2014/main" id="{82119EF0-2297-4FA7-B9FE-EF4715F910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329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20">
                <a:extLst>
                  <a:ext uri="{FF2B5EF4-FFF2-40B4-BE49-F238E27FC236}">
                    <a16:creationId xmlns:a16="http://schemas.microsoft.com/office/drawing/2014/main" id="{6530A402-55B0-4265-A4BC-0F1538B46D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304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6600"/>
                    </a:solidFill>
                  </a:rPr>
                  <a:t>C</a:t>
                </a:r>
                <a:r>
                  <a:rPr lang="en-GB" b="1" baseline="-25000">
                    <a:solidFill>
                      <a:srgbClr val="006600"/>
                    </a:solidFill>
                  </a:rPr>
                  <a:t>5</a:t>
                </a:r>
                <a:endParaRPr lang="en-GB" b="1"/>
              </a:p>
            </p:txBody>
          </p:sp>
          <p:sp>
            <p:nvSpPr>
              <p:cNvPr id="45" name="Text Box 21">
                <a:extLst>
                  <a:ext uri="{FF2B5EF4-FFF2-40B4-BE49-F238E27FC236}">
                    <a16:creationId xmlns:a16="http://schemas.microsoft.com/office/drawing/2014/main" id="{97A7B2D5-5D2A-4878-BB41-035FCDC6E3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1488"/>
                <a:ext cx="54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Y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2  </a:t>
                </a:r>
                <a:r>
                  <a:rPr lang="en-GB" b="1">
                    <a:solidFill>
                      <a:srgbClr val="0000FF"/>
                    </a:solidFill>
                  </a:rPr>
                  <a:t>X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2</a:t>
                </a:r>
                <a:endParaRPr lang="en-GB" b="1"/>
              </a:p>
            </p:txBody>
          </p:sp>
          <p:sp>
            <p:nvSpPr>
              <p:cNvPr id="46" name="Text Box 22">
                <a:extLst>
                  <a:ext uri="{FF2B5EF4-FFF2-40B4-BE49-F238E27FC236}">
                    <a16:creationId xmlns:a16="http://schemas.microsoft.com/office/drawing/2014/main" id="{E3444587-B2F1-4310-ABD3-8719D6F2AB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30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6600"/>
                    </a:solidFill>
                  </a:rPr>
                  <a:t>S</a:t>
                </a:r>
                <a:r>
                  <a:rPr lang="en-GB" b="1" baseline="-25000">
                    <a:solidFill>
                      <a:srgbClr val="006600"/>
                    </a:solidFill>
                  </a:rPr>
                  <a:t>2</a:t>
                </a:r>
                <a:endParaRPr lang="en-GB" b="1"/>
              </a:p>
            </p:txBody>
          </p:sp>
          <p:sp>
            <p:nvSpPr>
              <p:cNvPr id="47" name="Rectangle 23">
                <a:extLst>
                  <a:ext uri="{FF2B5EF4-FFF2-40B4-BE49-F238E27FC236}">
                    <a16:creationId xmlns:a16="http://schemas.microsoft.com/office/drawing/2014/main" id="{19D276B6-9123-466E-91EC-746C81E57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160"/>
                <a:ext cx="480" cy="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48" name="Text Box 24">
                <a:extLst>
                  <a:ext uri="{FF2B5EF4-FFF2-40B4-BE49-F238E27FC236}">
                    <a16:creationId xmlns:a16="http://schemas.microsoft.com/office/drawing/2014/main" id="{B61E0449-C725-4503-B02E-2AE8744C53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9" y="2266"/>
                <a:ext cx="384" cy="23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latin typeface="Times New Roman" pitchFamily="18" charset="0"/>
                  </a:rPr>
                  <a:t>FA</a:t>
                </a:r>
                <a:endParaRPr lang="en-GB" b="1"/>
              </a:p>
            </p:txBody>
          </p:sp>
          <p:sp>
            <p:nvSpPr>
              <p:cNvPr id="49" name="Line 25">
                <a:extLst>
                  <a:ext uri="{FF2B5EF4-FFF2-40B4-BE49-F238E27FC236}">
                    <a16:creationId xmlns:a16="http://schemas.microsoft.com/office/drawing/2014/main" id="{A401C9C1-91C6-4E9E-8920-B63EF5F1A5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600" y="2832"/>
                <a:ext cx="48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26">
                <a:extLst>
                  <a:ext uri="{FF2B5EF4-FFF2-40B4-BE49-F238E27FC236}">
                    <a16:creationId xmlns:a16="http://schemas.microsoft.com/office/drawing/2014/main" id="{C7D26C11-1A1C-482B-9A01-33C1618A0C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473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27">
                <a:extLst>
                  <a:ext uri="{FF2B5EF4-FFF2-40B4-BE49-F238E27FC236}">
                    <a16:creationId xmlns:a16="http://schemas.microsoft.com/office/drawing/2014/main" id="{7D5F6FA6-9670-4F43-B95E-8BB815EA8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737" y="2071"/>
                <a:ext cx="20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Line 28">
                <a:extLst>
                  <a:ext uri="{FF2B5EF4-FFF2-40B4-BE49-F238E27FC236}">
                    <a16:creationId xmlns:a16="http://schemas.microsoft.com/office/drawing/2014/main" id="{6CFE5004-A9C5-496A-96D6-94AB62DE33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196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Line 29">
                <a:extLst>
                  <a:ext uri="{FF2B5EF4-FFF2-40B4-BE49-F238E27FC236}">
                    <a16:creationId xmlns:a16="http://schemas.microsoft.com/office/drawing/2014/main" id="{000ECED9-0CF5-4514-BF26-34EEA3FD78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1968"/>
                <a:ext cx="0" cy="81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30">
                <a:extLst>
                  <a:ext uri="{FF2B5EF4-FFF2-40B4-BE49-F238E27FC236}">
                    <a16:creationId xmlns:a16="http://schemas.microsoft.com/office/drawing/2014/main" id="{71712ED7-B920-4F7C-8AA5-6158E29945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278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31">
                <a:extLst>
                  <a:ext uri="{FF2B5EF4-FFF2-40B4-BE49-F238E27FC236}">
                    <a16:creationId xmlns:a16="http://schemas.microsoft.com/office/drawing/2014/main" id="{F3B53AD4-8E19-4158-B8CD-FC818BAF4C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592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Text Box 32">
                <a:extLst>
                  <a:ext uri="{FF2B5EF4-FFF2-40B4-BE49-F238E27FC236}">
                    <a16:creationId xmlns:a16="http://schemas.microsoft.com/office/drawing/2014/main" id="{DA723326-9208-440B-8C63-8E0AACD131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1728"/>
                <a:ext cx="288" cy="23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C</a:t>
                </a:r>
                <a:r>
                  <a:rPr lang="en-GB" b="1" baseline="-25000"/>
                  <a:t>3</a:t>
                </a:r>
                <a:endParaRPr lang="en-GB" b="1"/>
              </a:p>
            </p:txBody>
          </p:sp>
          <p:sp>
            <p:nvSpPr>
              <p:cNvPr id="57" name="Line 33">
                <a:extLst>
                  <a:ext uri="{FF2B5EF4-FFF2-40B4-BE49-F238E27FC236}">
                    <a16:creationId xmlns:a16="http://schemas.microsoft.com/office/drawing/2014/main" id="{D43A0AE6-12BF-48F7-88CB-18B4AEE806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561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Text Box 34">
                <a:extLst>
                  <a:ext uri="{FF2B5EF4-FFF2-40B4-BE49-F238E27FC236}">
                    <a16:creationId xmlns:a16="http://schemas.microsoft.com/office/drawing/2014/main" id="{DC071466-BBE0-4A37-86EF-E7770FF200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1488"/>
                <a:ext cx="54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Y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3  </a:t>
                </a:r>
                <a:r>
                  <a:rPr lang="en-GB" b="1">
                    <a:solidFill>
                      <a:srgbClr val="0000FF"/>
                    </a:solidFill>
                  </a:rPr>
                  <a:t>X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3</a:t>
                </a:r>
                <a:endParaRPr lang="en-GB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59" name="Text Box 35">
                <a:extLst>
                  <a:ext uri="{FF2B5EF4-FFF2-40B4-BE49-F238E27FC236}">
                    <a16:creationId xmlns:a16="http://schemas.microsoft.com/office/drawing/2014/main" id="{E092D72B-D797-4C0F-9C14-2BA0CFB61C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30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6600"/>
                    </a:solidFill>
                  </a:rPr>
                  <a:t>S</a:t>
                </a:r>
                <a:r>
                  <a:rPr lang="en-GB" b="1" baseline="-25000">
                    <a:solidFill>
                      <a:srgbClr val="006600"/>
                    </a:solidFill>
                  </a:rPr>
                  <a:t>3</a:t>
                </a:r>
                <a:endParaRPr lang="en-GB" b="1"/>
              </a:p>
            </p:txBody>
          </p:sp>
          <p:sp>
            <p:nvSpPr>
              <p:cNvPr id="60" name="Rectangle 36">
                <a:extLst>
                  <a:ext uri="{FF2B5EF4-FFF2-40B4-BE49-F238E27FC236}">
                    <a16:creationId xmlns:a16="http://schemas.microsoft.com/office/drawing/2014/main" id="{CB9904F6-653C-48F0-8873-219B0FC29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160"/>
                <a:ext cx="480" cy="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61" name="Text Box 37">
                <a:extLst>
                  <a:ext uri="{FF2B5EF4-FFF2-40B4-BE49-F238E27FC236}">
                    <a16:creationId xmlns:a16="http://schemas.microsoft.com/office/drawing/2014/main" id="{811F3B82-2A3F-4304-B6A5-A4E8F5E5DC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51" y="2266"/>
                <a:ext cx="384" cy="23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latin typeface="Times New Roman" pitchFamily="18" charset="0"/>
                  </a:rPr>
                  <a:t>FA</a:t>
                </a:r>
                <a:endParaRPr lang="en-GB" b="1"/>
              </a:p>
            </p:txBody>
          </p:sp>
          <p:sp>
            <p:nvSpPr>
              <p:cNvPr id="62" name="Line 38">
                <a:extLst>
                  <a:ext uri="{FF2B5EF4-FFF2-40B4-BE49-F238E27FC236}">
                    <a16:creationId xmlns:a16="http://schemas.microsoft.com/office/drawing/2014/main" id="{8CC3A50A-C1B3-44FA-81C6-77C5384B72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832" y="2832"/>
                <a:ext cx="48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39">
                <a:extLst>
                  <a:ext uri="{FF2B5EF4-FFF2-40B4-BE49-F238E27FC236}">
                    <a16:creationId xmlns:a16="http://schemas.microsoft.com/office/drawing/2014/main" id="{20D1B31F-4991-4F70-8E64-EF5CE8FA5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705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40">
                <a:extLst>
                  <a:ext uri="{FF2B5EF4-FFF2-40B4-BE49-F238E27FC236}">
                    <a16:creationId xmlns:a16="http://schemas.microsoft.com/office/drawing/2014/main" id="{00D40FA3-7EA0-4E38-9879-1312BB6376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969" y="2071"/>
                <a:ext cx="20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Line 41">
                <a:extLst>
                  <a:ext uri="{FF2B5EF4-FFF2-40B4-BE49-F238E27FC236}">
                    <a16:creationId xmlns:a16="http://schemas.microsoft.com/office/drawing/2014/main" id="{DA6111AB-8B9E-4718-977C-7A7EED6D6C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42">
                <a:extLst>
                  <a:ext uri="{FF2B5EF4-FFF2-40B4-BE49-F238E27FC236}">
                    <a16:creationId xmlns:a16="http://schemas.microsoft.com/office/drawing/2014/main" id="{A139A238-67EC-485F-9026-BDD26254E3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968"/>
                <a:ext cx="0" cy="81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43">
                <a:extLst>
                  <a:ext uri="{FF2B5EF4-FFF2-40B4-BE49-F238E27FC236}">
                    <a16:creationId xmlns:a16="http://schemas.microsoft.com/office/drawing/2014/main" id="{BF3EA6F0-55DE-4A72-A46A-8DB87A4874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78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Line 44">
                <a:extLst>
                  <a:ext uri="{FF2B5EF4-FFF2-40B4-BE49-F238E27FC236}">
                    <a16:creationId xmlns:a16="http://schemas.microsoft.com/office/drawing/2014/main" id="{FC397159-D70A-4046-99BC-58C3CC6E43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592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Text Box 45">
                <a:extLst>
                  <a:ext uri="{FF2B5EF4-FFF2-40B4-BE49-F238E27FC236}">
                    <a16:creationId xmlns:a16="http://schemas.microsoft.com/office/drawing/2014/main" id="{3CB63C13-04F7-46B1-A7DF-6797621494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1728"/>
                <a:ext cx="288" cy="23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C</a:t>
                </a:r>
                <a:r>
                  <a:rPr lang="en-GB" b="1" baseline="-25000"/>
                  <a:t>4</a:t>
                </a:r>
                <a:endParaRPr lang="en-GB" b="1"/>
              </a:p>
            </p:txBody>
          </p:sp>
          <p:sp>
            <p:nvSpPr>
              <p:cNvPr id="70" name="Line 46">
                <a:extLst>
                  <a:ext uri="{FF2B5EF4-FFF2-40B4-BE49-F238E27FC236}">
                    <a16:creationId xmlns:a16="http://schemas.microsoft.com/office/drawing/2014/main" id="{89C91C12-8509-4250-AC8B-B4E0767A1A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793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Text Box 47">
                <a:extLst>
                  <a:ext uri="{FF2B5EF4-FFF2-40B4-BE49-F238E27FC236}">
                    <a16:creationId xmlns:a16="http://schemas.microsoft.com/office/drawing/2014/main" id="{AAC90CE4-D477-405C-B988-7CB2CC1C17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4" y="1488"/>
                <a:ext cx="54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Y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4  </a:t>
                </a:r>
                <a:r>
                  <a:rPr lang="en-GB" b="1">
                    <a:solidFill>
                      <a:srgbClr val="0000FF"/>
                    </a:solidFill>
                  </a:rPr>
                  <a:t>X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4</a:t>
                </a:r>
                <a:endParaRPr lang="en-GB" b="1"/>
              </a:p>
            </p:txBody>
          </p:sp>
          <p:sp>
            <p:nvSpPr>
              <p:cNvPr id="72" name="Text Box 48">
                <a:extLst>
                  <a:ext uri="{FF2B5EF4-FFF2-40B4-BE49-F238E27FC236}">
                    <a16:creationId xmlns:a16="http://schemas.microsoft.com/office/drawing/2014/main" id="{A426C745-2AB8-4423-AA0A-03F51DC78D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30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6600"/>
                    </a:solidFill>
                  </a:rPr>
                  <a:t>S</a:t>
                </a:r>
                <a:r>
                  <a:rPr lang="en-GB" b="1" baseline="-25000">
                    <a:solidFill>
                      <a:srgbClr val="006600"/>
                    </a:solidFill>
                  </a:rPr>
                  <a:t>4</a:t>
                </a:r>
                <a:endParaRPr lang="en-GB" b="1"/>
              </a:p>
            </p:txBody>
          </p:sp>
          <p:sp>
            <p:nvSpPr>
              <p:cNvPr id="73" name="Rectangle 49">
                <a:extLst>
                  <a:ext uri="{FF2B5EF4-FFF2-40B4-BE49-F238E27FC236}">
                    <a16:creationId xmlns:a16="http://schemas.microsoft.com/office/drawing/2014/main" id="{4E633193-4AC1-4D29-9E5E-82E2DF1F7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160"/>
                <a:ext cx="480" cy="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74" name="Text Box 50">
                <a:extLst>
                  <a:ext uri="{FF2B5EF4-FFF2-40B4-BE49-F238E27FC236}">
                    <a16:creationId xmlns:a16="http://schemas.microsoft.com/office/drawing/2014/main" id="{FD4CBD3D-6953-49E7-BADC-AFA1FC4989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3" y="2266"/>
                <a:ext cx="384" cy="23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latin typeface="Times New Roman" pitchFamily="18" charset="0"/>
                  </a:rPr>
                  <a:t>FA</a:t>
                </a:r>
                <a:endParaRPr lang="en-GB" b="1"/>
              </a:p>
            </p:txBody>
          </p:sp>
          <p:sp>
            <p:nvSpPr>
              <p:cNvPr id="75" name="Line 51">
                <a:extLst>
                  <a:ext uri="{FF2B5EF4-FFF2-40B4-BE49-F238E27FC236}">
                    <a16:creationId xmlns:a16="http://schemas.microsoft.com/office/drawing/2014/main" id="{0D24A394-7E47-4C78-B496-C9F933476F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064" y="2832"/>
                <a:ext cx="48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52">
                <a:extLst>
                  <a:ext uri="{FF2B5EF4-FFF2-40B4-BE49-F238E27FC236}">
                    <a16:creationId xmlns:a16="http://schemas.microsoft.com/office/drawing/2014/main" id="{59CB017E-57EB-4312-A9DF-300A5D3CB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937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53">
                <a:extLst>
                  <a:ext uri="{FF2B5EF4-FFF2-40B4-BE49-F238E27FC236}">
                    <a16:creationId xmlns:a16="http://schemas.microsoft.com/office/drawing/2014/main" id="{8227991E-9E10-4C4F-AAA0-3E9499532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201" y="2071"/>
                <a:ext cx="20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54">
                <a:extLst>
                  <a:ext uri="{FF2B5EF4-FFF2-40B4-BE49-F238E27FC236}">
                    <a16:creationId xmlns:a16="http://schemas.microsoft.com/office/drawing/2014/main" id="{620ED01A-AFA7-4CC6-AB6D-630B648B22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96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Line 55">
                <a:extLst>
                  <a:ext uri="{FF2B5EF4-FFF2-40B4-BE49-F238E27FC236}">
                    <a16:creationId xmlns:a16="http://schemas.microsoft.com/office/drawing/2014/main" id="{D9F29A1E-CACB-47C4-92F7-C06BD0EFF1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1968"/>
                <a:ext cx="0" cy="81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Line 56">
                <a:extLst>
                  <a:ext uri="{FF2B5EF4-FFF2-40B4-BE49-F238E27FC236}">
                    <a16:creationId xmlns:a16="http://schemas.microsoft.com/office/drawing/2014/main" id="{1E0F6142-3E51-45CE-A32A-7692480CBA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78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Line 57">
                <a:extLst>
                  <a:ext uri="{FF2B5EF4-FFF2-40B4-BE49-F238E27FC236}">
                    <a16:creationId xmlns:a16="http://schemas.microsoft.com/office/drawing/2014/main" id="{C3AD1117-A998-4273-BD44-771D407094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2592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Line 58">
                <a:extLst>
                  <a:ext uri="{FF2B5EF4-FFF2-40B4-BE49-F238E27FC236}">
                    <a16:creationId xmlns:a16="http://schemas.microsoft.com/office/drawing/2014/main" id="{19259B03-8770-4910-B77D-623CFE4F6E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78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59">
                <a:extLst>
                  <a:ext uri="{FF2B5EF4-FFF2-40B4-BE49-F238E27FC236}">
                    <a16:creationId xmlns:a16="http://schemas.microsoft.com/office/drawing/2014/main" id="{9C304501-0BD7-4A54-955F-2FEDC0D379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592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Line 60">
                <a:extLst>
                  <a:ext uri="{FF2B5EF4-FFF2-40B4-BE49-F238E27FC236}">
                    <a16:creationId xmlns:a16="http://schemas.microsoft.com/office/drawing/2014/main" id="{E9F64221-7EE2-4A91-A8B7-CE5244AD60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400"/>
                <a:ext cx="0" cy="3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Rectangle 61">
                <a:extLst>
                  <a:ext uri="{FF2B5EF4-FFF2-40B4-BE49-F238E27FC236}">
                    <a16:creationId xmlns:a16="http://schemas.microsoft.com/office/drawing/2014/main" id="{93933830-318C-4E85-AC65-CF0B1DCEE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1776"/>
                <a:ext cx="3312" cy="1152"/>
              </a:xfrm>
              <a:prstGeom prst="rect">
                <a:avLst/>
              </a:prstGeom>
              <a:noFill/>
              <a:ln w="15875">
                <a:solidFill>
                  <a:srgbClr val="993366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" name="Group 62">
              <a:extLst>
                <a:ext uri="{FF2B5EF4-FFF2-40B4-BE49-F238E27FC236}">
                  <a16:creationId xmlns:a16="http://schemas.microsoft.com/office/drawing/2014/main" id="{CE5021E4-AEEF-42D3-8EAE-EBCEDAB8B6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2" y="2564"/>
              <a:ext cx="720" cy="404"/>
              <a:chOff x="5338" y="2564"/>
              <a:chExt cx="720" cy="404"/>
            </a:xfrm>
          </p:grpSpPr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5E162B13-235D-4ECE-BEA0-1B589049D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8" y="2804"/>
                <a:ext cx="144" cy="144"/>
              </a:xfrm>
              <a:prstGeom prst="rect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Text Box 64">
                <a:extLst>
                  <a:ext uri="{FF2B5EF4-FFF2-40B4-BE49-F238E27FC236}">
                    <a16:creationId xmlns:a16="http://schemas.microsoft.com/office/drawing/2014/main" id="{75C6A482-81BB-43F9-87ED-7804617061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82" y="2756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>
                    <a:latin typeface="Times New Roman" pitchFamily="18" charset="0"/>
                  </a:rPr>
                  <a:t>Output</a:t>
                </a:r>
              </a:p>
            </p:txBody>
          </p:sp>
          <p:sp>
            <p:nvSpPr>
              <p:cNvPr id="27" name="Rectangle 65">
                <a:extLst>
                  <a:ext uri="{FF2B5EF4-FFF2-40B4-BE49-F238E27FC236}">
                    <a16:creationId xmlns:a16="http://schemas.microsoft.com/office/drawing/2014/main" id="{ADB74E0C-9992-4B58-A83A-1078629BAC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8" y="2612"/>
                <a:ext cx="144" cy="144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66">
                <a:extLst>
                  <a:ext uri="{FF2B5EF4-FFF2-40B4-BE49-F238E27FC236}">
                    <a16:creationId xmlns:a16="http://schemas.microsoft.com/office/drawing/2014/main" id="{061946AA-8D33-4239-B5AE-606A00298A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82" y="2564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dirty="0">
                    <a:latin typeface="Times New Roman" pitchFamily="18" charset="0"/>
                  </a:rPr>
                  <a:t>Input</a:t>
                </a:r>
              </a:p>
            </p:txBody>
          </p:sp>
        </p:grpSp>
      </p:grpSp>
      <p:sp>
        <p:nvSpPr>
          <p:cNvPr id="86" name="Rectangle 3">
            <a:extLst>
              <a:ext uri="{FF2B5EF4-FFF2-40B4-BE49-F238E27FC236}">
                <a16:creationId xmlns:a16="http://schemas.microsoft.com/office/drawing/2014/main" id="{910E3891-9C6B-45EC-8366-EC25EFDC8D44}"/>
              </a:ext>
            </a:extLst>
          </p:cNvPr>
          <p:cNvSpPr txBox="1">
            <a:spLocks noChangeArrowheads="1"/>
          </p:cNvSpPr>
          <p:nvPr/>
        </p:nvSpPr>
        <p:spPr>
          <a:xfrm>
            <a:off x="521368" y="5003716"/>
            <a:ext cx="8077200" cy="15400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Note that carry is propagated by cascading the carry from one full adder to the next.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Called </a:t>
            </a:r>
            <a:r>
              <a:rPr lang="en-US" dirty="0">
                <a:solidFill>
                  <a:srgbClr val="800000"/>
                </a:solidFill>
              </a:rPr>
              <a:t>Parallel Adder</a:t>
            </a:r>
            <a:r>
              <a:rPr lang="en-US" dirty="0"/>
              <a:t> because inputs are presented simultaneously (in parallel). Also called </a:t>
            </a:r>
            <a:r>
              <a:rPr lang="en-US" dirty="0">
                <a:solidFill>
                  <a:srgbClr val="800000"/>
                </a:solidFill>
              </a:rPr>
              <a:t>Ripple-Carry Adder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79594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BCD to Excess-3 Converter: Revisit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7" name="Rectangle 3">
            <a:extLst>
              <a:ext uri="{FF2B5EF4-FFF2-40B4-BE49-F238E27FC236}">
                <a16:creationId xmlns:a16="http://schemas.microsoft.com/office/drawing/2014/main" id="{F757CAFB-D409-4D90-83EA-A4CE0742F3F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4038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Excess-3 code can be converted from BCD code using truth table:</a:t>
            </a:r>
          </a:p>
        </p:txBody>
      </p:sp>
      <p:graphicFrame>
        <p:nvGraphicFramePr>
          <p:cNvPr id="88" name="Group 192">
            <a:extLst>
              <a:ext uri="{FF2B5EF4-FFF2-40B4-BE49-F238E27FC236}">
                <a16:creationId xmlns:a16="http://schemas.microsoft.com/office/drawing/2014/main" id="{8259E3C7-B9D1-40F7-85A5-9ED8C82657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2492317"/>
              </p:ext>
            </p:extLst>
          </p:nvPr>
        </p:nvGraphicFramePr>
        <p:xfrm>
          <a:off x="4849760" y="1346417"/>
          <a:ext cx="3124200" cy="4937760"/>
        </p:xfrm>
        <a:graphic>
          <a:graphicData uri="http://schemas.openxmlformats.org/drawingml/2006/table">
            <a:tbl>
              <a:tblPr/>
              <a:tblGrid>
                <a:gridCol w="42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222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BCD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Excess-3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89" name="Rectangle 194">
            <a:extLst>
              <a:ext uri="{FF2B5EF4-FFF2-40B4-BE49-F238E27FC236}">
                <a16:creationId xmlns:a16="http://schemas.microsoft.com/office/drawing/2014/main" id="{D7A9769E-15B6-4F1F-9517-8C2BE5171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667000"/>
            <a:ext cx="4038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Gate-level design can be used since only 4 inputs.</a:t>
            </a:r>
          </a:p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However, alternative design is possible.</a:t>
            </a:r>
          </a:p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Use problem-specific formula: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2000" dirty="0"/>
              <a:t>  </a:t>
            </a:r>
            <a:r>
              <a:rPr lang="en-US" sz="2400" dirty="0">
                <a:solidFill>
                  <a:srgbClr val="800000"/>
                </a:solidFill>
              </a:rPr>
              <a:t>Excess-3 code </a:t>
            </a:r>
            <a:br>
              <a:rPr lang="en-US" sz="2400" dirty="0">
                <a:solidFill>
                  <a:srgbClr val="800000"/>
                </a:solidFill>
              </a:rPr>
            </a:br>
            <a:r>
              <a:rPr lang="en-US" sz="2400" dirty="0">
                <a:solidFill>
                  <a:srgbClr val="800000"/>
                </a:solidFill>
              </a:rPr>
              <a:t>= BCD Code + 0011</a:t>
            </a:r>
            <a:r>
              <a:rPr lang="en-US" sz="2400" baseline="-25000" dirty="0">
                <a:solidFill>
                  <a:srgbClr val="800000"/>
                </a:solidFill>
              </a:rPr>
              <a:t>2</a:t>
            </a:r>
            <a:endParaRPr lang="en-US" sz="2000" baseline="-250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7974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BCD to Excess-3 Converter: Revisit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D0FB7FD-A273-4083-8A06-C50384EBBAE9}"/>
              </a:ext>
            </a:extLst>
          </p:cNvPr>
          <p:cNvSpPr txBox="1">
            <a:spLocks noChangeArrowheads="1"/>
          </p:cNvSpPr>
          <p:nvPr/>
        </p:nvSpPr>
        <p:spPr>
          <a:xfrm>
            <a:off x="794084" y="1371600"/>
            <a:ext cx="3701716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Block-level circuit:</a:t>
            </a:r>
          </a:p>
        </p:txBody>
      </p:sp>
      <p:grpSp>
        <p:nvGrpSpPr>
          <p:cNvPr id="10" name="Group 220">
            <a:extLst>
              <a:ext uri="{FF2B5EF4-FFF2-40B4-BE49-F238E27FC236}">
                <a16:creationId xmlns:a16="http://schemas.microsoft.com/office/drawing/2014/main" id="{86EFAE03-3E59-4073-A229-31AB6EDFFCDE}"/>
              </a:ext>
            </a:extLst>
          </p:cNvPr>
          <p:cNvGrpSpPr>
            <a:grpSpLocks/>
          </p:cNvGrpSpPr>
          <p:nvPr/>
        </p:nvGrpSpPr>
        <p:grpSpPr bwMode="auto">
          <a:xfrm>
            <a:off x="1162843" y="1657349"/>
            <a:ext cx="6818313" cy="3829051"/>
            <a:chOff x="745" y="960"/>
            <a:chExt cx="4295" cy="2412"/>
          </a:xfrm>
        </p:grpSpPr>
        <p:grpSp>
          <p:nvGrpSpPr>
            <p:cNvPr id="11" name="Group 191">
              <a:extLst>
                <a:ext uri="{FF2B5EF4-FFF2-40B4-BE49-F238E27FC236}">
                  <a16:creationId xmlns:a16="http://schemas.microsoft.com/office/drawing/2014/main" id="{A032ACC7-E87E-4060-916F-51886443D9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7" y="960"/>
              <a:ext cx="2643" cy="2412"/>
              <a:chOff x="1197" y="1392"/>
              <a:chExt cx="2643" cy="2412"/>
            </a:xfrm>
          </p:grpSpPr>
          <p:sp>
            <p:nvSpPr>
              <p:cNvPr id="14" name="Rectangle 192">
                <a:extLst>
                  <a:ext uri="{FF2B5EF4-FFF2-40B4-BE49-F238E27FC236}">
                    <a16:creationId xmlns:a16="http://schemas.microsoft.com/office/drawing/2014/main" id="{4AE69BC8-214E-4187-9236-93FCDBB4C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816" cy="15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Text Box 193">
                <a:extLst>
                  <a:ext uri="{FF2B5EF4-FFF2-40B4-BE49-F238E27FC236}">
                    <a16:creationId xmlns:a16="http://schemas.microsoft.com/office/drawing/2014/main" id="{45801D79-C180-4B88-9139-08461A6217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1930" y="2294"/>
                <a:ext cx="96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b="1" dirty="0">
                    <a:latin typeface="Times New Roman" pitchFamily="18" charset="0"/>
                  </a:rPr>
                  <a:t>4-bit Parallel Adder</a:t>
                </a:r>
                <a:endParaRPr lang="en-GB" sz="2400" b="1" dirty="0">
                  <a:latin typeface="Times New Roman" pitchFamily="18" charset="0"/>
                </a:endParaRPr>
              </a:p>
            </p:txBody>
          </p:sp>
          <p:grpSp>
            <p:nvGrpSpPr>
              <p:cNvPr id="16" name="Group 194">
                <a:extLst>
                  <a:ext uri="{FF2B5EF4-FFF2-40B4-BE49-F238E27FC236}">
                    <a16:creationId xmlns:a16="http://schemas.microsoft.com/office/drawing/2014/main" id="{87DE2B84-F2BD-454E-97E1-3A9E37578A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6" y="1817"/>
                <a:ext cx="288" cy="1442"/>
                <a:chOff x="1536" y="2208"/>
                <a:chExt cx="288" cy="1442"/>
              </a:xfrm>
            </p:grpSpPr>
            <p:sp>
              <p:nvSpPr>
                <p:cNvPr id="39" name="Text Box 195">
                  <a:extLst>
                    <a:ext uri="{FF2B5EF4-FFF2-40B4-BE49-F238E27FC236}">
                      <a16:creationId xmlns:a16="http://schemas.microsoft.com/office/drawing/2014/main" id="{20535188-640D-4760-8F9C-103A40E8BE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2208"/>
                  <a:ext cx="288" cy="6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X</a:t>
                  </a:r>
                  <a:r>
                    <a:rPr lang="en-GB" sz="1600" b="1" baseline="-25000">
                      <a:latin typeface="Times New Roman" pitchFamily="18" charset="0"/>
                    </a:rPr>
                    <a:t>4</a:t>
                  </a:r>
                </a:p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X</a:t>
                  </a:r>
                  <a:r>
                    <a:rPr lang="en-GB" sz="1600" b="1" baseline="-25000">
                      <a:latin typeface="Times New Roman" pitchFamily="18" charset="0"/>
                    </a:rPr>
                    <a:t>3</a:t>
                  </a:r>
                </a:p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X</a:t>
                  </a:r>
                  <a:r>
                    <a:rPr lang="en-GB" sz="1600" b="1" baseline="-25000">
                      <a:latin typeface="Times New Roman" pitchFamily="18" charset="0"/>
                    </a:rPr>
                    <a:t>2</a:t>
                  </a:r>
                </a:p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X</a:t>
                  </a:r>
                  <a:r>
                    <a:rPr lang="en-GB" sz="1600" b="1" baseline="-250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40" name="Text Box 196">
                  <a:extLst>
                    <a:ext uri="{FF2B5EF4-FFF2-40B4-BE49-F238E27FC236}">
                      <a16:creationId xmlns:a16="http://schemas.microsoft.com/office/drawing/2014/main" id="{84D525C0-DD5E-4C2D-B9B1-B0BB997DCA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2976"/>
                  <a:ext cx="288" cy="6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Y</a:t>
                  </a:r>
                  <a:r>
                    <a:rPr lang="en-GB" sz="1600" b="1" baseline="-25000">
                      <a:latin typeface="Times New Roman" pitchFamily="18" charset="0"/>
                    </a:rPr>
                    <a:t>4</a:t>
                  </a:r>
                </a:p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Y</a:t>
                  </a:r>
                  <a:r>
                    <a:rPr lang="en-GB" sz="1600" b="1" baseline="-25000">
                      <a:latin typeface="Times New Roman" pitchFamily="18" charset="0"/>
                    </a:rPr>
                    <a:t>3</a:t>
                  </a:r>
                </a:p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Y</a:t>
                  </a:r>
                  <a:r>
                    <a:rPr lang="en-GB" sz="1600" b="1" baseline="-25000">
                      <a:latin typeface="Times New Roman" pitchFamily="18" charset="0"/>
                    </a:rPr>
                    <a:t>2</a:t>
                  </a:r>
                </a:p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Y</a:t>
                  </a:r>
                  <a:r>
                    <a:rPr lang="en-GB" sz="1600" b="1" baseline="-25000"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sp>
            <p:nvSpPr>
              <p:cNvPr id="17" name="Line 197">
                <a:extLst>
                  <a:ext uri="{FF2B5EF4-FFF2-40B4-BE49-F238E27FC236}">
                    <a16:creationId xmlns:a16="http://schemas.microsoft.com/office/drawing/2014/main" id="{7637D4D6-7B55-4ADA-AC48-EC874A5C73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2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98">
                <a:extLst>
                  <a:ext uri="{FF2B5EF4-FFF2-40B4-BE49-F238E27FC236}">
                    <a16:creationId xmlns:a16="http://schemas.microsoft.com/office/drawing/2014/main" id="{0AB1CC41-F834-4D67-98D1-8D70A0B9A6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064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99">
                <a:extLst>
                  <a:ext uri="{FF2B5EF4-FFF2-40B4-BE49-F238E27FC236}">
                    <a16:creationId xmlns:a16="http://schemas.microsoft.com/office/drawing/2014/main" id="{0720E309-C969-493F-9750-6AF30EC84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208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200">
                <a:extLst>
                  <a:ext uri="{FF2B5EF4-FFF2-40B4-BE49-F238E27FC236}">
                    <a16:creationId xmlns:a16="http://schemas.microsoft.com/office/drawing/2014/main" id="{4579EF34-74D5-42EB-9F09-E27D95D6AA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352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201">
                <a:extLst>
                  <a:ext uri="{FF2B5EF4-FFF2-40B4-BE49-F238E27FC236}">
                    <a16:creationId xmlns:a16="http://schemas.microsoft.com/office/drawing/2014/main" id="{08902C8A-9EF4-4B5B-A3E9-7EB0FD6AA3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711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202">
                <a:extLst>
                  <a:ext uri="{FF2B5EF4-FFF2-40B4-BE49-F238E27FC236}">
                    <a16:creationId xmlns:a16="http://schemas.microsoft.com/office/drawing/2014/main" id="{2DF027CA-16CE-4AC5-A010-32FBB72A30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855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203">
                <a:extLst>
                  <a:ext uri="{FF2B5EF4-FFF2-40B4-BE49-F238E27FC236}">
                    <a16:creationId xmlns:a16="http://schemas.microsoft.com/office/drawing/2014/main" id="{5BA9BB5F-109B-49A6-A415-9768BF78EE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999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204">
                <a:extLst>
                  <a:ext uri="{FF2B5EF4-FFF2-40B4-BE49-F238E27FC236}">
                    <a16:creationId xmlns:a16="http://schemas.microsoft.com/office/drawing/2014/main" id="{E0027964-71BB-483E-A40D-D51DEDF323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143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Text Box 205">
                <a:extLst>
                  <a:ext uri="{FF2B5EF4-FFF2-40B4-BE49-F238E27FC236}">
                    <a16:creationId xmlns:a16="http://schemas.microsoft.com/office/drawing/2014/main" id="{2CA3A17F-186E-463A-9B0D-F55C4EB70D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2592"/>
                <a:ext cx="192" cy="6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ts val="1800"/>
                  </a:lnSpc>
                </a:pPr>
                <a:r>
                  <a:rPr lang="en-GB" b="1" dirty="0">
                    <a:solidFill>
                      <a:srgbClr val="7030A0"/>
                    </a:solidFill>
                    <a:latin typeface="Times New Roman" pitchFamily="18" charset="0"/>
                  </a:rPr>
                  <a:t>0</a:t>
                </a:r>
                <a:endParaRPr lang="en-GB" b="1" baseline="-25000" dirty="0">
                  <a:solidFill>
                    <a:srgbClr val="7030A0"/>
                  </a:solidFill>
                  <a:latin typeface="Times New Roman" pitchFamily="18" charset="0"/>
                </a:endParaRPr>
              </a:p>
              <a:p>
                <a:pPr eaLnBrk="0" hangingPunct="0">
                  <a:lnSpc>
                    <a:spcPts val="1800"/>
                  </a:lnSpc>
                </a:pPr>
                <a:r>
                  <a:rPr lang="en-GB" b="1" dirty="0">
                    <a:solidFill>
                      <a:srgbClr val="7030A0"/>
                    </a:solidFill>
                    <a:latin typeface="Times New Roman" pitchFamily="18" charset="0"/>
                  </a:rPr>
                  <a:t>0</a:t>
                </a:r>
                <a:endParaRPr lang="en-GB" b="1" baseline="-25000" dirty="0">
                  <a:solidFill>
                    <a:srgbClr val="7030A0"/>
                  </a:solidFill>
                  <a:latin typeface="Times New Roman" pitchFamily="18" charset="0"/>
                </a:endParaRPr>
              </a:p>
              <a:p>
                <a:pPr eaLnBrk="0" hangingPunct="0">
                  <a:lnSpc>
                    <a:spcPts val="1800"/>
                  </a:lnSpc>
                </a:pPr>
                <a:r>
                  <a:rPr lang="en-GB" b="1" dirty="0">
                    <a:solidFill>
                      <a:srgbClr val="7030A0"/>
                    </a:solidFill>
                    <a:latin typeface="Times New Roman" pitchFamily="18" charset="0"/>
                  </a:rPr>
                  <a:t>1</a:t>
                </a:r>
                <a:endParaRPr lang="en-GB" b="1" baseline="-25000" dirty="0">
                  <a:solidFill>
                    <a:srgbClr val="7030A0"/>
                  </a:solidFill>
                  <a:latin typeface="Times New Roman" pitchFamily="18" charset="0"/>
                </a:endParaRPr>
              </a:p>
              <a:p>
                <a:pPr eaLnBrk="0" hangingPunct="0">
                  <a:lnSpc>
                    <a:spcPts val="1800"/>
                  </a:lnSpc>
                </a:pPr>
                <a:r>
                  <a:rPr lang="en-GB" b="1" dirty="0">
                    <a:solidFill>
                      <a:srgbClr val="7030A0"/>
                    </a:solidFill>
                    <a:latin typeface="Times New Roman" pitchFamily="18" charset="0"/>
                  </a:rPr>
                  <a:t>1</a:t>
                </a:r>
                <a:endParaRPr lang="en-GB" sz="1600" b="1" baseline="-25000" dirty="0">
                  <a:solidFill>
                    <a:srgbClr val="7030A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" name="Line 206">
                <a:extLst>
                  <a:ext uri="{FF2B5EF4-FFF2-40B4-BE49-F238E27FC236}">
                    <a16:creationId xmlns:a16="http://schemas.microsoft.com/office/drawing/2014/main" id="{7B69E529-3559-4990-8907-0248D0E593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352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207">
                <a:extLst>
                  <a:ext uri="{FF2B5EF4-FFF2-40B4-BE49-F238E27FC236}">
                    <a16:creationId xmlns:a16="http://schemas.microsoft.com/office/drawing/2014/main" id="{C5BB3995-EB8A-42A4-B1E4-AA58B58D49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496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208">
                <a:extLst>
                  <a:ext uri="{FF2B5EF4-FFF2-40B4-BE49-F238E27FC236}">
                    <a16:creationId xmlns:a16="http://schemas.microsoft.com/office/drawing/2014/main" id="{2E7855D4-E163-454E-91B0-D1405B1C9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64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209">
                <a:extLst>
                  <a:ext uri="{FF2B5EF4-FFF2-40B4-BE49-F238E27FC236}">
                    <a16:creationId xmlns:a16="http://schemas.microsoft.com/office/drawing/2014/main" id="{B865485A-1A25-4E63-AA38-25B75F8D7A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784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210">
                <a:extLst>
                  <a:ext uri="{FF2B5EF4-FFF2-40B4-BE49-F238E27FC236}">
                    <a16:creationId xmlns:a16="http://schemas.microsoft.com/office/drawing/2014/main" id="{695E4D16-3BA8-4B81-B5E1-065EA23DD0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2208"/>
                <a:ext cx="288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S</a:t>
                </a:r>
                <a:r>
                  <a:rPr lang="en-GB" sz="1600" b="1" baseline="-25000">
                    <a:latin typeface="Times New Roman" pitchFamily="18" charset="0"/>
                  </a:rPr>
                  <a:t>4</a:t>
                </a:r>
              </a:p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S</a:t>
                </a:r>
                <a:r>
                  <a:rPr lang="en-GB" sz="1600" b="1" baseline="-25000">
                    <a:latin typeface="Times New Roman" pitchFamily="18" charset="0"/>
                  </a:rPr>
                  <a:t>3</a:t>
                </a:r>
              </a:p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S</a:t>
                </a:r>
                <a:r>
                  <a:rPr lang="en-GB" sz="1600" b="1" baseline="-25000">
                    <a:latin typeface="Times New Roman" pitchFamily="18" charset="0"/>
                  </a:rPr>
                  <a:t>2</a:t>
                </a:r>
              </a:p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S</a:t>
                </a:r>
                <a:r>
                  <a:rPr lang="en-GB" sz="1600" b="1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31" name="Text Box 211">
                <a:extLst>
                  <a:ext uri="{FF2B5EF4-FFF2-40B4-BE49-F238E27FC236}">
                    <a16:creationId xmlns:a16="http://schemas.microsoft.com/office/drawing/2014/main" id="{EA1AAF31-B8BA-4880-B25F-76C741C04A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7" y="1900"/>
                <a:ext cx="48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b="1" dirty="0">
                    <a:latin typeface="Times New Roman" pitchFamily="18" charset="0"/>
                  </a:rPr>
                  <a:t>BCD</a:t>
                </a:r>
              </a:p>
              <a:p>
                <a:pPr algn="ctr" eaLnBrk="0" hangingPunct="0"/>
                <a:r>
                  <a:rPr lang="en-GB" b="1" dirty="0">
                    <a:latin typeface="Times New Roman" pitchFamily="18" charset="0"/>
                  </a:rPr>
                  <a:t>code</a:t>
                </a:r>
              </a:p>
            </p:txBody>
          </p:sp>
          <p:sp>
            <p:nvSpPr>
              <p:cNvPr id="32" name="Text Box 212">
                <a:extLst>
                  <a:ext uri="{FF2B5EF4-FFF2-40B4-BE49-F238E27FC236}">
                    <a16:creationId xmlns:a16="http://schemas.microsoft.com/office/drawing/2014/main" id="{DBCA1E59-DE65-4031-B15A-6DDBE70D10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" y="2400"/>
                <a:ext cx="6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b="1">
                    <a:latin typeface="Times New Roman" pitchFamily="18" charset="0"/>
                  </a:rPr>
                  <a:t>Excess-3</a:t>
                </a:r>
              </a:p>
              <a:p>
                <a:pPr algn="ctr" eaLnBrk="0" hangingPunct="0"/>
                <a:r>
                  <a:rPr lang="en-GB" b="1">
                    <a:latin typeface="Times New Roman" pitchFamily="18" charset="0"/>
                  </a:rPr>
                  <a:t>code</a:t>
                </a:r>
              </a:p>
            </p:txBody>
          </p:sp>
          <p:sp>
            <p:nvSpPr>
              <p:cNvPr id="33" name="Line 213">
                <a:extLst>
                  <a:ext uri="{FF2B5EF4-FFF2-40B4-BE49-F238E27FC236}">
                    <a16:creationId xmlns:a16="http://schemas.microsoft.com/office/drawing/2014/main" id="{52BC9AAD-1B75-4E1F-AD84-FFCE5363B1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00" y="3312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214">
                <a:extLst>
                  <a:ext uri="{FF2B5EF4-FFF2-40B4-BE49-F238E27FC236}">
                    <a16:creationId xmlns:a16="http://schemas.microsoft.com/office/drawing/2014/main" id="{73FF45DF-43FC-4CA9-AFFF-9FCE80A70D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00" y="1584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215">
                <a:extLst>
                  <a:ext uri="{FF2B5EF4-FFF2-40B4-BE49-F238E27FC236}">
                    <a16:creationId xmlns:a16="http://schemas.microsoft.com/office/drawing/2014/main" id="{7F877A5A-A7A8-4D7F-8001-8215C18F5B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1392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 b="1">
                    <a:latin typeface="Times New Roman" pitchFamily="18" charset="0"/>
                  </a:rPr>
                  <a:t>unused</a:t>
                </a:r>
                <a:endParaRPr lang="en-GB" b="1">
                  <a:latin typeface="Times New Roman" pitchFamily="18" charset="0"/>
                </a:endParaRPr>
              </a:p>
            </p:txBody>
          </p:sp>
          <p:sp>
            <p:nvSpPr>
              <p:cNvPr id="36" name="Text Box 216">
                <a:extLst>
                  <a:ext uri="{FF2B5EF4-FFF2-40B4-BE49-F238E27FC236}">
                    <a16:creationId xmlns:a16="http://schemas.microsoft.com/office/drawing/2014/main" id="{0D14BBBA-AEE2-47A8-9098-6B475A26FC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4" y="3552"/>
                <a:ext cx="24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en-GB" b="1" dirty="0">
                    <a:solidFill>
                      <a:srgbClr val="7030A0"/>
                    </a:solidFill>
                    <a:latin typeface="Times New Roman" pitchFamily="18" charset="0"/>
                  </a:rPr>
                  <a:t>0</a:t>
                </a:r>
                <a:endParaRPr lang="en-GB" sz="2000" b="1" dirty="0">
                  <a:solidFill>
                    <a:srgbClr val="7030A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" name="Text Box 217">
                <a:extLst>
                  <a:ext uri="{FF2B5EF4-FFF2-40B4-BE49-F238E27FC236}">
                    <a16:creationId xmlns:a16="http://schemas.microsoft.com/office/drawing/2014/main" id="{CB432EF3-9787-4AA2-9E16-58B01A960C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3120"/>
                <a:ext cx="38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 b="1">
                    <a:latin typeface="Times New Roman" pitchFamily="18" charset="0"/>
                  </a:rPr>
                  <a:t>Cin</a:t>
                </a:r>
                <a:endParaRPr lang="en-GB" b="1">
                  <a:latin typeface="Times New Roman" pitchFamily="18" charset="0"/>
                </a:endParaRPr>
              </a:p>
            </p:txBody>
          </p:sp>
          <p:sp>
            <p:nvSpPr>
              <p:cNvPr id="38" name="Text Box 218">
                <a:extLst>
                  <a:ext uri="{FF2B5EF4-FFF2-40B4-BE49-F238E27FC236}">
                    <a16:creationId xmlns:a16="http://schemas.microsoft.com/office/drawing/2014/main" id="{E28B26D7-3E4E-48FE-9B95-5E37483111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1750"/>
                <a:ext cx="43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 b="1">
                    <a:latin typeface="Times New Roman" pitchFamily="18" charset="0"/>
                  </a:rPr>
                  <a:t>Cout</a:t>
                </a:r>
                <a:endParaRPr lang="en-GB" b="1">
                  <a:latin typeface="Times New Roman" pitchFamily="18" charset="0"/>
                </a:endParaRPr>
              </a:p>
            </p:txBody>
          </p:sp>
        </p:grpSp>
        <p:sp>
          <p:nvSpPr>
            <p:cNvPr id="13" name="Text Box 219">
              <a:extLst>
                <a:ext uri="{FF2B5EF4-FFF2-40B4-BE49-F238E27FC236}">
                  <a16:creationId xmlns:a16="http://schemas.microsoft.com/office/drawing/2014/main" id="{DABF407D-D15B-48BA-AB97-830B7F380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" y="1841"/>
              <a:ext cx="1680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2000" b="1" dirty="0">
                  <a:solidFill>
                    <a:srgbClr val="3333FF"/>
                  </a:solidFill>
                </a:rPr>
                <a:t>A BCD to Excess-3 Code Converter</a:t>
              </a:r>
              <a:endParaRPr lang="en-GB" sz="2000" b="1" dirty="0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</p:grpSp>
      <p:sp>
        <p:nvSpPr>
          <p:cNvPr id="41" name="Rectangle 3">
            <a:extLst>
              <a:ext uri="{FF2B5EF4-FFF2-40B4-BE49-F238E27FC236}">
                <a16:creationId xmlns:a16="http://schemas.microsoft.com/office/drawing/2014/main" id="{1B65D65F-2510-4991-ABD6-EDE548C86260}"/>
              </a:ext>
            </a:extLst>
          </p:cNvPr>
          <p:cNvSpPr txBox="1">
            <a:spLocks noChangeArrowheads="1"/>
          </p:cNvSpPr>
          <p:nvPr/>
        </p:nvSpPr>
        <p:spPr>
          <a:xfrm>
            <a:off x="927205" y="5541962"/>
            <a:ext cx="6006996" cy="648456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3" indent="-722313" fontAlgn="auto">
              <a:spcAft>
                <a:spcPts val="0"/>
              </a:spcAft>
              <a:buSzPct val="100000"/>
              <a:buNone/>
            </a:pPr>
            <a:r>
              <a:rPr lang="en-US" sz="2000" dirty="0"/>
              <a:t>Note:	In the lab, input 0 (low) is connected to GND, 1 (high) to </a:t>
            </a:r>
            <a:r>
              <a:rPr lang="en-US" sz="2000" dirty="0" err="1"/>
              <a:t>Vcc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644572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16-bit Parallel Adder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8786A24A-DBF6-416D-9700-36B2C86DBBD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Larger parallel adders can be built from smaller ones.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A </a:t>
            </a:r>
            <a:r>
              <a:rPr lang="en-US" dirty="0">
                <a:solidFill>
                  <a:srgbClr val="800000"/>
                </a:solidFill>
              </a:rPr>
              <a:t>16-bit parallel adder</a:t>
            </a:r>
            <a:r>
              <a:rPr lang="en-US" dirty="0"/>
              <a:t> can be constructed from four 4-bit parallel adders:</a:t>
            </a:r>
          </a:p>
        </p:txBody>
      </p:sp>
      <p:grpSp>
        <p:nvGrpSpPr>
          <p:cNvPr id="43" name="Group 100">
            <a:extLst>
              <a:ext uri="{FF2B5EF4-FFF2-40B4-BE49-F238E27FC236}">
                <a16:creationId xmlns:a16="http://schemas.microsoft.com/office/drawing/2014/main" id="{67BA58C1-948E-4B55-BC2C-71790CFCE42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819400"/>
            <a:ext cx="7415213" cy="2835275"/>
            <a:chOff x="480" y="1776"/>
            <a:chExt cx="4671" cy="1786"/>
          </a:xfrm>
        </p:grpSpPr>
        <p:grpSp>
          <p:nvGrpSpPr>
            <p:cNvPr id="44" name="Group 4">
              <a:extLst>
                <a:ext uri="{FF2B5EF4-FFF2-40B4-BE49-F238E27FC236}">
                  <a16:creationId xmlns:a16="http://schemas.microsoft.com/office/drawing/2014/main" id="{75ECDF79-5771-4126-8FA6-972DA09658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1776"/>
              <a:ext cx="4431" cy="1316"/>
              <a:chOff x="897" y="2448"/>
              <a:chExt cx="4431" cy="1316"/>
            </a:xfrm>
          </p:grpSpPr>
          <p:sp>
            <p:nvSpPr>
              <p:cNvPr id="46" name="Text Box 5">
                <a:extLst>
                  <a:ext uri="{FF2B5EF4-FFF2-40B4-BE49-F238E27FC236}">
                    <a16:creationId xmlns:a16="http://schemas.microsoft.com/office/drawing/2014/main" id="{58921A80-7C2B-443F-9EF4-792549FA22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2640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en-GB" sz="1600"/>
              </a:p>
            </p:txBody>
          </p:sp>
          <p:sp>
            <p:nvSpPr>
              <p:cNvPr id="47" name="Rectangle 6">
                <a:extLst>
                  <a:ext uri="{FF2B5EF4-FFF2-40B4-BE49-F238E27FC236}">
                    <a16:creationId xmlns:a16="http://schemas.microsoft.com/office/drawing/2014/main" id="{667986A8-5220-4D86-994C-4EF86A0B5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2928"/>
                <a:ext cx="67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Text Box 7">
                <a:extLst>
                  <a:ext uri="{FF2B5EF4-FFF2-40B4-BE49-F238E27FC236}">
                    <a16:creationId xmlns:a16="http://schemas.microsoft.com/office/drawing/2014/main" id="{607E2B51-9A47-404E-B026-9F53F9487E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2928"/>
                <a:ext cx="6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>
                    <a:latin typeface="Times New Roman" pitchFamily="18" charset="0"/>
                  </a:rPr>
                  <a:t>4-bit // adder</a:t>
                </a:r>
                <a:endParaRPr lang="en-GB" b="1"/>
              </a:p>
            </p:txBody>
          </p:sp>
          <p:sp>
            <p:nvSpPr>
              <p:cNvPr id="49" name="Text Box 8">
                <a:extLst>
                  <a:ext uri="{FF2B5EF4-FFF2-40B4-BE49-F238E27FC236}">
                    <a16:creationId xmlns:a16="http://schemas.microsoft.com/office/drawing/2014/main" id="{0163D522-1D11-48DA-9AA6-BDC592D31F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2448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X</a:t>
                </a:r>
                <a:r>
                  <a:rPr lang="en-GB" sz="1600" baseline="-25000"/>
                  <a:t>4</a:t>
                </a:r>
                <a:r>
                  <a:rPr lang="en-GB" sz="1600"/>
                  <a:t>..X</a:t>
                </a:r>
                <a:r>
                  <a:rPr lang="en-GB" sz="1600" baseline="-25000"/>
                  <a:t>1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50" name="Text Box 9">
                <a:extLst>
                  <a:ext uri="{FF2B5EF4-FFF2-40B4-BE49-F238E27FC236}">
                    <a16:creationId xmlns:a16="http://schemas.microsoft.com/office/drawing/2014/main" id="{D8566380-F22E-4274-89AA-8A59274A66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8" y="2448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Y</a:t>
                </a:r>
                <a:r>
                  <a:rPr lang="en-GB" sz="1600" baseline="-25000"/>
                  <a:t>4</a:t>
                </a:r>
                <a:r>
                  <a:rPr lang="en-GB" sz="1600"/>
                  <a:t>..Y</a:t>
                </a:r>
                <a:r>
                  <a:rPr lang="en-GB" sz="1600" baseline="-25000"/>
                  <a:t>1</a:t>
                </a:r>
                <a:endParaRPr lang="en-GB" sz="1600">
                  <a:latin typeface="Times New Roman" pitchFamily="18" charset="0"/>
                </a:endParaRPr>
              </a:p>
            </p:txBody>
          </p:sp>
          <p:grpSp>
            <p:nvGrpSpPr>
              <p:cNvPr id="51" name="Group 10">
                <a:extLst>
                  <a:ext uri="{FF2B5EF4-FFF2-40B4-BE49-F238E27FC236}">
                    <a16:creationId xmlns:a16="http://schemas.microsoft.com/office/drawing/2014/main" id="{BB09CBBB-6194-4303-9334-F92E80A926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0" y="2640"/>
                <a:ext cx="144" cy="288"/>
                <a:chOff x="4333" y="2640"/>
                <a:chExt cx="144" cy="288"/>
              </a:xfrm>
            </p:grpSpPr>
            <p:sp>
              <p:nvSpPr>
                <p:cNvPr id="132" name="Line 11">
                  <a:extLst>
                    <a:ext uri="{FF2B5EF4-FFF2-40B4-BE49-F238E27FC236}">
                      <a16:creationId xmlns:a16="http://schemas.microsoft.com/office/drawing/2014/main" id="{0D8D0BCE-6E55-4075-89A5-32C7CB5E8F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" name="Line 12">
                  <a:extLst>
                    <a:ext uri="{FF2B5EF4-FFF2-40B4-BE49-F238E27FC236}">
                      <a16:creationId xmlns:a16="http://schemas.microsoft.com/office/drawing/2014/main" id="{A638727B-D19B-4BC8-8F53-2A7A7E903C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2" name="Group 13">
                <a:extLst>
                  <a:ext uri="{FF2B5EF4-FFF2-40B4-BE49-F238E27FC236}">
                    <a16:creationId xmlns:a16="http://schemas.microsoft.com/office/drawing/2014/main" id="{06DF5EBE-521B-4ED5-B010-84CBCD70B1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52" y="2640"/>
                <a:ext cx="144" cy="288"/>
                <a:chOff x="4333" y="2640"/>
                <a:chExt cx="144" cy="288"/>
              </a:xfrm>
            </p:grpSpPr>
            <p:sp>
              <p:nvSpPr>
                <p:cNvPr id="130" name="Line 14">
                  <a:extLst>
                    <a:ext uri="{FF2B5EF4-FFF2-40B4-BE49-F238E27FC236}">
                      <a16:creationId xmlns:a16="http://schemas.microsoft.com/office/drawing/2014/main" id="{64D5126E-8F10-40B1-88C6-C3C5BC6A8D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" name="Line 15">
                  <a:extLst>
                    <a:ext uri="{FF2B5EF4-FFF2-40B4-BE49-F238E27FC236}">
                      <a16:creationId xmlns:a16="http://schemas.microsoft.com/office/drawing/2014/main" id="{CE187F71-3D4E-4277-9122-8A3C8ADE92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3" name="Group 16">
                <a:extLst>
                  <a:ext uri="{FF2B5EF4-FFF2-40B4-BE49-F238E27FC236}">
                    <a16:creationId xmlns:a16="http://schemas.microsoft.com/office/drawing/2014/main" id="{08CC3007-B358-43BD-A360-ADF472B7DA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2" y="3312"/>
                <a:ext cx="144" cy="288"/>
                <a:chOff x="4333" y="2640"/>
                <a:chExt cx="144" cy="288"/>
              </a:xfrm>
            </p:grpSpPr>
            <p:sp>
              <p:nvSpPr>
                <p:cNvPr id="128" name="Line 17">
                  <a:extLst>
                    <a:ext uri="{FF2B5EF4-FFF2-40B4-BE49-F238E27FC236}">
                      <a16:creationId xmlns:a16="http://schemas.microsoft.com/office/drawing/2014/main" id="{5B22F269-78BC-4BE2-B2FC-AF1020DD6C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" name="Line 18">
                  <a:extLst>
                    <a:ext uri="{FF2B5EF4-FFF2-40B4-BE49-F238E27FC236}">
                      <a16:creationId xmlns:a16="http://schemas.microsoft.com/office/drawing/2014/main" id="{092E651C-3BC4-43FC-A54F-ED183CA388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4" name="Line 19">
                <a:extLst>
                  <a:ext uri="{FF2B5EF4-FFF2-40B4-BE49-F238E27FC236}">
                    <a16:creationId xmlns:a16="http://schemas.microsoft.com/office/drawing/2014/main" id="{31B8A4C2-C1B9-4FCF-9F27-C5DA2A602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44" y="312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Text Box 20">
                <a:extLst>
                  <a:ext uri="{FF2B5EF4-FFF2-40B4-BE49-F238E27FC236}">
                    <a16:creationId xmlns:a16="http://schemas.microsoft.com/office/drawing/2014/main" id="{8A7CC3F8-DB79-4D5F-A0B4-AB4C6770A2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2" y="2895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C</a:t>
                </a:r>
                <a:r>
                  <a:rPr lang="en-GB" sz="1600" baseline="-25000"/>
                  <a:t>1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56" name="Text Box 21">
                <a:extLst>
                  <a:ext uri="{FF2B5EF4-FFF2-40B4-BE49-F238E27FC236}">
                    <a16:creationId xmlns:a16="http://schemas.microsoft.com/office/drawing/2014/main" id="{08593761-AD24-4C4E-80D3-F90973D881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8" y="3552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S</a:t>
                </a:r>
                <a:r>
                  <a:rPr lang="en-GB" sz="1600" baseline="-25000"/>
                  <a:t>4</a:t>
                </a:r>
                <a:r>
                  <a:rPr lang="en-GB" sz="1600"/>
                  <a:t>..S</a:t>
                </a:r>
                <a:r>
                  <a:rPr lang="en-GB" sz="1600" baseline="-25000"/>
                  <a:t>1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57" name="Rectangle 22">
                <a:extLst>
                  <a:ext uri="{FF2B5EF4-FFF2-40B4-BE49-F238E27FC236}">
                    <a16:creationId xmlns:a16="http://schemas.microsoft.com/office/drawing/2014/main" id="{8ECF0D3E-D5F8-4E8D-A2A7-E46666B19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928"/>
                <a:ext cx="67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Text Box 23">
                <a:extLst>
                  <a:ext uri="{FF2B5EF4-FFF2-40B4-BE49-F238E27FC236}">
                    <a16:creationId xmlns:a16="http://schemas.microsoft.com/office/drawing/2014/main" id="{43EACB57-F08A-4BCF-AE2A-1F5C740A8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928"/>
                <a:ext cx="6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>
                    <a:latin typeface="Times New Roman" pitchFamily="18" charset="0"/>
                  </a:rPr>
                  <a:t>4-bit // adder</a:t>
                </a:r>
                <a:endParaRPr lang="en-GB" b="1"/>
              </a:p>
            </p:txBody>
          </p:sp>
          <p:sp>
            <p:nvSpPr>
              <p:cNvPr id="59" name="Text Box 24">
                <a:extLst>
                  <a:ext uri="{FF2B5EF4-FFF2-40B4-BE49-F238E27FC236}">
                    <a16:creationId xmlns:a16="http://schemas.microsoft.com/office/drawing/2014/main" id="{59CFFF30-532D-46BC-A715-7384AEA617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2448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X</a:t>
                </a:r>
                <a:r>
                  <a:rPr lang="en-GB" sz="1600" baseline="-25000"/>
                  <a:t>8</a:t>
                </a:r>
                <a:r>
                  <a:rPr lang="en-GB" sz="1600"/>
                  <a:t>..X</a:t>
                </a:r>
                <a:r>
                  <a:rPr lang="en-GB" sz="1600" baseline="-25000"/>
                  <a:t>5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60" name="Text Box 25">
                <a:extLst>
                  <a:ext uri="{FF2B5EF4-FFF2-40B4-BE49-F238E27FC236}">
                    <a16:creationId xmlns:a16="http://schemas.microsoft.com/office/drawing/2014/main" id="{F40E6695-A93F-4066-8E6D-1C3A043F50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2448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Y</a:t>
                </a:r>
                <a:r>
                  <a:rPr lang="en-GB" sz="1600" baseline="-25000"/>
                  <a:t>8</a:t>
                </a:r>
                <a:r>
                  <a:rPr lang="en-GB" sz="1600"/>
                  <a:t>..Y</a:t>
                </a:r>
                <a:r>
                  <a:rPr lang="en-GB" sz="1600" baseline="-25000"/>
                  <a:t>5</a:t>
                </a:r>
                <a:endParaRPr lang="en-GB" sz="1600">
                  <a:latin typeface="Times New Roman" pitchFamily="18" charset="0"/>
                </a:endParaRPr>
              </a:p>
            </p:txBody>
          </p:sp>
          <p:grpSp>
            <p:nvGrpSpPr>
              <p:cNvPr id="61" name="Group 26">
                <a:extLst>
                  <a:ext uri="{FF2B5EF4-FFF2-40B4-BE49-F238E27FC236}">
                    <a16:creationId xmlns:a16="http://schemas.microsoft.com/office/drawing/2014/main" id="{3BD7B0FF-6236-42A3-8C2E-F050DE6F99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12" y="2640"/>
                <a:ext cx="144" cy="288"/>
                <a:chOff x="4333" y="2640"/>
                <a:chExt cx="144" cy="288"/>
              </a:xfrm>
            </p:grpSpPr>
            <p:sp>
              <p:nvSpPr>
                <p:cNvPr id="126" name="Line 27">
                  <a:extLst>
                    <a:ext uri="{FF2B5EF4-FFF2-40B4-BE49-F238E27FC236}">
                      <a16:creationId xmlns:a16="http://schemas.microsoft.com/office/drawing/2014/main" id="{C11D539D-0E92-41F6-94A3-2BAD26E982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" name="Line 28">
                  <a:extLst>
                    <a:ext uri="{FF2B5EF4-FFF2-40B4-BE49-F238E27FC236}">
                      <a16:creationId xmlns:a16="http://schemas.microsoft.com/office/drawing/2014/main" id="{8D34DE31-6988-4C81-B830-D2FC23A55A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" name="Group 29">
                <a:extLst>
                  <a:ext uri="{FF2B5EF4-FFF2-40B4-BE49-F238E27FC236}">
                    <a16:creationId xmlns:a16="http://schemas.microsoft.com/office/drawing/2014/main" id="{5331078A-74E0-4512-8D2A-1836DE9BD3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2640"/>
                <a:ext cx="144" cy="288"/>
                <a:chOff x="4333" y="2640"/>
                <a:chExt cx="144" cy="288"/>
              </a:xfrm>
            </p:grpSpPr>
            <p:sp>
              <p:nvSpPr>
                <p:cNvPr id="124" name="Line 30">
                  <a:extLst>
                    <a:ext uri="{FF2B5EF4-FFF2-40B4-BE49-F238E27FC236}">
                      <a16:creationId xmlns:a16="http://schemas.microsoft.com/office/drawing/2014/main" id="{821D171D-5E9D-4A17-B749-A88BDD0A32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" name="Line 31">
                  <a:extLst>
                    <a:ext uri="{FF2B5EF4-FFF2-40B4-BE49-F238E27FC236}">
                      <a16:creationId xmlns:a16="http://schemas.microsoft.com/office/drawing/2014/main" id="{69E2A26F-6858-47F7-8AB2-9C5D4B936E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3" name="Group 32">
                <a:extLst>
                  <a:ext uri="{FF2B5EF4-FFF2-40B4-BE49-F238E27FC236}">
                    <a16:creationId xmlns:a16="http://schemas.microsoft.com/office/drawing/2014/main" id="{7BFD802F-54A3-48AA-8129-CE51B6E015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3312"/>
                <a:ext cx="144" cy="288"/>
                <a:chOff x="4333" y="2640"/>
                <a:chExt cx="144" cy="288"/>
              </a:xfrm>
            </p:grpSpPr>
            <p:sp>
              <p:nvSpPr>
                <p:cNvPr id="122" name="Line 33">
                  <a:extLst>
                    <a:ext uri="{FF2B5EF4-FFF2-40B4-BE49-F238E27FC236}">
                      <a16:creationId xmlns:a16="http://schemas.microsoft.com/office/drawing/2014/main" id="{B1136311-A88B-4655-91E9-74A51CBFC7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" name="Line 34">
                  <a:extLst>
                    <a:ext uri="{FF2B5EF4-FFF2-40B4-BE49-F238E27FC236}">
                      <a16:creationId xmlns:a16="http://schemas.microsoft.com/office/drawing/2014/main" id="{8588BFB4-C217-449E-9A19-252AB4BE24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4" name="Line 35">
                <a:extLst>
                  <a:ext uri="{FF2B5EF4-FFF2-40B4-BE49-F238E27FC236}">
                    <a16:creationId xmlns:a16="http://schemas.microsoft.com/office/drawing/2014/main" id="{E84B3D7B-AC93-4EBA-961A-AA1F42B0FA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312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Text Box 36">
                <a:extLst>
                  <a:ext uri="{FF2B5EF4-FFF2-40B4-BE49-F238E27FC236}">
                    <a16:creationId xmlns:a16="http://schemas.microsoft.com/office/drawing/2014/main" id="{83570420-610C-463B-8AB2-8E318BC077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4" y="2895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C</a:t>
                </a:r>
                <a:r>
                  <a:rPr lang="en-GB" sz="1600" baseline="-25000"/>
                  <a:t>5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66" name="Text Box 37">
                <a:extLst>
                  <a:ext uri="{FF2B5EF4-FFF2-40B4-BE49-F238E27FC236}">
                    <a16:creationId xmlns:a16="http://schemas.microsoft.com/office/drawing/2014/main" id="{B72E45CC-87F1-4502-964B-57D327EA94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3552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S</a:t>
                </a:r>
                <a:r>
                  <a:rPr lang="en-GB" sz="1600" baseline="-25000"/>
                  <a:t>8</a:t>
                </a:r>
                <a:r>
                  <a:rPr lang="en-GB" sz="1600"/>
                  <a:t>..S</a:t>
                </a:r>
                <a:r>
                  <a:rPr lang="en-GB" sz="1600" baseline="-25000"/>
                  <a:t>5</a:t>
                </a:r>
                <a:endParaRPr lang="en-GB" sz="1600">
                  <a:latin typeface="Times New Roman" pitchFamily="18" charset="0"/>
                </a:endParaRPr>
              </a:p>
            </p:txBody>
          </p:sp>
          <p:grpSp>
            <p:nvGrpSpPr>
              <p:cNvPr id="67" name="Group 38">
                <a:extLst>
                  <a:ext uri="{FF2B5EF4-FFF2-40B4-BE49-F238E27FC236}">
                    <a16:creationId xmlns:a16="http://schemas.microsoft.com/office/drawing/2014/main" id="{AC851A15-3198-477D-B235-0726265731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12" y="2640"/>
                <a:ext cx="144" cy="288"/>
                <a:chOff x="4333" y="2640"/>
                <a:chExt cx="144" cy="288"/>
              </a:xfrm>
            </p:grpSpPr>
            <p:sp>
              <p:nvSpPr>
                <p:cNvPr id="120" name="Line 39">
                  <a:extLst>
                    <a:ext uri="{FF2B5EF4-FFF2-40B4-BE49-F238E27FC236}">
                      <a16:creationId xmlns:a16="http://schemas.microsoft.com/office/drawing/2014/main" id="{0F0AD49B-C9A8-40D0-B73D-E24E951BC2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" name="Line 40">
                  <a:extLst>
                    <a:ext uri="{FF2B5EF4-FFF2-40B4-BE49-F238E27FC236}">
                      <a16:creationId xmlns:a16="http://schemas.microsoft.com/office/drawing/2014/main" id="{A810C47E-3506-4B63-8F52-347229D5E8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8" name="Rectangle 41">
                <a:extLst>
                  <a:ext uri="{FF2B5EF4-FFF2-40B4-BE49-F238E27FC236}">
                    <a16:creationId xmlns:a16="http://schemas.microsoft.com/office/drawing/2014/main" id="{E268342C-9AE9-4E96-B636-5A324DBF0C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67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Text Box 42">
                <a:extLst>
                  <a:ext uri="{FF2B5EF4-FFF2-40B4-BE49-F238E27FC236}">
                    <a16:creationId xmlns:a16="http://schemas.microsoft.com/office/drawing/2014/main" id="{1B06F995-6D34-4072-BA61-034F76915E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2928"/>
                <a:ext cx="6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>
                    <a:latin typeface="Times New Roman" pitchFamily="18" charset="0"/>
                  </a:rPr>
                  <a:t>4-bit // adder</a:t>
                </a:r>
                <a:endParaRPr lang="en-GB" b="1"/>
              </a:p>
            </p:txBody>
          </p:sp>
          <p:sp>
            <p:nvSpPr>
              <p:cNvPr id="70" name="Text Box 43">
                <a:extLst>
                  <a:ext uri="{FF2B5EF4-FFF2-40B4-BE49-F238E27FC236}">
                    <a16:creationId xmlns:a16="http://schemas.microsoft.com/office/drawing/2014/main" id="{5AB71074-EB20-4ACA-B454-89B2DBECA7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2448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X</a:t>
                </a:r>
                <a:r>
                  <a:rPr lang="en-GB" sz="1600" baseline="-25000"/>
                  <a:t>12</a:t>
                </a:r>
                <a:r>
                  <a:rPr lang="en-GB" sz="1600"/>
                  <a:t>..X</a:t>
                </a:r>
                <a:r>
                  <a:rPr lang="en-GB" sz="1600" baseline="-25000"/>
                  <a:t>9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71" name="Text Box 44">
                <a:extLst>
                  <a:ext uri="{FF2B5EF4-FFF2-40B4-BE49-F238E27FC236}">
                    <a16:creationId xmlns:a16="http://schemas.microsoft.com/office/drawing/2014/main" id="{94855F9F-2BDB-43D9-8707-A2BD94219B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448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Y</a:t>
                </a:r>
                <a:r>
                  <a:rPr lang="en-GB" sz="1600" baseline="-25000"/>
                  <a:t>12</a:t>
                </a:r>
                <a:r>
                  <a:rPr lang="en-GB" sz="1600"/>
                  <a:t>..Y</a:t>
                </a:r>
                <a:r>
                  <a:rPr lang="en-GB" sz="1600" baseline="-25000"/>
                  <a:t>9</a:t>
                </a:r>
                <a:endParaRPr lang="en-GB" sz="1600">
                  <a:latin typeface="Times New Roman" pitchFamily="18" charset="0"/>
                </a:endParaRPr>
              </a:p>
            </p:txBody>
          </p:sp>
          <p:grpSp>
            <p:nvGrpSpPr>
              <p:cNvPr id="72" name="Group 45">
                <a:extLst>
                  <a:ext uri="{FF2B5EF4-FFF2-40B4-BE49-F238E27FC236}">
                    <a16:creationId xmlns:a16="http://schemas.microsoft.com/office/drawing/2014/main" id="{C4D97FEC-5343-4371-9E0D-487CB7406F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2640"/>
                <a:ext cx="144" cy="288"/>
                <a:chOff x="4333" y="2640"/>
                <a:chExt cx="144" cy="288"/>
              </a:xfrm>
            </p:grpSpPr>
            <p:sp>
              <p:nvSpPr>
                <p:cNvPr id="118" name="Line 46">
                  <a:extLst>
                    <a:ext uri="{FF2B5EF4-FFF2-40B4-BE49-F238E27FC236}">
                      <a16:creationId xmlns:a16="http://schemas.microsoft.com/office/drawing/2014/main" id="{DED2335D-E4E2-4CC2-B77B-1DEA8CC37F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" name="Line 47">
                  <a:extLst>
                    <a:ext uri="{FF2B5EF4-FFF2-40B4-BE49-F238E27FC236}">
                      <a16:creationId xmlns:a16="http://schemas.microsoft.com/office/drawing/2014/main" id="{E0AA634B-AB9F-44F1-B284-A69BE676B4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3" name="Group 48">
                <a:extLst>
                  <a:ext uri="{FF2B5EF4-FFF2-40B4-BE49-F238E27FC236}">
                    <a16:creationId xmlns:a16="http://schemas.microsoft.com/office/drawing/2014/main" id="{3A575630-E9F6-4DF4-8D70-A94F83D4FE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36" y="2640"/>
                <a:ext cx="144" cy="288"/>
                <a:chOff x="4333" y="2640"/>
                <a:chExt cx="144" cy="288"/>
              </a:xfrm>
            </p:grpSpPr>
            <p:sp>
              <p:nvSpPr>
                <p:cNvPr id="116" name="Line 49">
                  <a:extLst>
                    <a:ext uri="{FF2B5EF4-FFF2-40B4-BE49-F238E27FC236}">
                      <a16:creationId xmlns:a16="http://schemas.microsoft.com/office/drawing/2014/main" id="{27DF82D5-A93B-4DC0-8DED-67048C5D27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" name="Line 50">
                  <a:extLst>
                    <a:ext uri="{FF2B5EF4-FFF2-40B4-BE49-F238E27FC236}">
                      <a16:creationId xmlns:a16="http://schemas.microsoft.com/office/drawing/2014/main" id="{C3781C45-C2D1-4C70-BD74-FBF6E14185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4" name="Group 51">
                <a:extLst>
                  <a:ext uri="{FF2B5EF4-FFF2-40B4-BE49-F238E27FC236}">
                    <a16:creationId xmlns:a16="http://schemas.microsoft.com/office/drawing/2014/main" id="{28DD456C-FFB4-4805-BAC6-780118A013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3312"/>
                <a:ext cx="144" cy="288"/>
                <a:chOff x="4333" y="2640"/>
                <a:chExt cx="144" cy="288"/>
              </a:xfrm>
            </p:grpSpPr>
            <p:sp>
              <p:nvSpPr>
                <p:cNvPr id="114" name="Line 52">
                  <a:extLst>
                    <a:ext uri="{FF2B5EF4-FFF2-40B4-BE49-F238E27FC236}">
                      <a16:creationId xmlns:a16="http://schemas.microsoft.com/office/drawing/2014/main" id="{ED01751B-B79F-46C1-BA5C-5EFB24A046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" name="Line 53">
                  <a:extLst>
                    <a:ext uri="{FF2B5EF4-FFF2-40B4-BE49-F238E27FC236}">
                      <a16:creationId xmlns:a16="http://schemas.microsoft.com/office/drawing/2014/main" id="{43D5D615-EDC5-4648-8D3F-AC83DE41B4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5" name="Line 54">
                <a:extLst>
                  <a:ext uri="{FF2B5EF4-FFF2-40B4-BE49-F238E27FC236}">
                    <a16:creationId xmlns:a16="http://schemas.microsoft.com/office/drawing/2014/main" id="{65BBD528-C220-476D-B1C1-5AFD020402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28" y="312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Text Box 55">
                <a:extLst>
                  <a:ext uri="{FF2B5EF4-FFF2-40B4-BE49-F238E27FC236}">
                    <a16:creationId xmlns:a16="http://schemas.microsoft.com/office/drawing/2014/main" id="{6C473A4F-E1FD-4CB0-953F-2152897225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6" y="2895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C</a:t>
                </a:r>
                <a:r>
                  <a:rPr lang="en-GB" sz="1600" baseline="-25000"/>
                  <a:t>9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77" name="Text Box 56">
                <a:extLst>
                  <a:ext uri="{FF2B5EF4-FFF2-40B4-BE49-F238E27FC236}">
                    <a16:creationId xmlns:a16="http://schemas.microsoft.com/office/drawing/2014/main" id="{274DB98A-5625-4D1B-85DE-3775B0AE79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3552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S</a:t>
                </a:r>
                <a:r>
                  <a:rPr lang="en-GB" sz="1600" baseline="-25000"/>
                  <a:t>12</a:t>
                </a:r>
                <a:r>
                  <a:rPr lang="en-GB" sz="1600"/>
                  <a:t>..S</a:t>
                </a:r>
                <a:r>
                  <a:rPr lang="en-GB" sz="1600" baseline="-25000"/>
                  <a:t>9</a:t>
                </a:r>
                <a:endParaRPr lang="en-GB" sz="1600">
                  <a:latin typeface="Times New Roman" pitchFamily="18" charset="0"/>
                </a:endParaRPr>
              </a:p>
            </p:txBody>
          </p:sp>
          <p:grpSp>
            <p:nvGrpSpPr>
              <p:cNvPr id="78" name="Group 57">
                <a:extLst>
                  <a:ext uri="{FF2B5EF4-FFF2-40B4-BE49-F238E27FC236}">
                    <a16:creationId xmlns:a16="http://schemas.microsoft.com/office/drawing/2014/main" id="{D694C13D-4299-4424-962F-F1A8E066AE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2640"/>
                <a:ext cx="144" cy="288"/>
                <a:chOff x="4333" y="2640"/>
                <a:chExt cx="144" cy="288"/>
              </a:xfrm>
            </p:grpSpPr>
            <p:sp>
              <p:nvSpPr>
                <p:cNvPr id="112" name="Line 58">
                  <a:extLst>
                    <a:ext uri="{FF2B5EF4-FFF2-40B4-BE49-F238E27FC236}">
                      <a16:creationId xmlns:a16="http://schemas.microsoft.com/office/drawing/2014/main" id="{22333B40-5E88-4C02-A7FC-0F40B7366E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Line 59">
                  <a:extLst>
                    <a:ext uri="{FF2B5EF4-FFF2-40B4-BE49-F238E27FC236}">
                      <a16:creationId xmlns:a16="http://schemas.microsoft.com/office/drawing/2014/main" id="{7AB0BA01-299D-400E-B440-65A59D1AAD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9" name="Group 60">
                <a:extLst>
                  <a:ext uri="{FF2B5EF4-FFF2-40B4-BE49-F238E27FC236}">
                    <a16:creationId xmlns:a16="http://schemas.microsoft.com/office/drawing/2014/main" id="{2E482B86-0334-457C-84CD-BE806DBD40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2640"/>
                <a:ext cx="144" cy="288"/>
                <a:chOff x="4333" y="2640"/>
                <a:chExt cx="144" cy="288"/>
              </a:xfrm>
            </p:grpSpPr>
            <p:sp>
              <p:nvSpPr>
                <p:cNvPr id="110" name="Line 61">
                  <a:extLst>
                    <a:ext uri="{FF2B5EF4-FFF2-40B4-BE49-F238E27FC236}">
                      <a16:creationId xmlns:a16="http://schemas.microsoft.com/office/drawing/2014/main" id="{E693818D-C1BD-4002-ADED-E326DA2F1A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" name="Line 62">
                  <a:extLst>
                    <a:ext uri="{FF2B5EF4-FFF2-40B4-BE49-F238E27FC236}">
                      <a16:creationId xmlns:a16="http://schemas.microsoft.com/office/drawing/2014/main" id="{74F4AB48-20F1-47A5-AC19-11D533DEB9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8B20CC77-DC29-42E2-95BE-4439C74DB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928"/>
                <a:ext cx="67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Text Box 64">
                <a:extLst>
                  <a:ext uri="{FF2B5EF4-FFF2-40B4-BE49-F238E27FC236}">
                    <a16:creationId xmlns:a16="http://schemas.microsoft.com/office/drawing/2014/main" id="{B3607746-5682-4953-88A1-1F4B781B59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928"/>
                <a:ext cx="6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>
                    <a:latin typeface="Times New Roman" pitchFamily="18" charset="0"/>
                  </a:rPr>
                  <a:t>4-bit // adder</a:t>
                </a:r>
                <a:endParaRPr lang="en-GB" b="1"/>
              </a:p>
            </p:txBody>
          </p:sp>
          <p:sp>
            <p:nvSpPr>
              <p:cNvPr id="82" name="Text Box 65">
                <a:extLst>
                  <a:ext uri="{FF2B5EF4-FFF2-40B4-BE49-F238E27FC236}">
                    <a16:creationId xmlns:a16="http://schemas.microsoft.com/office/drawing/2014/main" id="{50287F9D-3104-4B11-ABD2-B0748C8F9B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448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X</a:t>
                </a:r>
                <a:r>
                  <a:rPr lang="en-GB" sz="1600" baseline="-25000"/>
                  <a:t>16</a:t>
                </a:r>
                <a:r>
                  <a:rPr lang="en-GB" sz="1600"/>
                  <a:t>..X</a:t>
                </a:r>
                <a:r>
                  <a:rPr lang="en-GB" sz="1600" baseline="-25000"/>
                  <a:t>13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83" name="Text Box 66">
                <a:extLst>
                  <a:ext uri="{FF2B5EF4-FFF2-40B4-BE49-F238E27FC236}">
                    <a16:creationId xmlns:a16="http://schemas.microsoft.com/office/drawing/2014/main" id="{C3647A0A-E1BF-44BD-B87D-31D8277A81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448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Y</a:t>
                </a:r>
                <a:r>
                  <a:rPr lang="en-GB" sz="1600" baseline="-25000"/>
                  <a:t>16</a:t>
                </a:r>
                <a:r>
                  <a:rPr lang="en-GB" sz="1600"/>
                  <a:t>..Y</a:t>
                </a:r>
                <a:r>
                  <a:rPr lang="en-GB" sz="1600" baseline="-25000"/>
                  <a:t>13</a:t>
                </a:r>
                <a:endParaRPr lang="en-GB" sz="1600">
                  <a:latin typeface="Times New Roman" pitchFamily="18" charset="0"/>
                </a:endParaRPr>
              </a:p>
            </p:txBody>
          </p:sp>
          <p:grpSp>
            <p:nvGrpSpPr>
              <p:cNvPr id="84" name="Group 67">
                <a:extLst>
                  <a:ext uri="{FF2B5EF4-FFF2-40B4-BE49-F238E27FC236}">
                    <a16:creationId xmlns:a16="http://schemas.microsoft.com/office/drawing/2014/main" id="{161EA73D-5567-4FFD-BB01-9E6B127951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2640"/>
                <a:ext cx="144" cy="288"/>
                <a:chOff x="4333" y="2640"/>
                <a:chExt cx="144" cy="288"/>
              </a:xfrm>
            </p:grpSpPr>
            <p:sp>
              <p:nvSpPr>
                <p:cNvPr id="108" name="Line 68">
                  <a:extLst>
                    <a:ext uri="{FF2B5EF4-FFF2-40B4-BE49-F238E27FC236}">
                      <a16:creationId xmlns:a16="http://schemas.microsoft.com/office/drawing/2014/main" id="{C2B50486-E13A-4E96-A25A-40ECB99F6E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" name="Line 69">
                  <a:extLst>
                    <a:ext uri="{FF2B5EF4-FFF2-40B4-BE49-F238E27FC236}">
                      <a16:creationId xmlns:a16="http://schemas.microsoft.com/office/drawing/2014/main" id="{E742EB38-D8E1-4E75-97E2-FB5D262B04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5" name="Group 70">
                <a:extLst>
                  <a:ext uri="{FF2B5EF4-FFF2-40B4-BE49-F238E27FC236}">
                    <a16:creationId xmlns:a16="http://schemas.microsoft.com/office/drawing/2014/main" id="{C2F47C40-1055-4CB9-A773-8496027DB3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640"/>
                <a:ext cx="144" cy="288"/>
                <a:chOff x="4333" y="2640"/>
                <a:chExt cx="144" cy="288"/>
              </a:xfrm>
            </p:grpSpPr>
            <p:sp>
              <p:nvSpPr>
                <p:cNvPr id="106" name="Line 71">
                  <a:extLst>
                    <a:ext uri="{FF2B5EF4-FFF2-40B4-BE49-F238E27FC236}">
                      <a16:creationId xmlns:a16="http://schemas.microsoft.com/office/drawing/2014/main" id="{2264A997-0261-4A55-B9CF-E094A4DC59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" name="Line 72">
                  <a:extLst>
                    <a:ext uri="{FF2B5EF4-FFF2-40B4-BE49-F238E27FC236}">
                      <a16:creationId xmlns:a16="http://schemas.microsoft.com/office/drawing/2014/main" id="{30C38E99-7F12-410F-B294-8400E8AEE3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6" name="Group 73">
                <a:extLst>
                  <a:ext uri="{FF2B5EF4-FFF2-40B4-BE49-F238E27FC236}">
                    <a16:creationId xmlns:a16="http://schemas.microsoft.com/office/drawing/2014/main" id="{E3898EA1-2A79-4D0E-BB88-BAE9A17466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3312"/>
                <a:ext cx="144" cy="288"/>
                <a:chOff x="4333" y="2640"/>
                <a:chExt cx="144" cy="288"/>
              </a:xfrm>
            </p:grpSpPr>
            <p:sp>
              <p:nvSpPr>
                <p:cNvPr id="104" name="Line 74">
                  <a:extLst>
                    <a:ext uri="{FF2B5EF4-FFF2-40B4-BE49-F238E27FC236}">
                      <a16:creationId xmlns:a16="http://schemas.microsoft.com/office/drawing/2014/main" id="{ADBBF982-12F5-4CB9-ADC4-9DF89305EC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" name="Line 75">
                  <a:extLst>
                    <a:ext uri="{FF2B5EF4-FFF2-40B4-BE49-F238E27FC236}">
                      <a16:creationId xmlns:a16="http://schemas.microsoft.com/office/drawing/2014/main" id="{88574BCB-ADFC-4C4D-8CFB-29571B2FB1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7" name="Line 76">
                <a:extLst>
                  <a:ext uri="{FF2B5EF4-FFF2-40B4-BE49-F238E27FC236}">
                    <a16:creationId xmlns:a16="http://schemas.microsoft.com/office/drawing/2014/main" id="{9F261BF5-8BFB-4DD0-BA83-3DC61C51CC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20" y="312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Text Box 77">
                <a:extLst>
                  <a:ext uri="{FF2B5EF4-FFF2-40B4-BE49-F238E27FC236}">
                    <a16:creationId xmlns:a16="http://schemas.microsoft.com/office/drawing/2014/main" id="{76A1C5B8-847A-4AA1-AA06-A62A2D3E98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8" y="2895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C</a:t>
                </a:r>
                <a:r>
                  <a:rPr lang="en-GB" sz="1600" baseline="-25000"/>
                  <a:t>13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89" name="Text Box 78">
                <a:extLst>
                  <a:ext uri="{FF2B5EF4-FFF2-40B4-BE49-F238E27FC236}">
                    <a16:creationId xmlns:a16="http://schemas.microsoft.com/office/drawing/2014/main" id="{8F9A294A-7249-452B-A7BA-47500B5574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552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S</a:t>
                </a:r>
                <a:r>
                  <a:rPr lang="en-GB" sz="1600" baseline="-25000"/>
                  <a:t>16</a:t>
                </a:r>
                <a:r>
                  <a:rPr lang="en-GB" sz="1600"/>
                  <a:t>..S</a:t>
                </a:r>
                <a:r>
                  <a:rPr lang="en-GB" sz="1600" baseline="-25000"/>
                  <a:t>13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0" name="Line 79">
                <a:extLst>
                  <a:ext uri="{FF2B5EF4-FFF2-40B4-BE49-F238E27FC236}">
                    <a16:creationId xmlns:a16="http://schemas.microsoft.com/office/drawing/2014/main" id="{5AD335C9-78B9-4463-9D1E-3EDA7928C9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97" y="3153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Text Box 80">
                <a:extLst>
                  <a:ext uri="{FF2B5EF4-FFF2-40B4-BE49-F238E27FC236}">
                    <a16:creationId xmlns:a16="http://schemas.microsoft.com/office/drawing/2014/main" id="{AA4EC2B5-6F38-45C0-A4AC-BEB16059C9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5" y="2928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C</a:t>
                </a:r>
                <a:r>
                  <a:rPr lang="en-GB" sz="1600" baseline="-25000"/>
                  <a:t>17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2" name="Text Box 81">
                <a:extLst>
                  <a:ext uri="{FF2B5EF4-FFF2-40B4-BE49-F238E27FC236}">
                    <a16:creationId xmlns:a16="http://schemas.microsoft.com/office/drawing/2014/main" id="{FA09DE7D-A253-4B13-A29A-906247A130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0" y="3360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3" name="Text Box 82">
                <a:extLst>
                  <a:ext uri="{FF2B5EF4-FFF2-40B4-BE49-F238E27FC236}">
                    <a16:creationId xmlns:a16="http://schemas.microsoft.com/office/drawing/2014/main" id="{7226A480-C55F-48F7-8714-7B101368EA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3360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4" name="Text Box 83">
                <a:extLst>
                  <a:ext uri="{FF2B5EF4-FFF2-40B4-BE49-F238E27FC236}">
                    <a16:creationId xmlns:a16="http://schemas.microsoft.com/office/drawing/2014/main" id="{94D88206-A20F-4C67-82E9-46E4B1C6DA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3360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5" name="Text Box 84">
                <a:extLst>
                  <a:ext uri="{FF2B5EF4-FFF2-40B4-BE49-F238E27FC236}">
                    <a16:creationId xmlns:a16="http://schemas.microsoft.com/office/drawing/2014/main" id="{452BB0B4-B7A1-4DAF-A99D-42622ADEAE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3360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6" name="Text Box 85">
                <a:extLst>
                  <a:ext uri="{FF2B5EF4-FFF2-40B4-BE49-F238E27FC236}">
                    <a16:creationId xmlns:a16="http://schemas.microsoft.com/office/drawing/2014/main" id="{38E6144D-EC17-450A-815E-23AA4431E0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7" name="Text Box 86">
                <a:extLst>
                  <a:ext uri="{FF2B5EF4-FFF2-40B4-BE49-F238E27FC236}">
                    <a16:creationId xmlns:a16="http://schemas.microsoft.com/office/drawing/2014/main" id="{BA962F0B-6B02-4E7C-AD5A-D5764FB88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8" name="Text Box 87">
                <a:extLst>
                  <a:ext uri="{FF2B5EF4-FFF2-40B4-BE49-F238E27FC236}">
                    <a16:creationId xmlns:a16="http://schemas.microsoft.com/office/drawing/2014/main" id="{6421BA37-D775-4F82-A059-9AD25D603D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9" name="Text Box 88">
                <a:extLst>
                  <a:ext uri="{FF2B5EF4-FFF2-40B4-BE49-F238E27FC236}">
                    <a16:creationId xmlns:a16="http://schemas.microsoft.com/office/drawing/2014/main" id="{1CBE3990-7DD0-4F44-8B32-22B3DCC10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8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100" name="Text Box 89">
                <a:extLst>
                  <a:ext uri="{FF2B5EF4-FFF2-40B4-BE49-F238E27FC236}">
                    <a16:creationId xmlns:a16="http://schemas.microsoft.com/office/drawing/2014/main" id="{9B574F57-7557-4B16-B562-B3FA90FA8D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101" name="Text Box 90">
                <a:extLst>
                  <a:ext uri="{FF2B5EF4-FFF2-40B4-BE49-F238E27FC236}">
                    <a16:creationId xmlns:a16="http://schemas.microsoft.com/office/drawing/2014/main" id="{B8FAEA27-9E04-4401-9657-0983F9B86F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102" name="Text Box 91">
                <a:extLst>
                  <a:ext uri="{FF2B5EF4-FFF2-40B4-BE49-F238E27FC236}">
                    <a16:creationId xmlns:a16="http://schemas.microsoft.com/office/drawing/2014/main" id="{F166329D-8378-4E8A-95DD-2AD1259DF2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103" name="Text Box 92">
                <a:extLst>
                  <a:ext uri="{FF2B5EF4-FFF2-40B4-BE49-F238E27FC236}">
                    <a16:creationId xmlns:a16="http://schemas.microsoft.com/office/drawing/2014/main" id="{3B99EC84-E4E5-4BA4-871D-FF8548E0FF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</p:grpSp>
        <p:sp>
          <p:nvSpPr>
            <p:cNvPr id="45" name="Text Box 93">
              <a:extLst>
                <a:ext uri="{FF2B5EF4-FFF2-40B4-BE49-F238E27FC236}">
                  <a16:creationId xmlns:a16="http://schemas.microsoft.com/office/drawing/2014/main" id="{5591B2D7-9A53-4DF1-8D53-4B2BEAA5A3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312"/>
              <a:ext cx="18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b="1" dirty="0"/>
                <a:t>A 16-bit parallel adder</a:t>
              </a:r>
              <a:endParaRPr lang="en-GB" sz="2000" b="1" dirty="0">
                <a:latin typeface="Times New Roman" pitchFamily="18" charset="0"/>
              </a:endParaRPr>
            </a:p>
          </p:txBody>
        </p:sp>
      </p:grpSp>
      <p:grpSp>
        <p:nvGrpSpPr>
          <p:cNvPr id="134" name="Group 115">
            <a:extLst>
              <a:ext uri="{FF2B5EF4-FFF2-40B4-BE49-F238E27FC236}">
                <a16:creationId xmlns:a16="http://schemas.microsoft.com/office/drawing/2014/main" id="{E6F5DD26-5344-48A0-8EEE-064D61874F53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5105400"/>
            <a:ext cx="2362200" cy="990600"/>
            <a:chOff x="3456" y="3216"/>
            <a:chExt cx="1488" cy="624"/>
          </a:xfrm>
        </p:grpSpPr>
        <p:grpSp>
          <p:nvGrpSpPr>
            <p:cNvPr id="135" name="Group 113">
              <a:extLst>
                <a:ext uri="{FF2B5EF4-FFF2-40B4-BE49-F238E27FC236}">
                  <a16:creationId xmlns:a16="http://schemas.microsoft.com/office/drawing/2014/main" id="{ED5B5E90-8F03-4715-ACC2-C8151ED65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12"/>
              <a:ext cx="1392" cy="500"/>
              <a:chOff x="3504" y="3312"/>
              <a:chExt cx="1392" cy="500"/>
            </a:xfrm>
          </p:grpSpPr>
          <p:grpSp>
            <p:nvGrpSpPr>
              <p:cNvPr id="137" name="Group 95">
                <a:extLst>
                  <a:ext uri="{FF2B5EF4-FFF2-40B4-BE49-F238E27FC236}">
                    <a16:creationId xmlns:a16="http://schemas.microsoft.com/office/drawing/2014/main" id="{7966C990-BBAA-44DC-97D3-7DEAC15689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8" y="3312"/>
                <a:ext cx="240" cy="288"/>
                <a:chOff x="4527" y="2016"/>
                <a:chExt cx="240" cy="288"/>
              </a:xfrm>
            </p:grpSpPr>
            <p:grpSp>
              <p:nvGrpSpPr>
                <p:cNvPr id="146" name="Group 96">
                  <a:extLst>
                    <a:ext uri="{FF2B5EF4-FFF2-40B4-BE49-F238E27FC236}">
                      <a16:creationId xmlns:a16="http://schemas.microsoft.com/office/drawing/2014/main" id="{69F2B2D8-CE07-47E8-9D63-B14DCACC191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27" y="2016"/>
                  <a:ext cx="144" cy="288"/>
                  <a:chOff x="4333" y="2640"/>
                  <a:chExt cx="144" cy="288"/>
                </a:xfrm>
              </p:grpSpPr>
              <p:sp>
                <p:nvSpPr>
                  <p:cNvPr id="148" name="Line 97">
                    <a:extLst>
                      <a:ext uri="{FF2B5EF4-FFF2-40B4-BE49-F238E27FC236}">
                        <a16:creationId xmlns:a16="http://schemas.microsoft.com/office/drawing/2014/main" id="{967F2691-3C83-45BE-947A-9D09D4557A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16" y="2640"/>
                    <a:ext cx="0" cy="288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9" name="Line 98">
                    <a:extLst>
                      <a:ext uri="{FF2B5EF4-FFF2-40B4-BE49-F238E27FC236}">
                        <a16:creationId xmlns:a16="http://schemas.microsoft.com/office/drawing/2014/main" id="{99EA57E8-7256-4541-AE86-D5FCD8A3775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33" y="2708"/>
                    <a:ext cx="144" cy="96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7" name="Text Box 99">
                  <a:extLst>
                    <a:ext uri="{FF2B5EF4-FFF2-40B4-BE49-F238E27FC236}">
                      <a16:creationId xmlns:a16="http://schemas.microsoft.com/office/drawing/2014/main" id="{6F78B140-C33D-43E5-B62E-CAAC86107A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75" y="2064"/>
                  <a:ext cx="19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GB" sz="1200"/>
                    <a:t>4</a:t>
                  </a:r>
                  <a:endParaRPr lang="en-GB" sz="16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38" name="Text Box 101">
                <a:extLst>
                  <a:ext uri="{FF2B5EF4-FFF2-40B4-BE49-F238E27FC236}">
                    <a16:creationId xmlns:a16="http://schemas.microsoft.com/office/drawing/2014/main" id="{B06EDCD3-0E90-41C7-BCE1-5A48DCAE89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3600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S</a:t>
                </a:r>
                <a:r>
                  <a:rPr lang="en-GB" sz="1600" baseline="-25000"/>
                  <a:t>4</a:t>
                </a:r>
                <a:r>
                  <a:rPr lang="en-GB" sz="1600"/>
                  <a:t>..S</a:t>
                </a:r>
                <a:r>
                  <a:rPr lang="en-GB" sz="1600" baseline="-25000"/>
                  <a:t>1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139" name="Text Box 102">
                <a:extLst>
                  <a:ext uri="{FF2B5EF4-FFF2-40B4-BE49-F238E27FC236}">
                    <a16:creationId xmlns:a16="http://schemas.microsoft.com/office/drawing/2014/main" id="{4CB2E9DD-9DF4-4560-8E52-0C4EE1B5A4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3600"/>
                <a:ext cx="62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r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S</a:t>
                </a:r>
                <a:r>
                  <a:rPr lang="en-GB" sz="1600" baseline="-25000"/>
                  <a:t>4</a:t>
                </a:r>
                <a:r>
                  <a:rPr lang="en-GB" sz="1600"/>
                  <a:t>S</a:t>
                </a:r>
                <a:r>
                  <a:rPr lang="en-GB" sz="1600" baseline="-25000"/>
                  <a:t>3</a:t>
                </a:r>
                <a:r>
                  <a:rPr lang="en-GB" sz="1600"/>
                  <a:t>S</a:t>
                </a:r>
                <a:r>
                  <a:rPr lang="en-GB" sz="1600" baseline="-25000"/>
                  <a:t>2</a:t>
                </a:r>
                <a:r>
                  <a:rPr lang="en-GB" sz="1600"/>
                  <a:t>S</a:t>
                </a:r>
                <a:r>
                  <a:rPr lang="en-GB" sz="1600" baseline="-25000"/>
                  <a:t>1</a:t>
                </a:r>
              </a:p>
            </p:txBody>
          </p:sp>
          <p:grpSp>
            <p:nvGrpSpPr>
              <p:cNvPr id="140" name="Group 111">
                <a:extLst>
                  <a:ext uri="{FF2B5EF4-FFF2-40B4-BE49-F238E27FC236}">
                    <a16:creationId xmlns:a16="http://schemas.microsoft.com/office/drawing/2014/main" id="{ADB19A9F-0BB3-4EEB-BD65-F7EF382965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8" y="3312"/>
                <a:ext cx="384" cy="288"/>
                <a:chOff x="4403" y="3216"/>
                <a:chExt cx="288" cy="288"/>
              </a:xfrm>
            </p:grpSpPr>
            <p:sp>
              <p:nvSpPr>
                <p:cNvPr id="142" name="Line 105">
                  <a:extLst>
                    <a:ext uri="{FF2B5EF4-FFF2-40B4-BE49-F238E27FC236}">
                      <a16:creationId xmlns:a16="http://schemas.microsoft.com/office/drawing/2014/main" id="{E7E9B3C4-4DDD-4063-889F-C5ECF86034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03" y="3216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" name="Line 108">
                  <a:extLst>
                    <a:ext uri="{FF2B5EF4-FFF2-40B4-BE49-F238E27FC236}">
                      <a16:creationId xmlns:a16="http://schemas.microsoft.com/office/drawing/2014/main" id="{2D92634E-0B7F-4FE3-B1BA-1BD7FE1A34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99" y="3216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" name="Line 109">
                  <a:extLst>
                    <a:ext uri="{FF2B5EF4-FFF2-40B4-BE49-F238E27FC236}">
                      <a16:creationId xmlns:a16="http://schemas.microsoft.com/office/drawing/2014/main" id="{C06F4726-89D8-4F37-AECB-D5D10121D4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5" y="3216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" name="Line 110">
                  <a:extLst>
                    <a:ext uri="{FF2B5EF4-FFF2-40B4-BE49-F238E27FC236}">
                      <a16:creationId xmlns:a16="http://schemas.microsoft.com/office/drawing/2014/main" id="{2A6A2CAB-A7F0-40A2-80E3-E6790E1E1D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91" y="3216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1" name="Text Box 112">
                <a:extLst>
                  <a:ext uri="{FF2B5EF4-FFF2-40B4-BE49-F238E27FC236}">
                    <a16:creationId xmlns:a16="http://schemas.microsoft.com/office/drawing/2014/main" id="{1383764D-4DB2-4502-8118-3047268826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6" y="3360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r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=</a:t>
                </a:r>
                <a:endParaRPr lang="en-GB" sz="1600" baseline="-25000"/>
              </a:p>
            </p:txBody>
          </p:sp>
        </p:grpSp>
        <p:sp>
          <p:nvSpPr>
            <p:cNvPr id="136" name="Rectangle 114">
              <a:extLst>
                <a:ext uri="{FF2B5EF4-FFF2-40B4-BE49-F238E27FC236}">
                  <a16:creationId xmlns:a16="http://schemas.microsoft.com/office/drawing/2014/main" id="{7C2ED572-2CEB-45BB-9ED0-FC245225B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216"/>
              <a:ext cx="1488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67211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Summary of Arithmetic Circuits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50" name="Rectangle 3">
            <a:extLst>
              <a:ext uri="{FF2B5EF4-FFF2-40B4-BE49-F238E27FC236}">
                <a16:creationId xmlns:a16="http://schemas.microsoft.com/office/drawing/2014/main" id="{69D4BB7D-5EB6-487F-8699-BF390A06F76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Half adder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graphicFrame>
        <p:nvGraphicFramePr>
          <p:cNvPr id="151" name="Object 4">
            <a:extLst>
              <a:ext uri="{FF2B5EF4-FFF2-40B4-BE49-F238E27FC236}">
                <a16:creationId xmlns:a16="http://schemas.microsoft.com/office/drawing/2014/main" id="{CB28E9AC-3B56-404B-9D88-ADE66DF8D4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828800"/>
          <a:ext cx="1360488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Document" r:id="rId4" imgW="1370160" imgH="1386000" progId="Word.Document.8">
                  <p:embed/>
                </p:oleObj>
              </mc:Choice>
              <mc:Fallback>
                <p:oleObj name="Document" r:id="rId4" imgW="1370160" imgH="1386000" progId="Word.Document.8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828800"/>
                        <a:ext cx="1360488" cy="1381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2" name="Group 5">
            <a:extLst>
              <a:ext uri="{FF2B5EF4-FFF2-40B4-BE49-F238E27FC236}">
                <a16:creationId xmlns:a16="http://schemas.microsoft.com/office/drawing/2014/main" id="{A5F6FEA5-A516-4388-A50C-A65442C26EBC}"/>
              </a:ext>
            </a:extLst>
          </p:cNvPr>
          <p:cNvGrpSpPr>
            <a:grpSpLocks/>
          </p:cNvGrpSpPr>
          <p:nvPr/>
        </p:nvGrpSpPr>
        <p:grpSpPr bwMode="auto">
          <a:xfrm>
            <a:off x="3903663" y="1738313"/>
            <a:ext cx="3432175" cy="1247775"/>
            <a:chOff x="2336" y="1134"/>
            <a:chExt cx="2162" cy="786"/>
          </a:xfrm>
        </p:grpSpPr>
        <p:grpSp>
          <p:nvGrpSpPr>
            <p:cNvPr id="153" name="Group 6">
              <a:extLst>
                <a:ext uri="{FF2B5EF4-FFF2-40B4-BE49-F238E27FC236}">
                  <a16:creationId xmlns:a16="http://schemas.microsoft.com/office/drawing/2014/main" id="{3F74A605-EA0F-473F-BD53-B247235280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1134"/>
              <a:ext cx="624" cy="786"/>
              <a:chOff x="3024" y="1134"/>
              <a:chExt cx="624" cy="786"/>
            </a:xfrm>
          </p:grpSpPr>
          <p:sp>
            <p:nvSpPr>
              <p:cNvPr id="164" name="Rectangle 7">
                <a:extLst>
                  <a:ext uri="{FF2B5EF4-FFF2-40B4-BE49-F238E27FC236}">
                    <a16:creationId xmlns:a16="http://schemas.microsoft.com/office/drawing/2014/main" id="{F5035B19-2260-4790-A89D-AD262DCB7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152"/>
                <a:ext cx="528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Text Box 8">
                <a:extLst>
                  <a:ext uri="{FF2B5EF4-FFF2-40B4-BE49-F238E27FC236}">
                    <a16:creationId xmlns:a16="http://schemas.microsoft.com/office/drawing/2014/main" id="{7D541D6D-8E70-4D00-9F03-37E9FB3854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1296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  <a:endParaRPr lang="en-GB" sz="1600"/>
              </a:p>
            </p:txBody>
          </p:sp>
          <p:sp>
            <p:nvSpPr>
              <p:cNvPr id="166" name="Text Box 9">
                <a:extLst>
                  <a:ext uri="{FF2B5EF4-FFF2-40B4-BE49-F238E27FC236}">
                    <a16:creationId xmlns:a16="http://schemas.microsoft.com/office/drawing/2014/main" id="{90D316E0-7137-4D74-8100-196C5AA2A9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158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Y</a:t>
                </a:r>
                <a:endParaRPr lang="en-GB" sz="1600"/>
              </a:p>
            </p:txBody>
          </p:sp>
          <p:sp>
            <p:nvSpPr>
              <p:cNvPr id="167" name="Text Box 10">
                <a:extLst>
                  <a:ext uri="{FF2B5EF4-FFF2-40B4-BE49-F238E27FC236}">
                    <a16:creationId xmlns:a16="http://schemas.microsoft.com/office/drawing/2014/main" id="{540C2781-7F04-47CA-AC22-626AD57B1A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21" y="1134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1">
                    <a:latin typeface="Symbol" pitchFamily="18" charset="2"/>
                  </a:rPr>
                  <a:t>S</a:t>
                </a:r>
                <a:endParaRPr lang="en-GB" sz="1600"/>
              </a:p>
            </p:txBody>
          </p:sp>
          <p:sp>
            <p:nvSpPr>
              <p:cNvPr id="168" name="Text Box 11">
                <a:extLst>
                  <a:ext uri="{FF2B5EF4-FFF2-40B4-BE49-F238E27FC236}">
                    <a16:creationId xmlns:a16="http://schemas.microsoft.com/office/drawing/2014/main" id="{9B1E641E-5A35-497F-A9F7-46A8F39E7C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584"/>
                <a:ext cx="240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C</a:t>
                </a:r>
              </a:p>
            </p:txBody>
          </p:sp>
          <p:sp>
            <p:nvSpPr>
              <p:cNvPr id="169" name="Text Box 12">
                <a:extLst>
                  <a:ext uri="{FF2B5EF4-FFF2-40B4-BE49-F238E27FC236}">
                    <a16:creationId xmlns:a16="http://schemas.microsoft.com/office/drawing/2014/main" id="{5A6D7E05-5467-4949-AE42-F5B6EE2F0E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296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4" name="Line 13">
              <a:extLst>
                <a:ext uri="{FF2B5EF4-FFF2-40B4-BE49-F238E27FC236}">
                  <a16:creationId xmlns:a16="http://schemas.microsoft.com/office/drawing/2014/main" id="{008D9C32-53B9-4D0D-A2EB-14C048C8E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39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14">
              <a:extLst>
                <a:ext uri="{FF2B5EF4-FFF2-40B4-BE49-F238E27FC236}">
                  <a16:creationId xmlns:a16="http://schemas.microsoft.com/office/drawing/2014/main" id="{A8D7E9E7-CE68-40F9-8FB9-FFE05CC12C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68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15">
              <a:extLst>
                <a:ext uri="{FF2B5EF4-FFF2-40B4-BE49-F238E27FC236}">
                  <a16:creationId xmlns:a16="http://schemas.microsoft.com/office/drawing/2014/main" id="{13C2E8EE-B433-4045-9858-DDBDE0F0A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39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16">
              <a:extLst>
                <a:ext uri="{FF2B5EF4-FFF2-40B4-BE49-F238E27FC236}">
                  <a16:creationId xmlns:a16="http://schemas.microsoft.com/office/drawing/2014/main" id="{1AC4C90D-3272-4B3C-A233-2AA8BDAF7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68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Text Box 19">
              <a:extLst>
                <a:ext uri="{FF2B5EF4-FFF2-40B4-BE49-F238E27FC236}">
                  <a16:creationId xmlns:a16="http://schemas.microsoft.com/office/drawing/2014/main" id="{2AB70100-F121-46D4-A6BB-1198478D8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1367"/>
              <a:ext cx="43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/>
                <a:t>Input bits</a:t>
              </a:r>
              <a:endParaRPr lang="en-GB" dirty="0"/>
            </a:p>
          </p:txBody>
        </p:sp>
        <p:sp>
          <p:nvSpPr>
            <p:cNvPr id="161" name="AutoShape 20">
              <a:extLst>
                <a:ext uri="{FF2B5EF4-FFF2-40B4-BE49-F238E27FC236}">
                  <a16:creationId xmlns:a16="http://schemas.microsoft.com/office/drawing/2014/main" id="{C8009D64-757B-4D3C-8F5B-B6E61F8D8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1311"/>
              <a:ext cx="48" cy="432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AutoShape 21">
              <a:extLst>
                <a:ext uri="{FF2B5EF4-FFF2-40B4-BE49-F238E27FC236}">
                  <a16:creationId xmlns:a16="http://schemas.microsoft.com/office/drawing/2014/main" id="{4702ADAF-07C0-4A31-B0B5-ACDDCC783D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96" y="1329"/>
              <a:ext cx="48" cy="432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Text Box 22">
              <a:extLst>
                <a:ext uri="{FF2B5EF4-FFF2-40B4-BE49-F238E27FC236}">
                  <a16:creationId xmlns:a16="http://schemas.microsoft.com/office/drawing/2014/main" id="{E750D5C2-EFA1-40B6-AF0D-795C02E626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" y="1370"/>
              <a:ext cx="52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/>
                <a:t>Output bits</a:t>
              </a:r>
              <a:endParaRPr lang="en-GB" dirty="0"/>
            </a:p>
          </p:txBody>
        </p:sp>
      </p:grpSp>
      <p:grpSp>
        <p:nvGrpSpPr>
          <p:cNvPr id="170" name="Group 23">
            <a:extLst>
              <a:ext uri="{FF2B5EF4-FFF2-40B4-BE49-F238E27FC236}">
                <a16:creationId xmlns:a16="http://schemas.microsoft.com/office/drawing/2014/main" id="{EFD4C35D-33A7-4655-A040-D723B2BFB0BE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00400"/>
            <a:ext cx="3352800" cy="1452563"/>
            <a:chOff x="1248" y="2160"/>
            <a:chExt cx="2112" cy="915"/>
          </a:xfrm>
        </p:grpSpPr>
        <p:sp>
          <p:nvSpPr>
            <p:cNvPr id="171" name="AutoShape 24">
              <a:extLst>
                <a:ext uri="{FF2B5EF4-FFF2-40B4-BE49-F238E27FC236}">
                  <a16:creationId xmlns:a16="http://schemas.microsoft.com/office/drawing/2014/main" id="{971241A7-0080-4B3A-AB72-98E456822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256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AutoShape 25">
              <a:extLst>
                <a:ext uri="{FF2B5EF4-FFF2-40B4-BE49-F238E27FC236}">
                  <a16:creationId xmlns:a16="http://schemas.microsoft.com/office/drawing/2014/main" id="{FD5337E2-94F4-4385-9D91-48DA0A4A9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544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AutoShape 26">
              <a:extLst>
                <a:ext uri="{FF2B5EF4-FFF2-40B4-BE49-F238E27FC236}">
                  <a16:creationId xmlns:a16="http://schemas.microsoft.com/office/drawing/2014/main" id="{AC5A7D4E-1FB2-402A-B9D5-41C078234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832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4" name="Group 27">
              <a:extLst>
                <a:ext uri="{FF2B5EF4-FFF2-40B4-BE49-F238E27FC236}">
                  <a16:creationId xmlns:a16="http://schemas.microsoft.com/office/drawing/2014/main" id="{CB0038FC-6765-4AFC-855F-47AD591CCB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6" y="2406"/>
              <a:ext cx="240" cy="192"/>
              <a:chOff x="6768" y="11808"/>
              <a:chExt cx="1008" cy="792"/>
            </a:xfrm>
          </p:grpSpPr>
          <p:sp>
            <p:nvSpPr>
              <p:cNvPr id="194" name="Freeform 28">
                <a:extLst>
                  <a:ext uri="{FF2B5EF4-FFF2-40B4-BE49-F238E27FC236}">
                    <a16:creationId xmlns:a16="http://schemas.microsoft.com/office/drawing/2014/main" id="{A9A2C10D-ECD9-43FA-9243-CDF70F788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Line 29">
                <a:extLst>
                  <a:ext uri="{FF2B5EF4-FFF2-40B4-BE49-F238E27FC236}">
                    <a16:creationId xmlns:a16="http://schemas.microsoft.com/office/drawing/2014/main" id="{8B376AD8-D7B7-44DB-BCB5-FE91B05D59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Line 30">
                <a:extLst>
                  <a:ext uri="{FF2B5EF4-FFF2-40B4-BE49-F238E27FC236}">
                    <a16:creationId xmlns:a16="http://schemas.microsoft.com/office/drawing/2014/main" id="{09662650-9C22-464A-BFFF-1EA5B23FB4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Freeform 31">
                <a:extLst>
                  <a:ext uri="{FF2B5EF4-FFF2-40B4-BE49-F238E27FC236}">
                    <a16:creationId xmlns:a16="http://schemas.microsoft.com/office/drawing/2014/main" id="{A448E4DB-B9C2-48BD-990D-95916D30F6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Freeform 32">
                <a:extLst>
                  <a:ext uri="{FF2B5EF4-FFF2-40B4-BE49-F238E27FC236}">
                    <a16:creationId xmlns:a16="http://schemas.microsoft.com/office/drawing/2014/main" id="{0098734F-8254-4C9C-BD59-62DF3066E8B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5" name="Line 33">
              <a:extLst>
                <a:ext uri="{FF2B5EF4-FFF2-40B4-BE49-F238E27FC236}">
                  <a16:creationId xmlns:a16="http://schemas.microsoft.com/office/drawing/2014/main" id="{1A1BEF91-CCA1-4EBA-957E-BF2E129BAE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352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Line 34">
              <a:extLst>
                <a:ext uri="{FF2B5EF4-FFF2-40B4-BE49-F238E27FC236}">
                  <a16:creationId xmlns:a16="http://schemas.microsoft.com/office/drawing/2014/main" id="{48736135-DC8B-4DBD-9D51-86F31D69ED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640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Line 35">
              <a:extLst>
                <a:ext uri="{FF2B5EF4-FFF2-40B4-BE49-F238E27FC236}">
                  <a16:creationId xmlns:a16="http://schemas.microsoft.com/office/drawing/2014/main" id="{AB188376-849B-4C06-B370-05332F746D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36">
              <a:extLst>
                <a:ext uri="{FF2B5EF4-FFF2-40B4-BE49-F238E27FC236}">
                  <a16:creationId xmlns:a16="http://schemas.microsoft.com/office/drawing/2014/main" id="{38D6A064-A1E6-4564-8EB4-EEB1D638A2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54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Line 37">
              <a:extLst>
                <a:ext uri="{FF2B5EF4-FFF2-40B4-BE49-F238E27FC236}">
                  <a16:creationId xmlns:a16="http://schemas.microsoft.com/office/drawing/2014/main" id="{6DC5838E-6042-45B1-8CE8-7E8A9DA76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352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Line 38">
              <a:extLst>
                <a:ext uri="{FF2B5EF4-FFF2-40B4-BE49-F238E27FC236}">
                  <a16:creationId xmlns:a16="http://schemas.microsoft.com/office/drawing/2014/main" id="{70F3B743-E6B5-45E1-AD4B-EDD2B4829B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544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39">
              <a:extLst>
                <a:ext uri="{FF2B5EF4-FFF2-40B4-BE49-F238E27FC236}">
                  <a16:creationId xmlns:a16="http://schemas.microsoft.com/office/drawing/2014/main" id="{8C5F70EC-31CF-47ED-848E-A9085A86F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30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Line 40">
              <a:extLst>
                <a:ext uri="{FF2B5EF4-FFF2-40B4-BE49-F238E27FC236}">
                  <a16:creationId xmlns:a16="http://schemas.microsoft.com/office/drawing/2014/main" id="{7D08B88D-C904-445F-B6E0-9B0ED7965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40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Line 41">
              <a:extLst>
                <a:ext uri="{FF2B5EF4-FFF2-40B4-BE49-F238E27FC236}">
                  <a16:creationId xmlns:a16="http://schemas.microsoft.com/office/drawing/2014/main" id="{17EF6484-2B20-4073-B3CE-C098EB9284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59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Line 42">
              <a:extLst>
                <a:ext uri="{FF2B5EF4-FFF2-40B4-BE49-F238E27FC236}">
                  <a16:creationId xmlns:a16="http://schemas.microsoft.com/office/drawing/2014/main" id="{56D90FD8-A2CF-4AE9-A9F6-31D207F4FC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68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Line 43">
              <a:extLst>
                <a:ext uri="{FF2B5EF4-FFF2-40B4-BE49-F238E27FC236}">
                  <a16:creationId xmlns:a16="http://schemas.microsoft.com/office/drawing/2014/main" id="{E8ACA313-1C44-46CE-B09B-15C9131CAF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88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Line 44">
              <a:extLst>
                <a:ext uri="{FF2B5EF4-FFF2-40B4-BE49-F238E27FC236}">
                  <a16:creationId xmlns:a16="http://schemas.microsoft.com/office/drawing/2014/main" id="{0376A410-519A-41CD-99AD-B7AF902E6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97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45">
              <a:extLst>
                <a:ext uri="{FF2B5EF4-FFF2-40B4-BE49-F238E27FC236}">
                  <a16:creationId xmlns:a16="http://schemas.microsoft.com/office/drawing/2014/main" id="{D074EFFE-D112-4A6E-9AA1-D6AF3B7E34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0" y="2503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Line 46">
              <a:extLst>
                <a:ext uri="{FF2B5EF4-FFF2-40B4-BE49-F238E27FC236}">
                  <a16:creationId xmlns:a16="http://schemas.microsoft.com/office/drawing/2014/main" id="{9955AC74-4E1C-43AF-BE82-563D8F6EEC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2928"/>
              <a:ext cx="665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Text Box 47">
              <a:extLst>
                <a:ext uri="{FF2B5EF4-FFF2-40B4-BE49-F238E27FC236}">
                  <a16:creationId xmlns:a16="http://schemas.microsoft.com/office/drawing/2014/main" id="{5D50AAB7-C38A-44C3-82CA-470ED2C52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160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</a:t>
              </a:r>
            </a:p>
            <a:p>
              <a:pPr eaLnBrk="0" hangingPunct="0"/>
              <a:r>
                <a:rPr lang="en-GB" sz="1400" b="1"/>
                <a:t>y'</a:t>
              </a:r>
            </a:p>
          </p:txBody>
        </p:sp>
        <p:sp>
          <p:nvSpPr>
            <p:cNvPr id="190" name="Text Box 48">
              <a:extLst>
                <a:ext uri="{FF2B5EF4-FFF2-40B4-BE49-F238E27FC236}">
                  <a16:creationId xmlns:a16="http://schemas.microsoft.com/office/drawing/2014/main" id="{15DDAC57-6F37-4F2E-8526-5AF57BD30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400"/>
              <a:ext cx="8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S = xy' + x'y</a:t>
              </a:r>
              <a:endParaRPr lang="en-GB" sz="1600" b="1"/>
            </a:p>
          </p:txBody>
        </p:sp>
        <p:sp>
          <p:nvSpPr>
            <p:cNvPr id="191" name="Text Box 49">
              <a:extLst>
                <a:ext uri="{FF2B5EF4-FFF2-40B4-BE49-F238E27FC236}">
                  <a16:creationId xmlns:a16="http://schemas.microsoft.com/office/drawing/2014/main" id="{F4503EB7-6928-48D1-9BA7-E16BEE303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448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x'</a:t>
              </a:r>
            </a:p>
            <a:p>
              <a:pPr eaLnBrk="0" hangingPunct="0"/>
              <a:r>
                <a:rPr lang="en-GB" sz="1400" b="1"/>
                <a:t>y</a:t>
              </a:r>
            </a:p>
          </p:txBody>
        </p:sp>
        <p:sp>
          <p:nvSpPr>
            <p:cNvPr id="192" name="Text Box 50">
              <a:extLst>
                <a:ext uri="{FF2B5EF4-FFF2-40B4-BE49-F238E27FC236}">
                  <a16:creationId xmlns:a16="http://schemas.microsoft.com/office/drawing/2014/main" id="{2E180AB1-2278-4966-8364-B39AD126F4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749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</a:t>
              </a:r>
            </a:p>
            <a:p>
              <a:pPr eaLnBrk="0" hangingPunct="0"/>
              <a:r>
                <a:rPr lang="en-GB" sz="1400" b="1"/>
                <a:t>y</a:t>
              </a:r>
            </a:p>
          </p:txBody>
        </p:sp>
        <p:sp>
          <p:nvSpPr>
            <p:cNvPr id="193" name="Text Box 51">
              <a:extLst>
                <a:ext uri="{FF2B5EF4-FFF2-40B4-BE49-F238E27FC236}">
                  <a16:creationId xmlns:a16="http://schemas.microsoft.com/office/drawing/2014/main" id="{2F1E2DF8-8EF3-4E5D-B385-AD78A3E5A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832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C</a:t>
              </a:r>
              <a:endParaRPr lang="en-GB" sz="1600" b="1"/>
            </a:p>
          </p:txBody>
        </p:sp>
      </p:grpSp>
      <p:grpSp>
        <p:nvGrpSpPr>
          <p:cNvPr id="199" name="Group 52">
            <a:extLst>
              <a:ext uri="{FF2B5EF4-FFF2-40B4-BE49-F238E27FC236}">
                <a16:creationId xmlns:a16="http://schemas.microsoft.com/office/drawing/2014/main" id="{933C24B7-353F-426D-859A-F554CB0597F3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724400"/>
            <a:ext cx="3505200" cy="1452563"/>
            <a:chOff x="1008" y="2976"/>
            <a:chExt cx="2208" cy="915"/>
          </a:xfrm>
        </p:grpSpPr>
        <p:sp>
          <p:nvSpPr>
            <p:cNvPr id="200" name="AutoShape 53">
              <a:extLst>
                <a:ext uri="{FF2B5EF4-FFF2-40B4-BE49-F238E27FC236}">
                  <a16:creationId xmlns:a16="http://schemas.microsoft.com/office/drawing/2014/main" id="{0F1928DB-6F9C-4B66-86B4-A6F89A15E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216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AutoShape 54">
              <a:extLst>
                <a:ext uri="{FF2B5EF4-FFF2-40B4-BE49-F238E27FC236}">
                  <a16:creationId xmlns:a16="http://schemas.microsoft.com/office/drawing/2014/main" id="{1543254B-A1E5-44BD-9CDE-78C9377BB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648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2" name="Group 55">
              <a:extLst>
                <a:ext uri="{FF2B5EF4-FFF2-40B4-BE49-F238E27FC236}">
                  <a16:creationId xmlns:a16="http://schemas.microsoft.com/office/drawing/2014/main" id="{477DA6CB-99E6-4DE9-9A2D-8AFE6C438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7" y="3353"/>
              <a:ext cx="240" cy="192"/>
              <a:chOff x="6768" y="11808"/>
              <a:chExt cx="1008" cy="792"/>
            </a:xfrm>
          </p:grpSpPr>
          <p:sp>
            <p:nvSpPr>
              <p:cNvPr id="228" name="Freeform 56">
                <a:extLst>
                  <a:ext uri="{FF2B5EF4-FFF2-40B4-BE49-F238E27FC236}">
                    <a16:creationId xmlns:a16="http://schemas.microsoft.com/office/drawing/2014/main" id="{734F3B9C-1E9B-46FF-8986-3101C1F586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Line 57">
                <a:extLst>
                  <a:ext uri="{FF2B5EF4-FFF2-40B4-BE49-F238E27FC236}">
                    <a16:creationId xmlns:a16="http://schemas.microsoft.com/office/drawing/2014/main" id="{4D4BB478-7375-457E-8250-7B8A3DB0A8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Line 58">
                <a:extLst>
                  <a:ext uri="{FF2B5EF4-FFF2-40B4-BE49-F238E27FC236}">
                    <a16:creationId xmlns:a16="http://schemas.microsoft.com/office/drawing/2014/main" id="{7586D470-6B28-4CBB-AAAC-B3A309730A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Freeform 59">
                <a:extLst>
                  <a:ext uri="{FF2B5EF4-FFF2-40B4-BE49-F238E27FC236}">
                    <a16:creationId xmlns:a16="http://schemas.microsoft.com/office/drawing/2014/main" id="{62070999-0D81-4AC2-B533-7007DE7B60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Freeform 60">
                <a:extLst>
                  <a:ext uri="{FF2B5EF4-FFF2-40B4-BE49-F238E27FC236}">
                    <a16:creationId xmlns:a16="http://schemas.microsoft.com/office/drawing/2014/main" id="{B144BAE9-0819-402B-8E3E-98AEC0A41A5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3" name="Line 61">
              <a:extLst>
                <a:ext uri="{FF2B5EF4-FFF2-40B4-BE49-F238E27FC236}">
                  <a16:creationId xmlns:a16="http://schemas.microsoft.com/office/drawing/2014/main" id="{815F6191-F213-4804-840E-E4FFAB62D6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168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62">
              <a:extLst>
                <a:ext uri="{FF2B5EF4-FFF2-40B4-BE49-F238E27FC236}">
                  <a16:creationId xmlns:a16="http://schemas.microsoft.com/office/drawing/2014/main" id="{0460AD4D-7F81-42A6-ABC6-78AEEEE6C9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456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Line 63">
              <a:extLst>
                <a:ext uri="{FF2B5EF4-FFF2-40B4-BE49-F238E27FC236}">
                  <a16:creationId xmlns:a16="http://schemas.microsoft.com/office/drawing/2014/main" id="{EC839660-A391-4636-8C95-725036598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26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64">
              <a:extLst>
                <a:ext uri="{FF2B5EF4-FFF2-40B4-BE49-F238E27FC236}">
                  <a16:creationId xmlns:a16="http://schemas.microsoft.com/office/drawing/2014/main" id="{1A31F845-5356-40A0-BECD-2956DA421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36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65">
              <a:extLst>
                <a:ext uri="{FF2B5EF4-FFF2-40B4-BE49-F238E27FC236}">
                  <a16:creationId xmlns:a16="http://schemas.microsoft.com/office/drawing/2014/main" id="{8A3024C1-72B7-4791-BFAF-BF62B59773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168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Line 66">
              <a:extLst>
                <a:ext uri="{FF2B5EF4-FFF2-40B4-BE49-F238E27FC236}">
                  <a16:creationId xmlns:a16="http://schemas.microsoft.com/office/drawing/2014/main" id="{FB167100-0021-4FB6-B565-0063D4EEEE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360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Line 67">
              <a:extLst>
                <a:ext uri="{FF2B5EF4-FFF2-40B4-BE49-F238E27FC236}">
                  <a16:creationId xmlns:a16="http://schemas.microsoft.com/office/drawing/2014/main" id="{534C5D56-62C5-4491-BC51-38D019CE7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12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68">
              <a:extLst>
                <a:ext uri="{FF2B5EF4-FFF2-40B4-BE49-F238E27FC236}">
                  <a16:creationId xmlns:a16="http://schemas.microsoft.com/office/drawing/2014/main" id="{75E0BAA5-3AC8-4C99-815E-BBD66F47E7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21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Line 69">
              <a:extLst>
                <a:ext uri="{FF2B5EF4-FFF2-40B4-BE49-F238E27FC236}">
                  <a16:creationId xmlns:a16="http://schemas.microsoft.com/office/drawing/2014/main" id="{2057E550-C24F-4113-B261-C6F10B539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40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70">
              <a:extLst>
                <a:ext uri="{FF2B5EF4-FFF2-40B4-BE49-F238E27FC236}">
                  <a16:creationId xmlns:a16="http://schemas.microsoft.com/office/drawing/2014/main" id="{D5F0F60A-B58C-4749-BE47-DD22CCCC0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50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Line 71">
              <a:extLst>
                <a:ext uri="{FF2B5EF4-FFF2-40B4-BE49-F238E27FC236}">
                  <a16:creationId xmlns:a16="http://schemas.microsoft.com/office/drawing/2014/main" id="{FE584580-6DB5-4C44-B6F0-1DC6AB2D3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69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Line 72">
              <a:extLst>
                <a:ext uri="{FF2B5EF4-FFF2-40B4-BE49-F238E27FC236}">
                  <a16:creationId xmlns:a16="http://schemas.microsoft.com/office/drawing/2014/main" id="{40FD7DCD-098E-4EDD-B1DB-F82CE8AD26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79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Line 73">
              <a:extLst>
                <a:ext uri="{FF2B5EF4-FFF2-40B4-BE49-F238E27FC236}">
                  <a16:creationId xmlns:a16="http://schemas.microsoft.com/office/drawing/2014/main" id="{9710C5B8-E4C8-485B-AA4B-26F38B5C38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312"/>
              <a:ext cx="200" cy="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Line 74">
              <a:extLst>
                <a:ext uri="{FF2B5EF4-FFF2-40B4-BE49-F238E27FC236}">
                  <a16:creationId xmlns:a16="http://schemas.microsoft.com/office/drawing/2014/main" id="{9F2795D1-450C-44BF-AE26-EC80AD56BF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744"/>
              <a:ext cx="665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Text Box 75">
              <a:extLst>
                <a:ext uri="{FF2B5EF4-FFF2-40B4-BE49-F238E27FC236}">
                  <a16:creationId xmlns:a16="http://schemas.microsoft.com/office/drawing/2014/main" id="{DDA9077B-B694-428F-83DB-CB0076AF6F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976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</a:t>
              </a:r>
            </a:p>
            <a:p>
              <a:pPr eaLnBrk="0" hangingPunct="0"/>
              <a:r>
                <a:rPr lang="en-GB" sz="1400" b="1"/>
                <a:t>y</a:t>
              </a:r>
            </a:p>
          </p:txBody>
        </p:sp>
        <p:sp>
          <p:nvSpPr>
            <p:cNvPr id="218" name="Text Box 76">
              <a:extLst>
                <a:ext uri="{FF2B5EF4-FFF2-40B4-BE49-F238E27FC236}">
                  <a16:creationId xmlns:a16="http://schemas.microsoft.com/office/drawing/2014/main" id="{AEE6D133-100A-4EDE-851B-6FCD6F832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216"/>
              <a:ext cx="91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S = (x+y)(x'+y')</a:t>
              </a:r>
              <a:endParaRPr lang="en-GB" sz="1600" b="1"/>
            </a:p>
          </p:txBody>
        </p:sp>
        <p:sp>
          <p:nvSpPr>
            <p:cNvPr id="219" name="Text Box 77">
              <a:extLst>
                <a:ext uri="{FF2B5EF4-FFF2-40B4-BE49-F238E27FC236}">
                  <a16:creationId xmlns:a16="http://schemas.microsoft.com/office/drawing/2014/main" id="{220A96DD-E04C-449F-8031-669A64E5F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3264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x'</a:t>
              </a:r>
            </a:p>
            <a:p>
              <a:pPr eaLnBrk="0" hangingPunct="0"/>
              <a:r>
                <a:rPr lang="en-GB" sz="1400" b="1"/>
                <a:t>y'</a:t>
              </a:r>
            </a:p>
          </p:txBody>
        </p:sp>
        <p:sp>
          <p:nvSpPr>
            <p:cNvPr id="220" name="Text Box 78">
              <a:extLst>
                <a:ext uri="{FF2B5EF4-FFF2-40B4-BE49-F238E27FC236}">
                  <a16:creationId xmlns:a16="http://schemas.microsoft.com/office/drawing/2014/main" id="{A2185932-9268-4570-BCD1-51A5165CF9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3565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</a:t>
              </a:r>
            </a:p>
            <a:p>
              <a:pPr eaLnBrk="0" hangingPunct="0"/>
              <a:r>
                <a:rPr lang="en-GB" sz="1400" b="1"/>
                <a:t>y</a:t>
              </a:r>
            </a:p>
          </p:txBody>
        </p:sp>
        <p:sp>
          <p:nvSpPr>
            <p:cNvPr id="221" name="Text Box 79">
              <a:extLst>
                <a:ext uri="{FF2B5EF4-FFF2-40B4-BE49-F238E27FC236}">
                  <a16:creationId xmlns:a16="http://schemas.microsoft.com/office/drawing/2014/main" id="{BDA321FB-0EE4-4822-A5D3-18F4D4A9A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648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C</a:t>
              </a:r>
              <a:endParaRPr lang="en-GB" sz="1600" b="1"/>
            </a:p>
          </p:txBody>
        </p:sp>
        <p:grpSp>
          <p:nvGrpSpPr>
            <p:cNvPr id="222" name="Group 80">
              <a:extLst>
                <a:ext uri="{FF2B5EF4-FFF2-40B4-BE49-F238E27FC236}">
                  <a16:creationId xmlns:a16="http://schemas.microsoft.com/office/drawing/2014/main" id="{DEBEDBFA-6664-44D5-9C98-D8BE0137A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6" y="3070"/>
              <a:ext cx="240" cy="192"/>
              <a:chOff x="6768" y="11808"/>
              <a:chExt cx="1008" cy="792"/>
            </a:xfrm>
          </p:grpSpPr>
          <p:sp>
            <p:nvSpPr>
              <p:cNvPr id="223" name="Freeform 81">
                <a:extLst>
                  <a:ext uri="{FF2B5EF4-FFF2-40B4-BE49-F238E27FC236}">
                    <a16:creationId xmlns:a16="http://schemas.microsoft.com/office/drawing/2014/main" id="{4E52E614-2F51-490B-9A47-1A517B4A8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Line 82">
                <a:extLst>
                  <a:ext uri="{FF2B5EF4-FFF2-40B4-BE49-F238E27FC236}">
                    <a16:creationId xmlns:a16="http://schemas.microsoft.com/office/drawing/2014/main" id="{1FA0EF48-226D-4C64-8CB1-2933AF4639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Line 83">
                <a:extLst>
                  <a:ext uri="{FF2B5EF4-FFF2-40B4-BE49-F238E27FC236}">
                    <a16:creationId xmlns:a16="http://schemas.microsoft.com/office/drawing/2014/main" id="{6ECEB68E-0DAC-482C-90D0-0851152C6B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Freeform 84">
                <a:extLst>
                  <a:ext uri="{FF2B5EF4-FFF2-40B4-BE49-F238E27FC236}">
                    <a16:creationId xmlns:a16="http://schemas.microsoft.com/office/drawing/2014/main" id="{5437DA09-6086-490F-B1F7-C9B743626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Freeform 85">
                <a:extLst>
                  <a:ext uri="{FF2B5EF4-FFF2-40B4-BE49-F238E27FC236}">
                    <a16:creationId xmlns:a16="http://schemas.microsoft.com/office/drawing/2014/main" id="{04DC32DB-B3D8-4243-8FFF-FC476E4AA3E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33" name="Group 86">
            <a:extLst>
              <a:ext uri="{FF2B5EF4-FFF2-40B4-BE49-F238E27FC236}">
                <a16:creationId xmlns:a16="http://schemas.microsoft.com/office/drawing/2014/main" id="{AA3D542B-88AD-42A6-8E33-79D01CCCF8A2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352800"/>
            <a:ext cx="3657600" cy="974725"/>
            <a:chOff x="3312" y="2112"/>
            <a:chExt cx="2304" cy="614"/>
          </a:xfrm>
        </p:grpSpPr>
        <p:sp>
          <p:nvSpPr>
            <p:cNvPr id="234" name="AutoShape 87">
              <a:extLst>
                <a:ext uri="{FF2B5EF4-FFF2-40B4-BE49-F238E27FC236}">
                  <a16:creationId xmlns:a16="http://schemas.microsoft.com/office/drawing/2014/main" id="{7ED98A4F-1F76-42D6-BD44-039F64963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208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AutoShape 88">
              <a:extLst>
                <a:ext uri="{FF2B5EF4-FFF2-40B4-BE49-F238E27FC236}">
                  <a16:creationId xmlns:a16="http://schemas.microsoft.com/office/drawing/2014/main" id="{B624CB60-F8CB-4147-843E-0EAA4AE6C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496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6" name="Group 89">
              <a:extLst>
                <a:ext uri="{FF2B5EF4-FFF2-40B4-BE49-F238E27FC236}">
                  <a16:creationId xmlns:a16="http://schemas.microsoft.com/office/drawing/2014/main" id="{E423FD07-C629-4F60-BF49-AF435A646A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0" y="2358"/>
              <a:ext cx="240" cy="192"/>
              <a:chOff x="6768" y="11808"/>
              <a:chExt cx="1008" cy="792"/>
            </a:xfrm>
          </p:grpSpPr>
          <p:sp>
            <p:nvSpPr>
              <p:cNvPr id="257" name="Freeform 90">
                <a:extLst>
                  <a:ext uri="{FF2B5EF4-FFF2-40B4-BE49-F238E27FC236}">
                    <a16:creationId xmlns:a16="http://schemas.microsoft.com/office/drawing/2014/main" id="{7519D9DB-AE87-46F4-97F9-B3B44234F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Line 91">
                <a:extLst>
                  <a:ext uri="{FF2B5EF4-FFF2-40B4-BE49-F238E27FC236}">
                    <a16:creationId xmlns:a16="http://schemas.microsoft.com/office/drawing/2014/main" id="{37CCC0FA-6AF7-4394-9D9E-66DD8A587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Line 92">
                <a:extLst>
                  <a:ext uri="{FF2B5EF4-FFF2-40B4-BE49-F238E27FC236}">
                    <a16:creationId xmlns:a16="http://schemas.microsoft.com/office/drawing/2014/main" id="{48255959-3DFA-4A31-BB6F-EFE22A40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Freeform 93">
                <a:extLst>
                  <a:ext uri="{FF2B5EF4-FFF2-40B4-BE49-F238E27FC236}">
                    <a16:creationId xmlns:a16="http://schemas.microsoft.com/office/drawing/2014/main" id="{AD8BF266-763D-4B5C-956C-FEFE522AC7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Freeform 94">
                <a:extLst>
                  <a:ext uri="{FF2B5EF4-FFF2-40B4-BE49-F238E27FC236}">
                    <a16:creationId xmlns:a16="http://schemas.microsoft.com/office/drawing/2014/main" id="{F76C1F5B-207E-4875-B36A-FB675147F696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7" name="Line 95">
              <a:extLst>
                <a:ext uri="{FF2B5EF4-FFF2-40B4-BE49-F238E27FC236}">
                  <a16:creationId xmlns:a16="http://schemas.microsoft.com/office/drawing/2014/main" id="{BA892A57-632D-4090-9BD4-DE0DC00AD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304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Line 96">
              <a:extLst>
                <a:ext uri="{FF2B5EF4-FFF2-40B4-BE49-F238E27FC236}">
                  <a16:creationId xmlns:a16="http://schemas.microsoft.com/office/drawing/2014/main" id="{E3804F50-5EB3-4536-9A06-CC80F25E5C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592"/>
              <a:ext cx="86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Line 97">
              <a:extLst>
                <a:ext uri="{FF2B5EF4-FFF2-40B4-BE49-F238E27FC236}">
                  <a16:creationId xmlns:a16="http://schemas.microsoft.com/office/drawing/2014/main" id="{C58BCE91-A230-4449-9FF5-61980E8C4D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40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98">
              <a:extLst>
                <a:ext uri="{FF2B5EF4-FFF2-40B4-BE49-F238E27FC236}">
                  <a16:creationId xmlns:a16="http://schemas.microsoft.com/office/drawing/2014/main" id="{C4E2AF57-D687-4536-AE8A-10FC0F799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49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99">
              <a:extLst>
                <a:ext uri="{FF2B5EF4-FFF2-40B4-BE49-F238E27FC236}">
                  <a16:creationId xmlns:a16="http://schemas.microsoft.com/office/drawing/2014/main" id="{5C8FCB53-81A3-47D3-A95F-0431D39645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304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Line 100">
              <a:extLst>
                <a:ext uri="{FF2B5EF4-FFF2-40B4-BE49-F238E27FC236}">
                  <a16:creationId xmlns:a16="http://schemas.microsoft.com/office/drawing/2014/main" id="{5B8072CA-B42E-4CFB-89AA-759AE2FF7A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496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Line 101">
              <a:extLst>
                <a:ext uri="{FF2B5EF4-FFF2-40B4-BE49-F238E27FC236}">
                  <a16:creationId xmlns:a16="http://schemas.microsoft.com/office/drawing/2014/main" id="{646DF0C3-38DE-4B6A-9C18-9593F908D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25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" name="Line 102">
              <a:extLst>
                <a:ext uri="{FF2B5EF4-FFF2-40B4-BE49-F238E27FC236}">
                  <a16:creationId xmlns:a16="http://schemas.microsoft.com/office/drawing/2014/main" id="{BCC351E7-4D16-40FE-A209-62AEAF8077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35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Line 103">
              <a:extLst>
                <a:ext uri="{FF2B5EF4-FFF2-40B4-BE49-F238E27FC236}">
                  <a16:creationId xmlns:a16="http://schemas.microsoft.com/office/drawing/2014/main" id="{BB758864-DDF5-4FBC-9C0C-AF7D7F467A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54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Line 104">
              <a:extLst>
                <a:ext uri="{FF2B5EF4-FFF2-40B4-BE49-F238E27FC236}">
                  <a16:creationId xmlns:a16="http://schemas.microsoft.com/office/drawing/2014/main" id="{4079F9D0-369D-4A3A-94AA-52B805F56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64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Line 105">
              <a:extLst>
                <a:ext uri="{FF2B5EF4-FFF2-40B4-BE49-F238E27FC236}">
                  <a16:creationId xmlns:a16="http://schemas.microsoft.com/office/drawing/2014/main" id="{7F669337-D109-4F8D-8C3F-763D3D037D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4" y="2448"/>
              <a:ext cx="136" cy="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Text Box 106">
              <a:extLst>
                <a:ext uri="{FF2B5EF4-FFF2-40B4-BE49-F238E27FC236}">
                  <a16:creationId xmlns:a16="http://schemas.microsoft.com/office/drawing/2014/main" id="{08123B7F-54CF-4BE7-8F77-42323B9C1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112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x'</a:t>
              </a:r>
            </a:p>
            <a:p>
              <a:pPr eaLnBrk="0" hangingPunct="0"/>
              <a:r>
                <a:rPr lang="en-GB" sz="1400" b="1"/>
                <a:t>y'</a:t>
              </a:r>
            </a:p>
          </p:txBody>
        </p:sp>
        <p:sp>
          <p:nvSpPr>
            <p:cNvPr id="249" name="Text Box 107">
              <a:extLst>
                <a:ext uri="{FF2B5EF4-FFF2-40B4-BE49-F238E27FC236}">
                  <a16:creationId xmlns:a16="http://schemas.microsoft.com/office/drawing/2014/main" id="{13BCD959-AC40-4415-983D-D7FD89D53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352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S = (C+x'y')'</a:t>
              </a:r>
              <a:endParaRPr lang="en-GB" sz="1600" b="1"/>
            </a:p>
          </p:txBody>
        </p:sp>
        <p:sp>
          <p:nvSpPr>
            <p:cNvPr id="250" name="Text Box 108">
              <a:extLst>
                <a:ext uri="{FF2B5EF4-FFF2-40B4-BE49-F238E27FC236}">
                  <a16:creationId xmlns:a16="http://schemas.microsoft.com/office/drawing/2014/main" id="{5285454E-F185-446D-832E-3186D71C73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400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</a:t>
              </a:r>
            </a:p>
            <a:p>
              <a:pPr eaLnBrk="0" hangingPunct="0"/>
              <a:r>
                <a:rPr lang="en-GB" sz="1400" b="1"/>
                <a:t>y</a:t>
              </a:r>
            </a:p>
          </p:txBody>
        </p:sp>
        <p:sp>
          <p:nvSpPr>
            <p:cNvPr id="251" name="Text Box 109">
              <a:extLst>
                <a:ext uri="{FF2B5EF4-FFF2-40B4-BE49-F238E27FC236}">
                  <a16:creationId xmlns:a16="http://schemas.microsoft.com/office/drawing/2014/main" id="{885ECDF8-658C-4387-AC76-F41CFD852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496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C</a:t>
              </a:r>
              <a:endParaRPr lang="en-GB" sz="1600" b="1"/>
            </a:p>
          </p:txBody>
        </p:sp>
        <p:grpSp>
          <p:nvGrpSpPr>
            <p:cNvPr id="252" name="Group 110">
              <a:extLst>
                <a:ext uri="{FF2B5EF4-FFF2-40B4-BE49-F238E27FC236}">
                  <a16:creationId xmlns:a16="http://schemas.microsoft.com/office/drawing/2014/main" id="{05E4535B-EAD3-4CA6-AD2C-BA72FDD193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2380"/>
              <a:ext cx="144" cy="144"/>
              <a:chOff x="2952" y="12888"/>
              <a:chExt cx="801" cy="792"/>
            </a:xfrm>
          </p:grpSpPr>
          <p:sp>
            <p:nvSpPr>
              <p:cNvPr id="255" name="AutoShape 111">
                <a:extLst>
                  <a:ext uri="{FF2B5EF4-FFF2-40B4-BE49-F238E27FC236}">
                    <a16:creationId xmlns:a16="http://schemas.microsoft.com/office/drawing/2014/main" id="{F8FBEB1B-0C6D-468B-B218-4E625FCC3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880" y="1296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Oval 112">
                <a:extLst>
                  <a:ext uri="{FF2B5EF4-FFF2-40B4-BE49-F238E27FC236}">
                    <a16:creationId xmlns:a16="http://schemas.microsoft.com/office/drawing/2014/main" id="{0FF874EF-AEF7-447B-A87C-983908960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9" y="13236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3" name="Line 113">
              <a:extLst>
                <a:ext uri="{FF2B5EF4-FFF2-40B4-BE49-F238E27FC236}">
                  <a16:creationId xmlns:a16="http://schemas.microsoft.com/office/drawing/2014/main" id="{90020F44-B15B-4387-AA9E-F9EAD18DB6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2448"/>
              <a:ext cx="136" cy="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Oval 114">
              <a:extLst>
                <a:ext uri="{FF2B5EF4-FFF2-40B4-BE49-F238E27FC236}">
                  <a16:creationId xmlns:a16="http://schemas.microsoft.com/office/drawing/2014/main" id="{A17FD22F-2796-4872-BD17-ACE61B0E2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8" y="256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2" name="Group 115">
            <a:extLst>
              <a:ext uri="{FF2B5EF4-FFF2-40B4-BE49-F238E27FC236}">
                <a16:creationId xmlns:a16="http://schemas.microsoft.com/office/drawing/2014/main" id="{7C4DC12F-4C82-4D66-829D-D2A05E7E4E53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4876800"/>
            <a:ext cx="2286000" cy="944563"/>
            <a:chOff x="3840" y="3005"/>
            <a:chExt cx="1440" cy="595"/>
          </a:xfrm>
        </p:grpSpPr>
        <p:sp>
          <p:nvSpPr>
            <p:cNvPr id="263" name="AutoShape 116">
              <a:extLst>
                <a:ext uri="{FF2B5EF4-FFF2-40B4-BE49-F238E27FC236}">
                  <a16:creationId xmlns:a16="http://schemas.microsoft.com/office/drawing/2014/main" id="{076AEA8D-BADE-4023-A8DE-BABA07DBE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3408"/>
              <a:ext cx="217" cy="183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Line 117">
              <a:extLst>
                <a:ext uri="{FF2B5EF4-FFF2-40B4-BE49-F238E27FC236}">
                  <a16:creationId xmlns:a16="http://schemas.microsoft.com/office/drawing/2014/main" id="{687433BC-1056-41EE-9FE4-AFA7E80DB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120"/>
              <a:ext cx="31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Line 118">
              <a:extLst>
                <a:ext uri="{FF2B5EF4-FFF2-40B4-BE49-F238E27FC236}">
                  <a16:creationId xmlns:a16="http://schemas.microsoft.com/office/drawing/2014/main" id="{8D0A5D31-2C52-48BE-86F2-05DAAC66D7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216"/>
              <a:ext cx="31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" name="Line 119">
              <a:extLst>
                <a:ext uri="{FF2B5EF4-FFF2-40B4-BE49-F238E27FC236}">
                  <a16:creationId xmlns:a16="http://schemas.microsoft.com/office/drawing/2014/main" id="{83720A6A-1783-4BA8-9213-3B3BDA9BF0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8" y="3159"/>
              <a:ext cx="156" cy="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" name="Line 120">
              <a:extLst>
                <a:ext uri="{FF2B5EF4-FFF2-40B4-BE49-F238E27FC236}">
                  <a16:creationId xmlns:a16="http://schemas.microsoft.com/office/drawing/2014/main" id="{DE300525-94E3-4DFC-A9C4-93A9DEC774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0" y="3456"/>
              <a:ext cx="146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Line 121">
              <a:extLst>
                <a:ext uri="{FF2B5EF4-FFF2-40B4-BE49-F238E27FC236}">
                  <a16:creationId xmlns:a16="http://schemas.microsoft.com/office/drawing/2014/main" id="{622A002F-DEA7-403A-BC5F-66217F72C7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40" y="3123"/>
              <a:ext cx="0" cy="33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Line 122">
              <a:extLst>
                <a:ext uri="{FF2B5EF4-FFF2-40B4-BE49-F238E27FC236}">
                  <a16:creationId xmlns:a16="http://schemas.microsoft.com/office/drawing/2014/main" id="{D13C820D-750C-4A08-A1BF-E76D505A7F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62" y="3206"/>
              <a:ext cx="0" cy="33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" name="Line 123">
              <a:extLst>
                <a:ext uri="{FF2B5EF4-FFF2-40B4-BE49-F238E27FC236}">
                  <a16:creationId xmlns:a16="http://schemas.microsoft.com/office/drawing/2014/main" id="{741178E5-1C5B-4DC2-A6C8-1369B9F6EA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2" y="3539"/>
              <a:ext cx="224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1" name="Line 124">
              <a:extLst>
                <a:ext uri="{FF2B5EF4-FFF2-40B4-BE49-F238E27FC236}">
                  <a16:creationId xmlns:a16="http://schemas.microsoft.com/office/drawing/2014/main" id="{4C69AF53-5A08-4256-A32D-2BC214D427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05" y="3495"/>
              <a:ext cx="151" cy="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Oval 125">
              <a:extLst>
                <a:ext uri="{FF2B5EF4-FFF2-40B4-BE49-F238E27FC236}">
                  <a16:creationId xmlns:a16="http://schemas.microsoft.com/office/drawing/2014/main" id="{49E4F8D1-E448-4656-B29D-1312EE44F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" y="3194"/>
              <a:ext cx="21" cy="28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Oval 126">
              <a:extLst>
                <a:ext uri="{FF2B5EF4-FFF2-40B4-BE49-F238E27FC236}">
                  <a16:creationId xmlns:a16="http://schemas.microsoft.com/office/drawing/2014/main" id="{3799A877-552D-47E6-820D-B4649599D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1" y="3107"/>
              <a:ext cx="20" cy="28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4" name="Group 127">
              <a:extLst>
                <a:ext uri="{FF2B5EF4-FFF2-40B4-BE49-F238E27FC236}">
                  <a16:creationId xmlns:a16="http://schemas.microsoft.com/office/drawing/2014/main" id="{D534C66D-119E-45FA-88B6-637AB97BBB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8" y="3072"/>
              <a:ext cx="239" cy="183"/>
              <a:chOff x="2279" y="2352"/>
              <a:chExt cx="523" cy="370"/>
            </a:xfrm>
          </p:grpSpPr>
          <p:sp>
            <p:nvSpPr>
              <p:cNvPr id="278" name="Freeform 128">
                <a:extLst>
                  <a:ext uri="{FF2B5EF4-FFF2-40B4-BE49-F238E27FC236}">
                    <a16:creationId xmlns:a16="http://schemas.microsoft.com/office/drawing/2014/main" id="{71DFCB5E-6C1B-4ECC-8810-2ACDD82EF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6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6 h 864"/>
                  <a:gd name="T4" fmla="*/ 0 w 288"/>
                  <a:gd name="T5" fmla="*/ 12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Line 129">
                <a:extLst>
                  <a:ext uri="{FF2B5EF4-FFF2-40B4-BE49-F238E27FC236}">
                    <a16:creationId xmlns:a16="http://schemas.microsoft.com/office/drawing/2014/main" id="{EFB0B88E-7718-4E42-82CA-8D260DA5A2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6" y="2352"/>
                <a:ext cx="17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Line 130">
                <a:extLst>
                  <a:ext uri="{FF2B5EF4-FFF2-40B4-BE49-F238E27FC236}">
                    <a16:creationId xmlns:a16="http://schemas.microsoft.com/office/drawing/2014/main" id="{4D0E60F5-1626-4DF8-98FF-CC7B73F16B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6" y="2722"/>
                <a:ext cx="17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Freeform 131">
                <a:extLst>
                  <a:ext uri="{FF2B5EF4-FFF2-40B4-BE49-F238E27FC236}">
                    <a16:creationId xmlns:a16="http://schemas.microsoft.com/office/drawing/2014/main" id="{761D1334-B459-4DFF-AEE9-05A62C92DE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352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19 w 576"/>
                  <a:gd name="T3" fmla="*/ 3 h 432"/>
                  <a:gd name="T4" fmla="*/ 24 w 576"/>
                  <a:gd name="T5" fmla="*/ 1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Freeform 132">
                <a:extLst>
                  <a:ext uri="{FF2B5EF4-FFF2-40B4-BE49-F238E27FC236}">
                    <a16:creationId xmlns:a16="http://schemas.microsoft.com/office/drawing/2014/main" id="{DA943BBA-1E07-4A7D-8E9B-441ED767163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496" y="2520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19 w 576"/>
                  <a:gd name="T3" fmla="*/ 3 h 432"/>
                  <a:gd name="T4" fmla="*/ 24 w 576"/>
                  <a:gd name="T5" fmla="*/ 1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Freeform 133">
                <a:extLst>
                  <a:ext uri="{FF2B5EF4-FFF2-40B4-BE49-F238E27FC236}">
                    <a16:creationId xmlns:a16="http://schemas.microsoft.com/office/drawing/2014/main" id="{59102426-25DA-42E4-980A-84455862FC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9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6 h 864"/>
                  <a:gd name="T4" fmla="*/ 0 w 288"/>
                  <a:gd name="T5" fmla="*/ 12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5" name="Text Box 134">
              <a:extLst>
                <a:ext uri="{FF2B5EF4-FFF2-40B4-BE49-F238E27FC236}">
                  <a16:creationId xmlns:a16="http://schemas.microsoft.com/office/drawing/2014/main" id="{523D8C84-D6BC-4237-9F3B-F3ABF3D57A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005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</a:t>
              </a:r>
            </a:p>
            <a:p>
              <a:pPr eaLnBrk="0" hangingPunct="0"/>
              <a:r>
                <a:rPr lang="en-GB" sz="1400" b="1"/>
                <a:t>y</a:t>
              </a:r>
            </a:p>
          </p:txBody>
        </p:sp>
        <p:sp>
          <p:nvSpPr>
            <p:cNvPr id="276" name="Text Box 135">
              <a:extLst>
                <a:ext uri="{FF2B5EF4-FFF2-40B4-BE49-F238E27FC236}">
                  <a16:creationId xmlns:a16="http://schemas.microsoft.com/office/drawing/2014/main" id="{658CF2D1-6AB4-427E-BE73-26DE336A8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408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C</a:t>
              </a:r>
              <a:endParaRPr lang="en-GB" sz="1600" b="1"/>
            </a:p>
          </p:txBody>
        </p:sp>
        <p:sp>
          <p:nvSpPr>
            <p:cNvPr id="277" name="Text Box 136">
              <a:extLst>
                <a:ext uri="{FF2B5EF4-FFF2-40B4-BE49-F238E27FC236}">
                  <a16:creationId xmlns:a16="http://schemas.microsoft.com/office/drawing/2014/main" id="{B916AEFC-67F2-4656-B699-FAF95BA6C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4" y="3076"/>
              <a:ext cx="6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S = x </a:t>
              </a:r>
              <a:r>
                <a:rPr lang="en-GB" sz="1400" b="1">
                  <a:sym typeface="Symbol" pitchFamily="18" charset="2"/>
                </a:rPr>
                <a:t></a:t>
              </a:r>
              <a:r>
                <a:rPr lang="en-GB" sz="1400" b="1"/>
                <a:t> y</a:t>
              </a:r>
              <a:endParaRPr lang="en-GB" sz="1600" b="1"/>
            </a:p>
          </p:txBody>
        </p:sp>
      </p:grpSp>
      <p:sp>
        <p:nvSpPr>
          <p:cNvPr id="284" name="Line 137">
            <a:extLst>
              <a:ext uri="{FF2B5EF4-FFF2-40B4-BE49-F238E27FC236}">
                <a16:creationId xmlns:a16="http://schemas.microsoft.com/office/drawing/2014/main" id="{2E569CC1-9155-4D07-8F36-AEE1B06B37FE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47244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5" name="Line 138">
            <a:extLst>
              <a:ext uri="{FF2B5EF4-FFF2-40B4-BE49-F238E27FC236}">
                <a16:creationId xmlns:a16="http://schemas.microsoft.com/office/drawing/2014/main" id="{EA0040EF-E4C0-4B2F-806B-52E283B7DF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352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6633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Summary of Arithmetic Circuits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0" name="Rectangle 3">
            <a:extLst>
              <a:ext uri="{FF2B5EF4-FFF2-40B4-BE49-F238E27FC236}">
                <a16:creationId xmlns:a16="http://schemas.microsoft.com/office/drawing/2014/main" id="{8015B091-7C35-43F5-A0C5-79FE30BB65B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Full adder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graphicFrame>
        <p:nvGraphicFramePr>
          <p:cNvPr id="141" name="Object 139">
            <a:extLst>
              <a:ext uri="{FF2B5EF4-FFF2-40B4-BE49-F238E27FC236}">
                <a16:creationId xmlns:a16="http://schemas.microsoft.com/office/drawing/2014/main" id="{ADED75B6-64E4-4EF0-8E40-75957043A0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1295400"/>
          <a:ext cx="1423988" cy="209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Document" r:id="rId4" imgW="1438200" imgH="2095920" progId="Word.Document.8">
                  <p:embed/>
                </p:oleObj>
              </mc:Choice>
              <mc:Fallback>
                <p:oleObj name="Document" r:id="rId4" imgW="1438200" imgH="2095920" progId="Word.Document.8">
                  <p:embed/>
                  <p:pic>
                    <p:nvPicPr>
                      <p:cNvPr id="3074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295400"/>
                        <a:ext cx="1423988" cy="209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" name="Line 140">
            <a:extLst>
              <a:ext uri="{FF2B5EF4-FFF2-40B4-BE49-F238E27FC236}">
                <a16:creationId xmlns:a16="http://schemas.microsoft.com/office/drawing/2014/main" id="{3F0FF0A5-EDC4-4850-B6E4-EB535714A9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429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3" name="Group 141">
            <a:extLst>
              <a:ext uri="{FF2B5EF4-FFF2-40B4-BE49-F238E27FC236}">
                <a16:creationId xmlns:a16="http://schemas.microsoft.com/office/drawing/2014/main" id="{2DEA30F4-B9BF-4FED-B54F-4DF41507B62E}"/>
              </a:ext>
            </a:extLst>
          </p:cNvPr>
          <p:cNvGrpSpPr>
            <a:grpSpLocks/>
          </p:cNvGrpSpPr>
          <p:nvPr/>
        </p:nvGrpSpPr>
        <p:grpSpPr bwMode="auto">
          <a:xfrm>
            <a:off x="4587877" y="1325563"/>
            <a:ext cx="3386139" cy="1265238"/>
            <a:chOff x="2650" y="931"/>
            <a:chExt cx="2133" cy="797"/>
          </a:xfrm>
        </p:grpSpPr>
        <p:sp>
          <p:nvSpPr>
            <p:cNvPr id="144" name="Line 142">
              <a:extLst>
                <a:ext uri="{FF2B5EF4-FFF2-40B4-BE49-F238E27FC236}">
                  <a16:creationId xmlns:a16="http://schemas.microsoft.com/office/drawing/2014/main" id="{43B4F717-84C7-4069-9035-F6BFC590A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20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143">
              <a:extLst>
                <a:ext uri="{FF2B5EF4-FFF2-40B4-BE49-F238E27FC236}">
                  <a16:creationId xmlns:a16="http://schemas.microsoft.com/office/drawing/2014/main" id="{255D5B85-63D5-4E9A-9442-E08D5CFABC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39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144">
              <a:extLst>
                <a:ext uri="{FF2B5EF4-FFF2-40B4-BE49-F238E27FC236}">
                  <a16:creationId xmlns:a16="http://schemas.microsoft.com/office/drawing/2014/main" id="{6B21CA5B-EA88-401C-9086-01B4B32D81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20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145">
              <a:extLst>
                <a:ext uri="{FF2B5EF4-FFF2-40B4-BE49-F238E27FC236}">
                  <a16:creationId xmlns:a16="http://schemas.microsoft.com/office/drawing/2014/main" id="{BAD7C9CF-AF8E-44E7-9B5E-7058BBF3D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48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Text Box 148">
              <a:extLst>
                <a:ext uri="{FF2B5EF4-FFF2-40B4-BE49-F238E27FC236}">
                  <a16:creationId xmlns:a16="http://schemas.microsoft.com/office/drawing/2014/main" id="{1275C92E-248F-466B-8D60-F7BA3BBFA7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0" y="1219"/>
              <a:ext cx="43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/>
                <a:t>Input bits</a:t>
              </a:r>
              <a:endParaRPr lang="en-GB" dirty="0"/>
            </a:p>
          </p:txBody>
        </p:sp>
        <p:sp>
          <p:nvSpPr>
            <p:cNvPr id="159" name="AutoShape 149">
              <a:extLst>
                <a:ext uri="{FF2B5EF4-FFF2-40B4-BE49-F238E27FC236}">
                  <a16:creationId xmlns:a16="http://schemas.microsoft.com/office/drawing/2014/main" id="{877B6E1B-EC3E-40DC-8EE1-86A95FD1F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7" y="1104"/>
              <a:ext cx="48" cy="576"/>
            </a:xfrm>
            <a:prstGeom prst="leftBrace">
              <a:avLst>
                <a:gd name="adj1" fmla="val 10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AutoShape 150">
              <a:extLst>
                <a:ext uri="{FF2B5EF4-FFF2-40B4-BE49-F238E27FC236}">
                  <a16:creationId xmlns:a16="http://schemas.microsoft.com/office/drawing/2014/main" id="{63EF4871-59E6-46AB-B01B-A1B63297C1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91" y="1152"/>
              <a:ext cx="48" cy="432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Text Box 151">
              <a:extLst>
                <a:ext uri="{FF2B5EF4-FFF2-40B4-BE49-F238E27FC236}">
                  <a16:creationId xmlns:a16="http://schemas.microsoft.com/office/drawing/2014/main" id="{A927F3BF-7C82-4D26-968D-0C836F602A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5" y="1181"/>
              <a:ext cx="52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/>
                <a:t>Output bits</a:t>
              </a:r>
              <a:endParaRPr lang="en-GB" dirty="0"/>
            </a:p>
          </p:txBody>
        </p:sp>
        <p:grpSp>
          <p:nvGrpSpPr>
            <p:cNvPr id="288" name="Group 152">
              <a:extLst>
                <a:ext uri="{FF2B5EF4-FFF2-40B4-BE49-F238E27FC236}">
                  <a16:creationId xmlns:a16="http://schemas.microsoft.com/office/drawing/2014/main" id="{CB6D0B16-9446-4355-AAA5-35A7D388CC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931"/>
              <a:ext cx="624" cy="797"/>
              <a:chOff x="3312" y="931"/>
              <a:chExt cx="624" cy="797"/>
            </a:xfrm>
          </p:grpSpPr>
          <p:sp>
            <p:nvSpPr>
              <p:cNvPr id="290" name="Rectangle 153">
                <a:extLst>
                  <a:ext uri="{FF2B5EF4-FFF2-40B4-BE49-F238E27FC236}">
                    <a16:creationId xmlns:a16="http://schemas.microsoft.com/office/drawing/2014/main" id="{FDC5ACDC-7B3D-4E29-BE96-ADD84F7AA0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960"/>
                <a:ext cx="528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1" name="Text Box 154">
                <a:extLst>
                  <a:ext uri="{FF2B5EF4-FFF2-40B4-BE49-F238E27FC236}">
                    <a16:creationId xmlns:a16="http://schemas.microsoft.com/office/drawing/2014/main" id="{0303B593-2007-49C4-9F14-12F126CDFD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10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</a:t>
                </a:r>
                <a:endParaRPr lang="en-GB" sz="1600"/>
              </a:p>
            </p:txBody>
          </p:sp>
          <p:sp>
            <p:nvSpPr>
              <p:cNvPr id="292" name="Text Box 155">
                <a:extLst>
                  <a:ext uri="{FF2B5EF4-FFF2-40B4-BE49-F238E27FC236}">
                    <a16:creationId xmlns:a16="http://schemas.microsoft.com/office/drawing/2014/main" id="{19EC14C4-D09E-4A1C-8F57-AA38476E51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296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293" name="Text Box 156">
                <a:extLst>
                  <a:ext uri="{FF2B5EF4-FFF2-40B4-BE49-F238E27FC236}">
                    <a16:creationId xmlns:a16="http://schemas.microsoft.com/office/drawing/2014/main" id="{1B7EC1F9-5455-4F85-AA7B-D5319F7319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931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1">
                    <a:latin typeface="Symbol" pitchFamily="18" charset="2"/>
                  </a:rPr>
                  <a:t>S</a:t>
                </a:r>
                <a:endParaRPr lang="en-GB" sz="1600"/>
              </a:p>
            </p:txBody>
          </p:sp>
          <p:sp>
            <p:nvSpPr>
              <p:cNvPr id="294" name="Text Box 157">
                <a:extLst>
                  <a:ext uri="{FF2B5EF4-FFF2-40B4-BE49-F238E27FC236}">
                    <a16:creationId xmlns:a16="http://schemas.microsoft.com/office/drawing/2014/main" id="{31238E2B-4D5B-443F-89B4-D903F6162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139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Cout</a:t>
                </a:r>
              </a:p>
            </p:txBody>
          </p:sp>
          <p:sp>
            <p:nvSpPr>
              <p:cNvPr id="295" name="Text Box 158">
                <a:extLst>
                  <a:ext uri="{FF2B5EF4-FFF2-40B4-BE49-F238E27FC236}">
                    <a16:creationId xmlns:a16="http://schemas.microsoft.com/office/drawing/2014/main" id="{E26F3BA1-B037-44D1-9D2D-F3752E4742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110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6" name="Text Box 159">
                <a:extLst>
                  <a:ext uri="{FF2B5EF4-FFF2-40B4-BE49-F238E27FC236}">
                    <a16:creationId xmlns:a16="http://schemas.microsoft.com/office/drawing/2014/main" id="{40D936F5-87EB-4427-8E17-6ECE42DC0E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Cin</a:t>
                </a:r>
                <a:endParaRPr lang="en-GB" sz="1600"/>
              </a:p>
            </p:txBody>
          </p:sp>
        </p:grpSp>
        <p:sp>
          <p:nvSpPr>
            <p:cNvPr id="289" name="Line 160">
              <a:extLst>
                <a:ext uri="{FF2B5EF4-FFF2-40B4-BE49-F238E27FC236}">
                  <a16:creationId xmlns:a16="http://schemas.microsoft.com/office/drawing/2014/main" id="{CE9F35AC-8DF4-40AA-800A-C69126068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58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7" name="Group 322">
            <a:extLst>
              <a:ext uri="{FF2B5EF4-FFF2-40B4-BE49-F238E27FC236}">
                <a16:creationId xmlns:a16="http://schemas.microsoft.com/office/drawing/2014/main" id="{87DD0B00-899F-4D6A-BA73-E8CC2FF708EE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819400"/>
            <a:ext cx="1828800" cy="1295400"/>
            <a:chOff x="2784" y="1632"/>
            <a:chExt cx="1152" cy="816"/>
          </a:xfrm>
        </p:grpSpPr>
        <p:sp>
          <p:nvSpPr>
            <p:cNvPr id="298" name="Rectangle 162">
              <a:extLst>
                <a:ext uri="{FF2B5EF4-FFF2-40B4-BE49-F238E27FC236}">
                  <a16:creationId xmlns:a16="http://schemas.microsoft.com/office/drawing/2014/main" id="{5562B892-9048-49CF-9C3C-97C2DFEA4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872"/>
              <a:ext cx="768" cy="38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Line 163">
              <a:extLst>
                <a:ext uri="{FF2B5EF4-FFF2-40B4-BE49-F238E27FC236}">
                  <a16:creationId xmlns:a16="http://schemas.microsoft.com/office/drawing/2014/main" id="{C52BB3B2-57F8-405A-BB3E-9EE78F39CE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872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Text Box 164">
              <a:extLst>
                <a:ext uri="{FF2B5EF4-FFF2-40B4-BE49-F238E27FC236}">
                  <a16:creationId xmlns:a16="http://schemas.microsoft.com/office/drawing/2014/main" id="{7850FAC8-9193-4D5C-8034-3211E185E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872"/>
              <a:ext cx="144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GB" sz="1400" b="1">
                  <a:latin typeface="Times New Roman" pitchFamily="18" charset="0"/>
                </a:rPr>
                <a:t>0</a:t>
              </a:r>
            </a:p>
            <a:p>
              <a:pPr algn="r" eaLnBrk="0" hangingPunct="0"/>
              <a:r>
                <a:rPr lang="en-GB" sz="800" b="1">
                  <a:latin typeface="Times New Roman" pitchFamily="18" charset="0"/>
                </a:rPr>
                <a:t>   </a:t>
              </a:r>
              <a:r>
                <a:rPr lang="en-GB" sz="1400" b="1">
                  <a:latin typeface="Times New Roman" pitchFamily="18" charset="0"/>
                </a:rPr>
                <a:t>1</a:t>
              </a:r>
              <a:endParaRPr lang="en-GB" sz="1600" b="1">
                <a:latin typeface="Times New Roman" pitchFamily="18" charset="0"/>
              </a:endParaRPr>
            </a:p>
          </p:txBody>
        </p:sp>
        <p:sp>
          <p:nvSpPr>
            <p:cNvPr id="301" name="Text Box 165">
              <a:extLst>
                <a:ext uri="{FF2B5EF4-FFF2-40B4-BE49-F238E27FC236}">
                  <a16:creationId xmlns:a16="http://schemas.microsoft.com/office/drawing/2014/main" id="{207EAAB5-8543-4054-9C88-766733446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680"/>
              <a:ext cx="81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400" b="1">
                  <a:latin typeface="Times New Roman" pitchFamily="18" charset="0"/>
                </a:rPr>
                <a:t>00   01  11   10</a:t>
              </a:r>
            </a:p>
          </p:txBody>
        </p:sp>
        <p:sp>
          <p:nvSpPr>
            <p:cNvPr id="302" name="Line 166">
              <a:extLst>
                <a:ext uri="{FF2B5EF4-FFF2-40B4-BE49-F238E27FC236}">
                  <a16:creationId xmlns:a16="http://schemas.microsoft.com/office/drawing/2014/main" id="{7D964FD2-ED4B-4FC5-A3F0-94EC9BDCF9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80" y="1728"/>
              <a:ext cx="190" cy="1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Text Box 167">
              <a:extLst>
                <a:ext uri="{FF2B5EF4-FFF2-40B4-BE49-F238E27FC236}">
                  <a16:creationId xmlns:a16="http://schemas.microsoft.com/office/drawing/2014/main" id="{B141D218-B4FA-41D1-89FC-95DB56995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748"/>
              <a:ext cx="25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x</a:t>
              </a:r>
            </a:p>
          </p:txBody>
        </p:sp>
        <p:sp>
          <p:nvSpPr>
            <p:cNvPr id="304" name="Text Box 168">
              <a:extLst>
                <a:ext uri="{FF2B5EF4-FFF2-40B4-BE49-F238E27FC236}">
                  <a16:creationId xmlns:a16="http://schemas.microsoft.com/office/drawing/2014/main" id="{934EC545-686B-435A-9D60-474F47D584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298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yz</a:t>
              </a:r>
            </a:p>
          </p:txBody>
        </p:sp>
        <p:sp>
          <p:nvSpPr>
            <p:cNvPr id="305" name="Line 169">
              <a:extLst>
                <a:ext uri="{FF2B5EF4-FFF2-40B4-BE49-F238E27FC236}">
                  <a16:creationId xmlns:a16="http://schemas.microsoft.com/office/drawing/2014/main" id="{53DE9D15-AA48-421E-9A42-EEF765605F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06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" name="Text Box 170">
              <a:extLst>
                <a:ext uri="{FF2B5EF4-FFF2-40B4-BE49-F238E27FC236}">
                  <a16:creationId xmlns:a16="http://schemas.microsoft.com/office/drawing/2014/main" id="{D8FF2E1A-16F5-4054-B560-25037E57E1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256"/>
              <a:ext cx="9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C = xy + xz + yz</a:t>
              </a:r>
              <a:endParaRPr lang="en-GB" sz="1400" b="1"/>
            </a:p>
          </p:txBody>
        </p:sp>
        <p:sp>
          <p:nvSpPr>
            <p:cNvPr id="307" name="Line 171">
              <a:extLst>
                <a:ext uri="{FF2B5EF4-FFF2-40B4-BE49-F238E27FC236}">
                  <a16:creationId xmlns:a16="http://schemas.microsoft.com/office/drawing/2014/main" id="{A6245217-F99E-40F3-807B-5FA97BC532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872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172">
              <a:extLst>
                <a:ext uri="{FF2B5EF4-FFF2-40B4-BE49-F238E27FC236}">
                  <a16:creationId xmlns:a16="http://schemas.microsoft.com/office/drawing/2014/main" id="{89EAB315-D55C-4EC9-8F83-706881B8B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872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Text Box 173">
              <a:extLst>
                <a:ext uri="{FF2B5EF4-FFF2-40B4-BE49-F238E27FC236}">
                  <a16:creationId xmlns:a16="http://schemas.microsoft.com/office/drawing/2014/main" id="{28C980F7-667B-4C8A-AEFD-6A8E1AF11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064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b="1"/>
                <a:t>1</a:t>
              </a:r>
            </a:p>
          </p:txBody>
        </p:sp>
        <p:sp>
          <p:nvSpPr>
            <p:cNvPr id="310" name="Text Box 174">
              <a:extLst>
                <a:ext uri="{FF2B5EF4-FFF2-40B4-BE49-F238E27FC236}">
                  <a16:creationId xmlns:a16="http://schemas.microsoft.com/office/drawing/2014/main" id="{8EA65938-CF99-47AD-A6F3-9FDA57456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064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b="1"/>
                <a:t>1</a:t>
              </a:r>
            </a:p>
          </p:txBody>
        </p:sp>
        <p:sp>
          <p:nvSpPr>
            <p:cNvPr id="311" name="Text Box 175">
              <a:extLst>
                <a:ext uri="{FF2B5EF4-FFF2-40B4-BE49-F238E27FC236}">
                  <a16:creationId xmlns:a16="http://schemas.microsoft.com/office/drawing/2014/main" id="{2F238D13-8E37-4C38-8DFF-59AB98493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064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b="1"/>
                <a:t>1</a:t>
              </a:r>
            </a:p>
          </p:txBody>
        </p:sp>
        <p:sp>
          <p:nvSpPr>
            <p:cNvPr id="312" name="Text Box 176">
              <a:extLst>
                <a:ext uri="{FF2B5EF4-FFF2-40B4-BE49-F238E27FC236}">
                  <a16:creationId xmlns:a16="http://schemas.microsoft.com/office/drawing/2014/main" id="{76559752-B077-4031-BD96-D150FB5B57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872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b="1"/>
                <a:t>1</a:t>
              </a:r>
            </a:p>
          </p:txBody>
        </p:sp>
        <p:sp>
          <p:nvSpPr>
            <p:cNvPr id="313" name="AutoShape 177">
              <a:extLst>
                <a:ext uri="{FF2B5EF4-FFF2-40B4-BE49-F238E27FC236}">
                  <a16:creationId xmlns:a16="http://schemas.microsoft.com/office/drawing/2014/main" id="{C88472BE-F203-41DE-834D-3A950E4F95F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380" y="1988"/>
              <a:ext cx="120" cy="336"/>
            </a:xfrm>
            <a:prstGeom prst="roundRect">
              <a:avLst>
                <a:gd name="adj" fmla="val 16667"/>
              </a:avLst>
            </a:prstGeom>
            <a:noFill/>
            <a:ln w="15875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" name="AutoShape 178">
              <a:extLst>
                <a:ext uri="{FF2B5EF4-FFF2-40B4-BE49-F238E27FC236}">
                  <a16:creationId xmlns:a16="http://schemas.microsoft.com/office/drawing/2014/main" id="{5471A105-AB65-4974-AE13-8CCDE3FF0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" y="1872"/>
              <a:ext cx="144" cy="384"/>
            </a:xfrm>
            <a:prstGeom prst="roundRect">
              <a:avLst>
                <a:gd name="adj" fmla="val 16667"/>
              </a:avLst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" name="AutoShape 179">
              <a:extLst>
                <a:ext uri="{FF2B5EF4-FFF2-40B4-BE49-F238E27FC236}">
                  <a16:creationId xmlns:a16="http://schemas.microsoft.com/office/drawing/2014/main" id="{A0079E92-6D40-4DF2-ACB3-9717D8DBF0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608" y="1985"/>
              <a:ext cx="120" cy="336"/>
            </a:xfrm>
            <a:prstGeom prst="roundRect">
              <a:avLst>
                <a:gd name="adj" fmla="val 16667"/>
              </a:avLst>
            </a:prstGeom>
            <a:noFill/>
            <a:ln w="158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" name="Group 323">
            <a:extLst>
              <a:ext uri="{FF2B5EF4-FFF2-40B4-BE49-F238E27FC236}">
                <a16:creationId xmlns:a16="http://schemas.microsoft.com/office/drawing/2014/main" id="{C590E0A7-6989-4683-82EE-0D412A581D23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2819400"/>
            <a:ext cx="2514600" cy="1295400"/>
            <a:chOff x="3936" y="1632"/>
            <a:chExt cx="1584" cy="816"/>
          </a:xfrm>
        </p:grpSpPr>
        <p:sp>
          <p:nvSpPr>
            <p:cNvPr id="317" name="Text Box 181">
              <a:extLst>
                <a:ext uri="{FF2B5EF4-FFF2-40B4-BE49-F238E27FC236}">
                  <a16:creationId xmlns:a16="http://schemas.microsoft.com/office/drawing/2014/main" id="{DDC77DAB-0B7F-436F-BEE6-62BDA92231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064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b="1"/>
                <a:t>1</a:t>
              </a:r>
            </a:p>
          </p:txBody>
        </p:sp>
        <p:sp>
          <p:nvSpPr>
            <p:cNvPr id="318" name="Text Box 182">
              <a:extLst>
                <a:ext uri="{FF2B5EF4-FFF2-40B4-BE49-F238E27FC236}">
                  <a16:creationId xmlns:a16="http://schemas.microsoft.com/office/drawing/2014/main" id="{9A899469-F7AC-494B-88F8-045EDBDAE6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256"/>
              <a:ext cx="15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chemeClr val="hlink"/>
                  </a:solidFill>
                </a:rPr>
                <a:t>S = x'y'z + x'yz' + xy'z' + xyz</a:t>
              </a:r>
            </a:p>
          </p:txBody>
        </p:sp>
        <p:grpSp>
          <p:nvGrpSpPr>
            <p:cNvPr id="319" name="Group 183">
              <a:extLst>
                <a:ext uri="{FF2B5EF4-FFF2-40B4-BE49-F238E27FC236}">
                  <a16:creationId xmlns:a16="http://schemas.microsoft.com/office/drawing/2014/main" id="{6E08587F-7C5A-4516-840E-BD2B5A6F43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1632"/>
              <a:ext cx="1104" cy="672"/>
              <a:chOff x="4464" y="3264"/>
              <a:chExt cx="1104" cy="672"/>
            </a:xfrm>
          </p:grpSpPr>
          <p:sp>
            <p:nvSpPr>
              <p:cNvPr id="323" name="Rectangle 184">
                <a:extLst>
                  <a:ext uri="{FF2B5EF4-FFF2-40B4-BE49-F238E27FC236}">
                    <a16:creationId xmlns:a16="http://schemas.microsoft.com/office/drawing/2014/main" id="{B2030E62-CD98-463A-ADE3-FD7DE3E3E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3504"/>
                <a:ext cx="768" cy="38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" name="Line 185">
                <a:extLst>
                  <a:ext uri="{FF2B5EF4-FFF2-40B4-BE49-F238E27FC236}">
                    <a16:creationId xmlns:a16="http://schemas.microsoft.com/office/drawing/2014/main" id="{CDC84F98-6558-4BE4-B8CF-0C680A4ABE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4" y="3504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5" name="Text Box 186">
                <a:extLst>
                  <a:ext uri="{FF2B5EF4-FFF2-40B4-BE49-F238E27FC236}">
                    <a16:creationId xmlns:a16="http://schemas.microsoft.com/office/drawing/2014/main" id="{0A83E58C-651E-403C-9523-EEAB9DFDB6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8" y="3504"/>
                <a:ext cx="14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GB" sz="1400" b="1">
                    <a:latin typeface="Times New Roman" pitchFamily="18" charset="0"/>
                  </a:rPr>
                  <a:t>0</a:t>
                </a:r>
              </a:p>
              <a:p>
                <a:pPr algn="r" eaLnBrk="0" hangingPunct="0"/>
                <a:r>
                  <a:rPr lang="en-GB" sz="800" b="1">
                    <a:latin typeface="Times New Roman" pitchFamily="18" charset="0"/>
                  </a:rPr>
                  <a:t>   </a:t>
                </a:r>
                <a:r>
                  <a:rPr lang="en-GB" sz="1400" b="1">
                    <a:latin typeface="Times New Roman" pitchFamily="18" charset="0"/>
                  </a:rPr>
                  <a:t>1</a:t>
                </a:r>
                <a:endParaRPr lang="en-GB" sz="1600" b="1">
                  <a:latin typeface="Times New Roman" pitchFamily="18" charset="0"/>
                </a:endParaRPr>
              </a:p>
            </p:txBody>
          </p:sp>
          <p:sp>
            <p:nvSpPr>
              <p:cNvPr id="326" name="Text Box 187">
                <a:extLst>
                  <a:ext uri="{FF2B5EF4-FFF2-40B4-BE49-F238E27FC236}">
                    <a16:creationId xmlns:a16="http://schemas.microsoft.com/office/drawing/2014/main" id="{21FCF453-CCFE-44DA-A91A-77B18890F1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" y="3312"/>
                <a:ext cx="81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>
                    <a:latin typeface="Times New Roman" pitchFamily="18" charset="0"/>
                  </a:rPr>
                  <a:t>00   01  11   10</a:t>
                </a:r>
              </a:p>
            </p:txBody>
          </p:sp>
          <p:sp>
            <p:nvSpPr>
              <p:cNvPr id="327" name="Line 188">
                <a:extLst>
                  <a:ext uri="{FF2B5EF4-FFF2-40B4-BE49-F238E27FC236}">
                    <a16:creationId xmlns:a16="http://schemas.microsoft.com/office/drawing/2014/main" id="{BD9393E3-9907-4749-880E-DEB624CE9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60" y="3360"/>
                <a:ext cx="190" cy="1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" name="Text Box 189">
                <a:extLst>
                  <a:ext uri="{FF2B5EF4-FFF2-40B4-BE49-F238E27FC236}">
                    <a16:creationId xmlns:a16="http://schemas.microsoft.com/office/drawing/2014/main" id="{C8B07480-BC32-42B0-9E21-571A84F5D3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3380"/>
                <a:ext cx="25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329" name="Text Box 190">
                <a:extLst>
                  <a:ext uri="{FF2B5EF4-FFF2-40B4-BE49-F238E27FC236}">
                    <a16:creationId xmlns:a16="http://schemas.microsoft.com/office/drawing/2014/main" id="{CEB932D0-507E-42D1-8EA3-57A34E174B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0" y="3264"/>
                <a:ext cx="298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yz</a:t>
                </a:r>
              </a:p>
            </p:txBody>
          </p:sp>
          <p:sp>
            <p:nvSpPr>
              <p:cNvPr id="330" name="Line 191">
                <a:extLst>
                  <a:ext uri="{FF2B5EF4-FFF2-40B4-BE49-F238E27FC236}">
                    <a16:creationId xmlns:a16="http://schemas.microsoft.com/office/drawing/2014/main" id="{739029DD-562B-42B5-98B8-3555E678C7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3696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1" name="Line 192">
                <a:extLst>
                  <a:ext uri="{FF2B5EF4-FFF2-40B4-BE49-F238E27FC236}">
                    <a16:creationId xmlns:a16="http://schemas.microsoft.com/office/drawing/2014/main" id="{528C7852-C54A-4A94-9C85-7C50B43DB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6" y="3504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" name="Line 193">
                <a:extLst>
                  <a:ext uri="{FF2B5EF4-FFF2-40B4-BE49-F238E27FC236}">
                    <a16:creationId xmlns:a16="http://schemas.microsoft.com/office/drawing/2014/main" id="{B5E16623-5565-446A-A6CA-D781EFABB6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8" y="3504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0" name="Text Box 194">
              <a:extLst>
                <a:ext uri="{FF2B5EF4-FFF2-40B4-BE49-F238E27FC236}">
                  <a16:creationId xmlns:a16="http://schemas.microsoft.com/office/drawing/2014/main" id="{79A1637B-0C2B-48BC-BECF-BF1C0187E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1872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b="1"/>
                <a:t>1</a:t>
              </a:r>
            </a:p>
          </p:txBody>
        </p:sp>
        <p:sp>
          <p:nvSpPr>
            <p:cNvPr id="321" name="Text Box 195">
              <a:extLst>
                <a:ext uri="{FF2B5EF4-FFF2-40B4-BE49-F238E27FC236}">
                  <a16:creationId xmlns:a16="http://schemas.microsoft.com/office/drawing/2014/main" id="{A4B40525-F2BC-41A6-A959-53F571D9E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064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b="1"/>
                <a:t>1</a:t>
              </a:r>
            </a:p>
          </p:txBody>
        </p:sp>
        <p:sp>
          <p:nvSpPr>
            <p:cNvPr id="322" name="Text Box 196">
              <a:extLst>
                <a:ext uri="{FF2B5EF4-FFF2-40B4-BE49-F238E27FC236}">
                  <a16:creationId xmlns:a16="http://schemas.microsoft.com/office/drawing/2014/main" id="{B2524875-913E-43A8-8DA4-B3FFF9659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1872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b="1"/>
                <a:t>1</a:t>
              </a:r>
            </a:p>
          </p:txBody>
        </p:sp>
      </p:grpSp>
      <p:grpSp>
        <p:nvGrpSpPr>
          <p:cNvPr id="333" name="Group 321">
            <a:extLst>
              <a:ext uri="{FF2B5EF4-FFF2-40B4-BE49-F238E27FC236}">
                <a16:creationId xmlns:a16="http://schemas.microsoft.com/office/drawing/2014/main" id="{454E57D7-32AE-4470-9A77-D20C2751C352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4419600"/>
            <a:ext cx="4038600" cy="1349375"/>
            <a:chOff x="2928" y="2688"/>
            <a:chExt cx="2544" cy="850"/>
          </a:xfrm>
        </p:grpSpPr>
        <p:sp>
          <p:nvSpPr>
            <p:cNvPr id="334" name="AutoShape 198">
              <a:extLst>
                <a:ext uri="{FF2B5EF4-FFF2-40B4-BE49-F238E27FC236}">
                  <a16:creationId xmlns:a16="http://schemas.microsoft.com/office/drawing/2014/main" id="{8EAD9665-562E-480D-9596-FBE84B988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6" y="3121"/>
              <a:ext cx="223" cy="18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Line 199">
              <a:extLst>
                <a:ext uri="{FF2B5EF4-FFF2-40B4-BE49-F238E27FC236}">
                  <a16:creationId xmlns:a16="http://schemas.microsoft.com/office/drawing/2014/main" id="{8C029C9F-4919-49B1-BAB1-9E06C9BBC8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6" y="2836"/>
              <a:ext cx="28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" name="Line 200">
              <a:extLst>
                <a:ext uri="{FF2B5EF4-FFF2-40B4-BE49-F238E27FC236}">
                  <a16:creationId xmlns:a16="http://schemas.microsoft.com/office/drawing/2014/main" id="{8EFE92C7-F8EA-4C9C-BE66-C016CC4B2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6" y="2920"/>
              <a:ext cx="28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" name="Line 201">
              <a:extLst>
                <a:ext uri="{FF2B5EF4-FFF2-40B4-BE49-F238E27FC236}">
                  <a16:creationId xmlns:a16="http://schemas.microsoft.com/office/drawing/2014/main" id="{0494319E-A7E4-44FE-ABEF-16A9D5D320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3" y="2872"/>
              <a:ext cx="281" cy="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" name="Line 202">
              <a:extLst>
                <a:ext uri="{FF2B5EF4-FFF2-40B4-BE49-F238E27FC236}">
                  <a16:creationId xmlns:a16="http://schemas.microsoft.com/office/drawing/2014/main" id="{55F5B93A-3F1C-498D-AB23-E225207E92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5" y="3170"/>
              <a:ext cx="11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Line 203">
              <a:extLst>
                <a:ext uri="{FF2B5EF4-FFF2-40B4-BE49-F238E27FC236}">
                  <a16:creationId xmlns:a16="http://schemas.microsoft.com/office/drawing/2014/main" id="{1604ED2E-7C98-4C32-AE12-38B564E02B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25" y="2836"/>
              <a:ext cx="0" cy="33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Line 204">
              <a:extLst>
                <a:ext uri="{FF2B5EF4-FFF2-40B4-BE49-F238E27FC236}">
                  <a16:creationId xmlns:a16="http://schemas.microsoft.com/office/drawing/2014/main" id="{8CDD8F55-E2E5-4B5C-83BD-3D99932D31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45" y="2920"/>
              <a:ext cx="0" cy="33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" name="Line 205">
              <a:extLst>
                <a:ext uri="{FF2B5EF4-FFF2-40B4-BE49-F238E27FC236}">
                  <a16:creationId xmlns:a16="http://schemas.microsoft.com/office/drawing/2014/main" id="{444C4F85-2217-475D-8965-FB0C6B1C26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5" y="3254"/>
              <a:ext cx="19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2" name="Line 206">
              <a:extLst>
                <a:ext uri="{FF2B5EF4-FFF2-40B4-BE49-F238E27FC236}">
                  <a16:creationId xmlns:a16="http://schemas.microsoft.com/office/drawing/2014/main" id="{109F78F1-B5E2-4C6C-BC22-FA14C565B3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5" y="3210"/>
              <a:ext cx="9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Oval 207">
              <a:extLst>
                <a:ext uri="{FF2B5EF4-FFF2-40B4-BE49-F238E27FC236}">
                  <a16:creationId xmlns:a16="http://schemas.microsoft.com/office/drawing/2014/main" id="{26126747-A41B-4171-8BD6-13031E838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" y="2908"/>
              <a:ext cx="21" cy="27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Oval 208">
              <a:extLst>
                <a:ext uri="{FF2B5EF4-FFF2-40B4-BE49-F238E27FC236}">
                  <a16:creationId xmlns:a16="http://schemas.microsoft.com/office/drawing/2014/main" id="{322C9E14-BC05-41FC-92C6-F5888C048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821"/>
              <a:ext cx="20" cy="28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5" name="Group 209">
              <a:extLst>
                <a:ext uri="{FF2B5EF4-FFF2-40B4-BE49-F238E27FC236}">
                  <a16:creationId xmlns:a16="http://schemas.microsoft.com/office/drawing/2014/main" id="{4C4A9374-21B0-4337-8D5F-E6F8189502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9" y="2784"/>
              <a:ext cx="253" cy="185"/>
              <a:chOff x="3155" y="3216"/>
              <a:chExt cx="253" cy="185"/>
            </a:xfrm>
          </p:grpSpPr>
          <p:sp>
            <p:nvSpPr>
              <p:cNvPr id="381" name="Freeform 210">
                <a:extLst>
                  <a:ext uri="{FF2B5EF4-FFF2-40B4-BE49-F238E27FC236}">
                    <a16:creationId xmlns:a16="http://schemas.microsoft.com/office/drawing/2014/main" id="{F4960385-D279-4FDB-804C-D44AB0077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6" y="3217"/>
                <a:ext cx="32" cy="184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" name="Line 211">
                <a:extLst>
                  <a:ext uri="{FF2B5EF4-FFF2-40B4-BE49-F238E27FC236}">
                    <a16:creationId xmlns:a16="http://schemas.microsoft.com/office/drawing/2014/main" id="{283711F1-CBC2-4CD3-B38E-E90013D8C2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6" y="3217"/>
                <a:ext cx="7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3" name="Line 212">
                <a:extLst>
                  <a:ext uri="{FF2B5EF4-FFF2-40B4-BE49-F238E27FC236}">
                    <a16:creationId xmlns:a16="http://schemas.microsoft.com/office/drawing/2014/main" id="{2A149C70-62E4-4334-986D-A5277F6615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6" y="3401"/>
                <a:ext cx="7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" name="Freeform 213">
                <a:extLst>
                  <a:ext uri="{FF2B5EF4-FFF2-40B4-BE49-F238E27FC236}">
                    <a16:creationId xmlns:a16="http://schemas.microsoft.com/office/drawing/2014/main" id="{A4DA890F-6B94-4868-A7C9-2B80B26709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5" y="3217"/>
                <a:ext cx="143" cy="100"/>
              </a:xfrm>
              <a:custGeom>
                <a:avLst/>
                <a:gdLst>
                  <a:gd name="T0" fmla="*/ 0 w 576"/>
                  <a:gd name="T1" fmla="*/ 0 h 432"/>
                  <a:gd name="T2" fmla="*/ 0 w 576"/>
                  <a:gd name="T3" fmla="*/ 0 h 432"/>
                  <a:gd name="T4" fmla="*/ 0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" name="Freeform 214">
                <a:extLst>
                  <a:ext uri="{FF2B5EF4-FFF2-40B4-BE49-F238E27FC236}">
                    <a16:creationId xmlns:a16="http://schemas.microsoft.com/office/drawing/2014/main" id="{12A1902F-1DD2-4E68-9054-0EE11FFEFB7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265" y="3301"/>
                <a:ext cx="143" cy="100"/>
              </a:xfrm>
              <a:custGeom>
                <a:avLst/>
                <a:gdLst>
                  <a:gd name="T0" fmla="*/ 0 w 576"/>
                  <a:gd name="T1" fmla="*/ 0 h 432"/>
                  <a:gd name="T2" fmla="*/ 0 w 576"/>
                  <a:gd name="T3" fmla="*/ 0 h 432"/>
                  <a:gd name="T4" fmla="*/ 0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" name="Freeform 215">
                <a:extLst>
                  <a:ext uri="{FF2B5EF4-FFF2-40B4-BE49-F238E27FC236}">
                    <a16:creationId xmlns:a16="http://schemas.microsoft.com/office/drawing/2014/main" id="{C48CBCAE-784F-4EA6-A414-B53DD58F4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5" y="3216"/>
                <a:ext cx="32" cy="184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" name="Text Box 216">
              <a:extLst>
                <a:ext uri="{FF2B5EF4-FFF2-40B4-BE49-F238E27FC236}">
                  <a16:creationId xmlns:a16="http://schemas.microsoft.com/office/drawing/2014/main" id="{A6D322C7-C33D-4DA4-8552-B5B0406485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741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80000"/>
                </a:lnSpc>
              </a:pPr>
              <a:r>
                <a:rPr lang="en-GB" sz="1400" b="1"/>
                <a:t>x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 b="1"/>
                <a:t>y</a:t>
              </a:r>
            </a:p>
          </p:txBody>
        </p:sp>
        <p:sp>
          <p:nvSpPr>
            <p:cNvPr id="347" name="Text Box 217">
              <a:extLst>
                <a:ext uri="{FF2B5EF4-FFF2-40B4-BE49-F238E27FC236}">
                  <a16:creationId xmlns:a16="http://schemas.microsoft.com/office/drawing/2014/main" id="{B4E1ECAF-6949-46BA-944F-D068B286F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832"/>
              <a:ext cx="895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400" b="1"/>
                <a:t>S = (</a:t>
              </a:r>
              <a:r>
                <a:rPr lang="en-US" sz="1400" b="1"/>
                <a:t>x</a:t>
              </a:r>
              <a:r>
                <a:rPr lang="en-US" sz="1400" b="1">
                  <a:sym typeface="Symbol" pitchFamily="18" charset="2"/>
                </a:rPr>
                <a:t></a:t>
              </a:r>
              <a:r>
                <a:rPr lang="en-US" sz="1400" b="1"/>
                <a:t>y)</a:t>
              </a:r>
              <a:r>
                <a:rPr lang="en-US" sz="1400" b="1">
                  <a:sym typeface="Symbol" pitchFamily="18" charset="2"/>
                </a:rPr>
                <a:t></a:t>
              </a:r>
              <a:r>
                <a:rPr lang="en-US" sz="1400" b="1"/>
                <a:t>z</a:t>
              </a:r>
              <a:endParaRPr lang="en-GB"/>
            </a:p>
          </p:txBody>
        </p:sp>
        <p:sp>
          <p:nvSpPr>
            <p:cNvPr id="348" name="Text Box 218">
              <a:extLst>
                <a:ext uri="{FF2B5EF4-FFF2-40B4-BE49-F238E27FC236}">
                  <a16:creationId xmlns:a16="http://schemas.microsoft.com/office/drawing/2014/main" id="{B96DF361-9C13-404C-833F-257202D26A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1" y="3191"/>
              <a:ext cx="991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400" b="1"/>
                <a:t>C = x</a:t>
              </a:r>
              <a:r>
                <a:rPr lang="en-GB" sz="1400" b="1">
                  <a:sym typeface="Symbol" pitchFamily="18" charset="2"/>
                </a:rPr>
                <a:t></a:t>
              </a:r>
              <a:r>
                <a:rPr lang="en-GB" sz="1400" b="1"/>
                <a:t>y + (</a:t>
              </a:r>
              <a:r>
                <a:rPr lang="en-US" sz="1400" b="1"/>
                <a:t>x</a:t>
              </a:r>
              <a:r>
                <a:rPr lang="en-US" sz="1400" b="1">
                  <a:sym typeface="Symbol" pitchFamily="18" charset="2"/>
                </a:rPr>
                <a:t></a:t>
              </a:r>
              <a:r>
                <a:rPr lang="en-US" sz="1400" b="1"/>
                <a:t>y)</a:t>
              </a:r>
              <a:r>
                <a:rPr lang="en-US" sz="1400" b="1">
                  <a:sym typeface="Symbol" pitchFamily="18" charset="2"/>
                </a:rPr>
                <a:t></a:t>
              </a:r>
              <a:r>
                <a:rPr lang="en-US" sz="1400" b="1"/>
                <a:t>z</a:t>
              </a:r>
              <a:endParaRPr lang="en-GB" sz="1400"/>
            </a:p>
          </p:txBody>
        </p:sp>
        <p:sp>
          <p:nvSpPr>
            <p:cNvPr id="349" name="AutoShape 219">
              <a:extLst>
                <a:ext uri="{FF2B5EF4-FFF2-40B4-BE49-F238E27FC236}">
                  <a16:creationId xmlns:a16="http://schemas.microsoft.com/office/drawing/2014/main" id="{330011BA-76EA-441C-80AF-5AC783D46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3161"/>
              <a:ext cx="223" cy="183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" name="Line 220">
              <a:extLst>
                <a:ext uri="{FF2B5EF4-FFF2-40B4-BE49-F238E27FC236}">
                  <a16:creationId xmlns:a16="http://schemas.microsoft.com/office/drawing/2014/main" id="{7AFFA0DB-56CE-4591-BF74-28D563BD1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3" y="2954"/>
              <a:ext cx="131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" name="Line 221">
              <a:extLst>
                <a:ext uri="{FF2B5EF4-FFF2-40B4-BE49-F238E27FC236}">
                  <a16:creationId xmlns:a16="http://schemas.microsoft.com/office/drawing/2014/main" id="{36D2A674-C6C1-4FA1-B17D-DA7DAF268C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4" y="2915"/>
              <a:ext cx="45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2" name="Line 222">
              <a:extLst>
                <a:ext uri="{FF2B5EF4-FFF2-40B4-BE49-F238E27FC236}">
                  <a16:creationId xmlns:a16="http://schemas.microsoft.com/office/drawing/2014/main" id="{0D27FFA4-F6D0-4BE2-B606-193FC3E86F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3204"/>
              <a:ext cx="6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3" name="Line 223">
              <a:extLst>
                <a:ext uri="{FF2B5EF4-FFF2-40B4-BE49-F238E27FC236}">
                  <a16:creationId xmlns:a16="http://schemas.microsoft.com/office/drawing/2014/main" id="{5878C41B-ADB3-4E34-A546-DCB2CE2A7E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50" y="2870"/>
              <a:ext cx="0" cy="33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Line 224">
              <a:extLst>
                <a:ext uri="{FF2B5EF4-FFF2-40B4-BE49-F238E27FC236}">
                  <a16:creationId xmlns:a16="http://schemas.microsoft.com/office/drawing/2014/main" id="{6B71DD44-A1BA-43CE-A4A5-8C252EFABD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02" y="2954"/>
              <a:ext cx="0" cy="50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Line 225">
              <a:extLst>
                <a:ext uri="{FF2B5EF4-FFF2-40B4-BE49-F238E27FC236}">
                  <a16:creationId xmlns:a16="http://schemas.microsoft.com/office/drawing/2014/main" id="{D4236D39-6ED8-4BD8-BD20-37D9F522A5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6" y="3386"/>
              <a:ext cx="46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" name="Line 226">
              <a:extLst>
                <a:ext uri="{FF2B5EF4-FFF2-40B4-BE49-F238E27FC236}">
                  <a16:creationId xmlns:a16="http://schemas.microsoft.com/office/drawing/2014/main" id="{4526E221-2CCC-4366-81A8-D20DF46205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9" y="3248"/>
              <a:ext cx="155" cy="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" name="Oval 227">
              <a:extLst>
                <a:ext uri="{FF2B5EF4-FFF2-40B4-BE49-F238E27FC236}">
                  <a16:creationId xmlns:a16="http://schemas.microsoft.com/office/drawing/2014/main" id="{F82649E1-D74E-4A4E-AFA2-6440E6867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9" y="3276"/>
              <a:ext cx="21" cy="27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" name="Oval 228">
              <a:extLst>
                <a:ext uri="{FF2B5EF4-FFF2-40B4-BE49-F238E27FC236}">
                  <a16:creationId xmlns:a16="http://schemas.microsoft.com/office/drawing/2014/main" id="{A2FCA1BD-5743-4BA6-9646-67B46FCED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2865"/>
              <a:ext cx="20" cy="27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" name="Line 229">
              <a:extLst>
                <a:ext uri="{FF2B5EF4-FFF2-40B4-BE49-F238E27FC236}">
                  <a16:creationId xmlns:a16="http://schemas.microsoft.com/office/drawing/2014/main" id="{D3DAC798-16F4-46FC-993A-B1EEBEEE4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82" y="3454"/>
              <a:ext cx="6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" name="Line 230">
              <a:extLst>
                <a:ext uri="{FF2B5EF4-FFF2-40B4-BE49-F238E27FC236}">
                  <a16:creationId xmlns:a16="http://schemas.microsoft.com/office/drawing/2014/main" id="{607C91FA-9C05-47F1-87A9-A400DA5A1A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2" y="3287"/>
              <a:ext cx="118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1" name="Line 231">
              <a:extLst>
                <a:ext uri="{FF2B5EF4-FFF2-40B4-BE49-F238E27FC236}">
                  <a16:creationId xmlns:a16="http://schemas.microsoft.com/office/drawing/2014/main" id="{6E1B9DA6-39FC-496C-B80E-D2D1F025F9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6" y="3208"/>
              <a:ext cx="0" cy="18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2" name="Line 232">
              <a:extLst>
                <a:ext uri="{FF2B5EF4-FFF2-40B4-BE49-F238E27FC236}">
                  <a16:creationId xmlns:a16="http://schemas.microsoft.com/office/drawing/2014/main" id="{76D91F9D-1699-46E9-BA39-B097D514E2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5" y="3337"/>
              <a:ext cx="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3" name="Group 233">
              <a:extLst>
                <a:ext uri="{FF2B5EF4-FFF2-40B4-BE49-F238E27FC236}">
                  <a16:creationId xmlns:a16="http://schemas.microsoft.com/office/drawing/2014/main" id="{8FC63E45-ED14-4F5F-9C2E-38DCD2580A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9" y="3204"/>
              <a:ext cx="223" cy="183"/>
              <a:chOff x="6768" y="11808"/>
              <a:chExt cx="1008" cy="792"/>
            </a:xfrm>
          </p:grpSpPr>
          <p:sp>
            <p:nvSpPr>
              <p:cNvPr id="376" name="Freeform 234">
                <a:extLst>
                  <a:ext uri="{FF2B5EF4-FFF2-40B4-BE49-F238E27FC236}">
                    <a16:creationId xmlns:a16="http://schemas.microsoft.com/office/drawing/2014/main" id="{D5C916CE-E700-4ED8-A41F-ED9FD9B9A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" name="Line 235">
                <a:extLst>
                  <a:ext uri="{FF2B5EF4-FFF2-40B4-BE49-F238E27FC236}">
                    <a16:creationId xmlns:a16="http://schemas.microsoft.com/office/drawing/2014/main" id="{D9088382-24FA-4C7D-8C5D-9858575F74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" name="Line 236">
                <a:extLst>
                  <a:ext uri="{FF2B5EF4-FFF2-40B4-BE49-F238E27FC236}">
                    <a16:creationId xmlns:a16="http://schemas.microsoft.com/office/drawing/2014/main" id="{D095120B-320C-492A-BBF6-F88460EBFE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" name="Freeform 237">
                <a:extLst>
                  <a:ext uri="{FF2B5EF4-FFF2-40B4-BE49-F238E27FC236}">
                    <a16:creationId xmlns:a16="http://schemas.microsoft.com/office/drawing/2014/main" id="{760E33BB-A6C2-4A9E-9C59-D4E94E2E4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" name="Freeform 238">
                <a:extLst>
                  <a:ext uri="{FF2B5EF4-FFF2-40B4-BE49-F238E27FC236}">
                    <a16:creationId xmlns:a16="http://schemas.microsoft.com/office/drawing/2014/main" id="{3321344F-2CFC-43E9-8C57-89FD9C290B0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4" name="Line 239">
              <a:extLst>
                <a:ext uri="{FF2B5EF4-FFF2-40B4-BE49-F238E27FC236}">
                  <a16:creationId xmlns:a16="http://schemas.microsoft.com/office/drawing/2014/main" id="{31C299F2-5629-4E1B-8AC5-D10112A470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5" y="3337"/>
              <a:ext cx="0" cy="5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" name="Line 240">
              <a:extLst>
                <a:ext uri="{FF2B5EF4-FFF2-40B4-BE49-F238E27FC236}">
                  <a16:creationId xmlns:a16="http://schemas.microsoft.com/office/drawing/2014/main" id="{4923531A-478D-4F6E-8F84-E439193EEF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4" y="3295"/>
              <a:ext cx="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" name="Text Box 241">
              <a:extLst>
                <a:ext uri="{FF2B5EF4-FFF2-40B4-BE49-F238E27FC236}">
                  <a16:creationId xmlns:a16="http://schemas.microsoft.com/office/drawing/2014/main" id="{DE1E62B2-7483-4671-A66C-64D48D4AF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346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400" b="1"/>
                <a:t>z</a:t>
              </a:r>
              <a:endParaRPr lang="en-GB" sz="1400"/>
            </a:p>
          </p:txBody>
        </p:sp>
        <p:sp>
          <p:nvSpPr>
            <p:cNvPr id="367" name="Text Box 242">
              <a:extLst>
                <a:ext uri="{FF2B5EF4-FFF2-40B4-BE49-F238E27FC236}">
                  <a16:creationId xmlns:a16="http://schemas.microsoft.com/office/drawing/2014/main" id="{29419E51-72F9-4FA7-AC42-BE8F04257F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1" y="2688"/>
              <a:ext cx="3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400" b="1">
                  <a:solidFill>
                    <a:srgbClr val="800080"/>
                  </a:solidFill>
                </a:rPr>
                <a:t>x</a:t>
              </a:r>
              <a:r>
                <a:rPr lang="en-US" sz="1400" b="1">
                  <a:solidFill>
                    <a:srgbClr val="800080"/>
                  </a:solidFill>
                  <a:sym typeface="Symbol" pitchFamily="18" charset="2"/>
                </a:rPr>
                <a:t></a:t>
              </a:r>
              <a:r>
                <a:rPr lang="en-US" sz="1400" b="1">
                  <a:solidFill>
                    <a:srgbClr val="800080"/>
                  </a:solidFill>
                </a:rPr>
                <a:t>y</a:t>
              </a:r>
              <a:endParaRPr lang="en-GB" sz="1400"/>
            </a:p>
          </p:txBody>
        </p:sp>
        <p:sp>
          <p:nvSpPr>
            <p:cNvPr id="368" name="Text Box 243">
              <a:extLst>
                <a:ext uri="{FF2B5EF4-FFF2-40B4-BE49-F238E27FC236}">
                  <a16:creationId xmlns:a16="http://schemas.microsoft.com/office/drawing/2014/main" id="{B0E827CE-61D7-4BE1-97A0-4258AC71C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6" y="3024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400" b="1">
                  <a:solidFill>
                    <a:srgbClr val="0000FF"/>
                  </a:solidFill>
                </a:rPr>
                <a:t>x</a:t>
              </a:r>
              <a:r>
                <a:rPr lang="en-US" sz="1400" b="1">
                  <a:solidFill>
                    <a:srgbClr val="0000FF"/>
                  </a:solidFill>
                  <a:sym typeface="Symbol" pitchFamily="18" charset="2"/>
                </a:rPr>
                <a:t></a:t>
              </a:r>
              <a:r>
                <a:rPr lang="en-US" sz="1400" b="1">
                  <a:solidFill>
                    <a:srgbClr val="0000FF"/>
                  </a:solidFill>
                </a:rPr>
                <a:t>y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grpSp>
          <p:nvGrpSpPr>
            <p:cNvPr id="369" name="Group 244">
              <a:extLst>
                <a:ext uri="{FF2B5EF4-FFF2-40B4-BE49-F238E27FC236}">
                  <a16:creationId xmlns:a16="http://schemas.microsoft.com/office/drawing/2014/main" id="{D1D80FB7-BEC7-4BA5-B559-8B2D097B37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2832"/>
              <a:ext cx="253" cy="185"/>
              <a:chOff x="3155" y="3216"/>
              <a:chExt cx="253" cy="185"/>
            </a:xfrm>
          </p:grpSpPr>
          <p:sp>
            <p:nvSpPr>
              <p:cNvPr id="370" name="Freeform 245">
                <a:extLst>
                  <a:ext uri="{FF2B5EF4-FFF2-40B4-BE49-F238E27FC236}">
                    <a16:creationId xmlns:a16="http://schemas.microsoft.com/office/drawing/2014/main" id="{C4660496-EBFD-493A-9DB7-708AD0ABA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6" y="3217"/>
                <a:ext cx="32" cy="184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" name="Line 246">
                <a:extLst>
                  <a:ext uri="{FF2B5EF4-FFF2-40B4-BE49-F238E27FC236}">
                    <a16:creationId xmlns:a16="http://schemas.microsoft.com/office/drawing/2014/main" id="{B2790966-C5E0-46E2-A624-9E18981407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6" y="3217"/>
                <a:ext cx="7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" name="Line 247">
                <a:extLst>
                  <a:ext uri="{FF2B5EF4-FFF2-40B4-BE49-F238E27FC236}">
                    <a16:creationId xmlns:a16="http://schemas.microsoft.com/office/drawing/2014/main" id="{7440DAEC-4764-4CD6-8F73-C363BBA54B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6" y="3401"/>
                <a:ext cx="7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" name="Freeform 248">
                <a:extLst>
                  <a:ext uri="{FF2B5EF4-FFF2-40B4-BE49-F238E27FC236}">
                    <a16:creationId xmlns:a16="http://schemas.microsoft.com/office/drawing/2014/main" id="{D80EF6D8-484A-493F-B8C5-FAE814EF1C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5" y="3217"/>
                <a:ext cx="143" cy="100"/>
              </a:xfrm>
              <a:custGeom>
                <a:avLst/>
                <a:gdLst>
                  <a:gd name="T0" fmla="*/ 0 w 576"/>
                  <a:gd name="T1" fmla="*/ 0 h 432"/>
                  <a:gd name="T2" fmla="*/ 0 w 576"/>
                  <a:gd name="T3" fmla="*/ 0 h 432"/>
                  <a:gd name="T4" fmla="*/ 0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" name="Freeform 249">
                <a:extLst>
                  <a:ext uri="{FF2B5EF4-FFF2-40B4-BE49-F238E27FC236}">
                    <a16:creationId xmlns:a16="http://schemas.microsoft.com/office/drawing/2014/main" id="{5B42246A-9478-4D95-B77D-905697CD655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265" y="3301"/>
                <a:ext cx="143" cy="100"/>
              </a:xfrm>
              <a:custGeom>
                <a:avLst/>
                <a:gdLst>
                  <a:gd name="T0" fmla="*/ 0 w 576"/>
                  <a:gd name="T1" fmla="*/ 0 h 432"/>
                  <a:gd name="T2" fmla="*/ 0 w 576"/>
                  <a:gd name="T3" fmla="*/ 0 h 432"/>
                  <a:gd name="T4" fmla="*/ 0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" name="Freeform 250">
                <a:extLst>
                  <a:ext uri="{FF2B5EF4-FFF2-40B4-BE49-F238E27FC236}">
                    <a16:creationId xmlns:a16="http://schemas.microsoft.com/office/drawing/2014/main" id="{D06DCD44-8087-4A0E-95DE-ED317B1FC5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5" y="3216"/>
                <a:ext cx="32" cy="184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87" name="Group 251">
            <a:extLst>
              <a:ext uri="{FF2B5EF4-FFF2-40B4-BE49-F238E27FC236}">
                <a16:creationId xmlns:a16="http://schemas.microsoft.com/office/drawing/2014/main" id="{D6891D62-058D-42EA-898E-20E2A715B194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743200"/>
            <a:ext cx="2552700" cy="3392488"/>
            <a:chOff x="1104" y="1776"/>
            <a:chExt cx="1608" cy="2137"/>
          </a:xfrm>
        </p:grpSpPr>
        <p:grpSp>
          <p:nvGrpSpPr>
            <p:cNvPr id="388" name="Group 252">
              <a:extLst>
                <a:ext uri="{FF2B5EF4-FFF2-40B4-BE49-F238E27FC236}">
                  <a16:creationId xmlns:a16="http://schemas.microsoft.com/office/drawing/2014/main" id="{78B6AFD5-6D59-427D-A633-EE890585F8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1776"/>
              <a:ext cx="1563" cy="1175"/>
              <a:chOff x="1056" y="2016"/>
              <a:chExt cx="1563" cy="1175"/>
            </a:xfrm>
          </p:grpSpPr>
          <p:sp>
            <p:nvSpPr>
              <p:cNvPr id="417" name="AutoShape 253">
                <a:extLst>
                  <a:ext uri="{FF2B5EF4-FFF2-40B4-BE49-F238E27FC236}">
                    <a16:creationId xmlns:a16="http://schemas.microsoft.com/office/drawing/2014/main" id="{6ADBB532-5F71-482D-B40B-A17DA21B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112"/>
                <a:ext cx="240" cy="192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" name="AutoShape 254">
                <a:extLst>
                  <a:ext uri="{FF2B5EF4-FFF2-40B4-BE49-F238E27FC236}">
                    <a16:creationId xmlns:a16="http://schemas.microsoft.com/office/drawing/2014/main" id="{6C4F40AE-D761-4D21-B1DC-42ED90788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400"/>
                <a:ext cx="240" cy="192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" name="AutoShape 255">
                <a:extLst>
                  <a:ext uri="{FF2B5EF4-FFF2-40B4-BE49-F238E27FC236}">
                    <a16:creationId xmlns:a16="http://schemas.microsoft.com/office/drawing/2014/main" id="{53F8B2F3-9517-4139-9BC3-904D485C8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688"/>
                <a:ext cx="240" cy="192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0" name="Group 256">
                <a:extLst>
                  <a:ext uri="{FF2B5EF4-FFF2-40B4-BE49-F238E27FC236}">
                    <a16:creationId xmlns:a16="http://schemas.microsoft.com/office/drawing/2014/main" id="{F621773F-4535-4D24-A304-AD69999648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59" y="2470"/>
                <a:ext cx="288" cy="288"/>
                <a:chOff x="1968" y="2496"/>
                <a:chExt cx="288" cy="288"/>
              </a:xfrm>
            </p:grpSpPr>
            <p:sp>
              <p:nvSpPr>
                <p:cNvPr id="452" name="Freeform 257">
                  <a:extLst>
                    <a:ext uri="{FF2B5EF4-FFF2-40B4-BE49-F238E27FC236}">
                      <a16:creationId xmlns:a16="http://schemas.microsoft.com/office/drawing/2014/main" id="{742ACE26-FF97-4D30-9E97-0DA0A13FF5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8" y="2496"/>
                  <a:ext cx="82" cy="288"/>
                </a:xfrm>
                <a:custGeom>
                  <a:avLst/>
                  <a:gdLst>
                    <a:gd name="T0" fmla="*/ 0 w 288"/>
                    <a:gd name="T1" fmla="*/ 0 h 864"/>
                    <a:gd name="T2" fmla="*/ 1 w 288"/>
                    <a:gd name="T3" fmla="*/ 2 h 864"/>
                    <a:gd name="T4" fmla="*/ 0 w 288"/>
                    <a:gd name="T5" fmla="*/ 4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" name="Line 258">
                  <a:extLst>
                    <a:ext uri="{FF2B5EF4-FFF2-40B4-BE49-F238E27FC236}">
                      <a16:creationId xmlns:a16="http://schemas.microsoft.com/office/drawing/2014/main" id="{AC9AE1EF-1E93-4A7B-BB05-1B442A5BFA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6" y="2544"/>
                  <a:ext cx="86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4" name="Line 259">
                  <a:extLst>
                    <a:ext uri="{FF2B5EF4-FFF2-40B4-BE49-F238E27FC236}">
                      <a16:creationId xmlns:a16="http://schemas.microsoft.com/office/drawing/2014/main" id="{13BAC6B0-93D8-46BC-8921-C9CD94816C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6" y="2736"/>
                  <a:ext cx="86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" name="Freeform 260">
                  <a:extLst>
                    <a:ext uri="{FF2B5EF4-FFF2-40B4-BE49-F238E27FC236}">
                      <a16:creationId xmlns:a16="http://schemas.microsoft.com/office/drawing/2014/main" id="{9D027628-8D55-40EB-B009-FB1344EBC2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2" y="2544"/>
                  <a:ext cx="154" cy="105"/>
                </a:xfrm>
                <a:custGeom>
                  <a:avLst/>
                  <a:gdLst>
                    <a:gd name="T0" fmla="*/ 0 w 576"/>
                    <a:gd name="T1" fmla="*/ 0 h 432"/>
                    <a:gd name="T2" fmla="*/ 1 w 576"/>
                    <a:gd name="T3" fmla="*/ 0 h 432"/>
                    <a:gd name="T4" fmla="*/ 1 w 576"/>
                    <a:gd name="T5" fmla="*/ 0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" name="Freeform 261">
                  <a:extLst>
                    <a:ext uri="{FF2B5EF4-FFF2-40B4-BE49-F238E27FC236}">
                      <a16:creationId xmlns:a16="http://schemas.microsoft.com/office/drawing/2014/main" id="{F233DBAA-1B02-4739-80A0-DFFFE6CDE9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102" y="2631"/>
                  <a:ext cx="154" cy="105"/>
                </a:xfrm>
                <a:custGeom>
                  <a:avLst/>
                  <a:gdLst>
                    <a:gd name="T0" fmla="*/ 0 w 576"/>
                    <a:gd name="T1" fmla="*/ 0 h 432"/>
                    <a:gd name="T2" fmla="*/ 1 w 576"/>
                    <a:gd name="T3" fmla="*/ 0 h 432"/>
                    <a:gd name="T4" fmla="*/ 1 w 576"/>
                    <a:gd name="T5" fmla="*/ 0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1" name="Line 262">
                <a:extLst>
                  <a:ext uri="{FF2B5EF4-FFF2-40B4-BE49-F238E27FC236}">
                    <a16:creationId xmlns:a16="http://schemas.microsoft.com/office/drawing/2014/main" id="{79FEE48C-D725-42B9-BD54-16EDA5BC17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208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" name="Line 263">
                <a:extLst>
                  <a:ext uri="{FF2B5EF4-FFF2-40B4-BE49-F238E27FC236}">
                    <a16:creationId xmlns:a16="http://schemas.microsoft.com/office/drawing/2014/main" id="{B8431CA3-33B8-49BC-A6CD-D3208F7363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496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3" name="Line 264">
                <a:extLst>
                  <a:ext uri="{FF2B5EF4-FFF2-40B4-BE49-F238E27FC236}">
                    <a16:creationId xmlns:a16="http://schemas.microsoft.com/office/drawing/2014/main" id="{65608442-4E98-4FFE-8ABF-5F69269A99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544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4" name="Line 265">
                <a:extLst>
                  <a:ext uri="{FF2B5EF4-FFF2-40B4-BE49-F238E27FC236}">
                    <a16:creationId xmlns:a16="http://schemas.microsoft.com/office/drawing/2014/main" id="{DABDA3EA-567D-469D-B9FF-BA4D19EB91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5" name="Line 266">
                <a:extLst>
                  <a:ext uri="{FF2B5EF4-FFF2-40B4-BE49-F238E27FC236}">
                    <a16:creationId xmlns:a16="http://schemas.microsoft.com/office/drawing/2014/main" id="{6D1E1750-CDC0-46D7-9015-CDE642DE08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688"/>
                <a:ext cx="0" cy="3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" name="Line 267">
                <a:extLst>
                  <a:ext uri="{FF2B5EF4-FFF2-40B4-BE49-F238E27FC236}">
                    <a16:creationId xmlns:a16="http://schemas.microsoft.com/office/drawing/2014/main" id="{E42F842F-53D0-4AEB-87D3-7400302DF3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496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" name="Line 268">
                <a:extLst>
                  <a:ext uri="{FF2B5EF4-FFF2-40B4-BE49-F238E27FC236}">
                    <a16:creationId xmlns:a16="http://schemas.microsoft.com/office/drawing/2014/main" id="{E7D3428C-9FB0-4388-8C1C-FCE3F43623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16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8" name="Line 269">
                <a:extLst>
                  <a:ext uri="{FF2B5EF4-FFF2-40B4-BE49-F238E27FC236}">
                    <a16:creationId xmlns:a16="http://schemas.microsoft.com/office/drawing/2014/main" id="{9931E436-F39C-4171-B98C-496423ABA7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25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" name="Line 270">
                <a:extLst>
                  <a:ext uri="{FF2B5EF4-FFF2-40B4-BE49-F238E27FC236}">
                    <a16:creationId xmlns:a16="http://schemas.microsoft.com/office/drawing/2014/main" id="{AA8A55B6-EA04-42A7-8718-A3DA1178F5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44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" name="Line 271">
                <a:extLst>
                  <a:ext uri="{FF2B5EF4-FFF2-40B4-BE49-F238E27FC236}">
                    <a16:creationId xmlns:a16="http://schemas.microsoft.com/office/drawing/2014/main" id="{51C6FFB8-AEE3-4B58-8315-F7FB0A1E20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" name="Line 272">
                <a:extLst>
                  <a:ext uri="{FF2B5EF4-FFF2-40B4-BE49-F238E27FC236}">
                    <a16:creationId xmlns:a16="http://schemas.microsoft.com/office/drawing/2014/main" id="{A5A730DB-3AE6-462C-963D-D9D09893B9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73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" name="Line 273">
                <a:extLst>
                  <a:ext uri="{FF2B5EF4-FFF2-40B4-BE49-F238E27FC236}">
                    <a16:creationId xmlns:a16="http://schemas.microsoft.com/office/drawing/2014/main" id="{AC002B05-D257-469E-8B23-56F505EF8D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83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" name="Line 274">
                <a:extLst>
                  <a:ext uri="{FF2B5EF4-FFF2-40B4-BE49-F238E27FC236}">
                    <a16:creationId xmlns:a16="http://schemas.microsoft.com/office/drawing/2014/main" id="{0903FE06-D82F-4446-A56D-4B2F0D2AFD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3072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" name="Line 275">
                <a:extLst>
                  <a:ext uri="{FF2B5EF4-FFF2-40B4-BE49-F238E27FC236}">
                    <a16:creationId xmlns:a16="http://schemas.microsoft.com/office/drawing/2014/main" id="{1340897C-04C6-48B9-B6B0-45DA8015C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0" y="2625"/>
                <a:ext cx="234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5" name="Text Box 276">
                <a:extLst>
                  <a:ext uri="{FF2B5EF4-FFF2-40B4-BE49-F238E27FC236}">
                    <a16:creationId xmlns:a16="http://schemas.microsoft.com/office/drawing/2014/main" id="{FC1B603C-3A89-491B-9817-EC0F3596D3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016"/>
                <a:ext cx="240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X'</a:t>
                </a:r>
              </a:p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y'</a:t>
                </a:r>
              </a:p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z</a:t>
                </a:r>
              </a:p>
            </p:txBody>
          </p:sp>
          <p:sp>
            <p:nvSpPr>
              <p:cNvPr id="436" name="Text Box 277">
                <a:extLst>
                  <a:ext uri="{FF2B5EF4-FFF2-40B4-BE49-F238E27FC236}">
                    <a16:creationId xmlns:a16="http://schemas.microsoft.com/office/drawing/2014/main" id="{CC3BDD9B-2004-4D43-99DA-58C2D9A301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75" y="2529"/>
                <a:ext cx="1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S</a:t>
                </a:r>
                <a:endParaRPr lang="en-GB" sz="1600" b="1"/>
              </a:p>
            </p:txBody>
          </p:sp>
          <p:sp>
            <p:nvSpPr>
              <p:cNvPr id="437" name="Text Box 278">
                <a:extLst>
                  <a:ext uri="{FF2B5EF4-FFF2-40B4-BE49-F238E27FC236}">
                    <a16:creationId xmlns:a16="http://schemas.microsoft.com/office/drawing/2014/main" id="{B861608B-1C21-41F6-9EA5-CA430AB76B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304"/>
                <a:ext cx="240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x'</a:t>
                </a:r>
              </a:p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y</a:t>
                </a:r>
              </a:p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z'</a:t>
                </a:r>
              </a:p>
            </p:txBody>
          </p:sp>
          <p:sp>
            <p:nvSpPr>
              <p:cNvPr id="438" name="Text Box 279">
                <a:extLst>
                  <a:ext uri="{FF2B5EF4-FFF2-40B4-BE49-F238E27FC236}">
                    <a16:creationId xmlns:a16="http://schemas.microsoft.com/office/drawing/2014/main" id="{68B31238-8455-4995-9E7B-3FB260B0E4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605"/>
                <a:ext cx="240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x</a:t>
                </a:r>
              </a:p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y'</a:t>
                </a:r>
              </a:p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z'</a:t>
                </a:r>
              </a:p>
            </p:txBody>
          </p:sp>
          <p:sp>
            <p:nvSpPr>
              <p:cNvPr id="439" name="AutoShape 280">
                <a:extLst>
                  <a:ext uri="{FF2B5EF4-FFF2-40B4-BE49-F238E27FC236}">
                    <a16:creationId xmlns:a16="http://schemas.microsoft.com/office/drawing/2014/main" id="{02F24E60-3D37-47FE-B0DD-E65F4213D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976"/>
                <a:ext cx="240" cy="192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" name="Line 281">
                <a:extLst>
                  <a:ext uri="{FF2B5EF4-FFF2-40B4-BE49-F238E27FC236}">
                    <a16:creationId xmlns:a16="http://schemas.microsoft.com/office/drawing/2014/main" id="{89599359-16CD-44B6-9E13-2E35272E8C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24" y="2640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" name="Line 282">
                <a:extLst>
                  <a:ext uri="{FF2B5EF4-FFF2-40B4-BE49-F238E27FC236}">
                    <a16:creationId xmlns:a16="http://schemas.microsoft.com/office/drawing/2014/main" id="{434DEB18-A091-416B-8966-96A0480D26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688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" name="Line 283">
                <a:extLst>
                  <a:ext uri="{FF2B5EF4-FFF2-40B4-BE49-F238E27FC236}">
                    <a16:creationId xmlns:a16="http://schemas.microsoft.com/office/drawing/2014/main" id="{1B0F0446-8EB8-4CBF-92BA-BD5F1291BC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64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" name="Line 284">
                <a:extLst>
                  <a:ext uri="{FF2B5EF4-FFF2-40B4-BE49-F238E27FC236}">
                    <a16:creationId xmlns:a16="http://schemas.microsoft.com/office/drawing/2014/main" id="{34A06933-D12C-4756-94DB-AE0E5BAB7D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784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" name="Line 285">
                <a:extLst>
                  <a:ext uri="{FF2B5EF4-FFF2-40B4-BE49-F238E27FC236}">
                    <a16:creationId xmlns:a16="http://schemas.microsoft.com/office/drawing/2014/main" id="{0EB41400-98FB-4509-A87C-5788116445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208"/>
                <a:ext cx="0" cy="3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5" name="Line 286">
                <a:extLst>
                  <a:ext uri="{FF2B5EF4-FFF2-40B4-BE49-F238E27FC236}">
                    <a16:creationId xmlns:a16="http://schemas.microsoft.com/office/drawing/2014/main" id="{1B748263-115D-4F3F-BFAE-96BCBE3EA4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20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6" name="Line 287">
                <a:extLst>
                  <a:ext uri="{FF2B5EF4-FFF2-40B4-BE49-F238E27FC236}">
                    <a16:creationId xmlns:a16="http://schemas.microsoft.com/office/drawing/2014/main" id="{84A404B9-AC64-4394-B305-319F0CFDA8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49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7" name="Line 288">
                <a:extLst>
                  <a:ext uri="{FF2B5EF4-FFF2-40B4-BE49-F238E27FC236}">
                    <a16:creationId xmlns:a16="http://schemas.microsoft.com/office/drawing/2014/main" id="{56E76943-1147-4885-B23D-E7C377B3F4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78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8" name="Line 289">
                <a:extLst>
                  <a:ext uri="{FF2B5EF4-FFF2-40B4-BE49-F238E27FC236}">
                    <a16:creationId xmlns:a16="http://schemas.microsoft.com/office/drawing/2014/main" id="{1A28BD4C-9142-4A67-A620-326BBEF0F1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302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9" name="Line 290">
                <a:extLst>
                  <a:ext uri="{FF2B5EF4-FFF2-40B4-BE49-F238E27FC236}">
                    <a16:creationId xmlns:a16="http://schemas.microsoft.com/office/drawing/2014/main" id="{F7DC3F83-6850-4032-B312-9E71A6DC56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312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" name="Text Box 291">
                <a:extLst>
                  <a:ext uri="{FF2B5EF4-FFF2-40B4-BE49-F238E27FC236}">
                    <a16:creationId xmlns:a16="http://schemas.microsoft.com/office/drawing/2014/main" id="{791CC285-F230-410B-B067-F4239C5592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893"/>
                <a:ext cx="240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x</a:t>
                </a:r>
              </a:p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y</a:t>
                </a:r>
              </a:p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z</a:t>
                </a:r>
              </a:p>
            </p:txBody>
          </p:sp>
          <p:sp>
            <p:nvSpPr>
              <p:cNvPr id="451" name="Line 292">
                <a:extLst>
                  <a:ext uri="{FF2B5EF4-FFF2-40B4-BE49-F238E27FC236}">
                    <a16:creationId xmlns:a16="http://schemas.microsoft.com/office/drawing/2014/main" id="{2BD70132-00E1-4114-BDAC-32979559B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307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89" name="Group 293">
              <a:extLst>
                <a:ext uri="{FF2B5EF4-FFF2-40B4-BE49-F238E27FC236}">
                  <a16:creationId xmlns:a16="http://schemas.microsoft.com/office/drawing/2014/main" id="{E6A6823D-D1DA-42D0-AA7F-D03416D7FE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3024"/>
              <a:ext cx="1608" cy="889"/>
              <a:chOff x="1104" y="3024"/>
              <a:chExt cx="1608" cy="889"/>
            </a:xfrm>
          </p:grpSpPr>
          <p:sp>
            <p:nvSpPr>
              <p:cNvPr id="390" name="Text Box 294">
                <a:extLst>
                  <a:ext uri="{FF2B5EF4-FFF2-40B4-BE49-F238E27FC236}">
                    <a16:creationId xmlns:a16="http://schemas.microsoft.com/office/drawing/2014/main" id="{63529B54-F756-44AA-B8C2-FDA108F4D8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0" y="340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</a:t>
                </a:r>
                <a:endParaRPr lang="en-GB" sz="1600" b="1"/>
              </a:p>
            </p:txBody>
          </p:sp>
          <p:sp>
            <p:nvSpPr>
              <p:cNvPr id="391" name="AutoShape 295">
                <a:extLst>
                  <a:ext uri="{FF2B5EF4-FFF2-40B4-BE49-F238E27FC236}">
                    <a16:creationId xmlns:a16="http://schemas.microsoft.com/office/drawing/2014/main" id="{C1297FAE-4BB2-4937-8E6F-2866DA937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120"/>
                <a:ext cx="240" cy="192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" name="AutoShape 296">
                <a:extLst>
                  <a:ext uri="{FF2B5EF4-FFF2-40B4-BE49-F238E27FC236}">
                    <a16:creationId xmlns:a16="http://schemas.microsoft.com/office/drawing/2014/main" id="{634DA6E6-C5EE-4A5D-82D8-140F2A959B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408"/>
                <a:ext cx="240" cy="192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" name="Line 297">
                <a:extLst>
                  <a:ext uri="{FF2B5EF4-FFF2-40B4-BE49-F238E27FC236}">
                    <a16:creationId xmlns:a16="http://schemas.microsoft.com/office/drawing/2014/main" id="{D0EFADDB-9DA9-44AA-ACCC-B403386ACE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3216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" name="Line 298">
                <a:extLst>
                  <a:ext uri="{FF2B5EF4-FFF2-40B4-BE49-F238E27FC236}">
                    <a16:creationId xmlns:a16="http://schemas.microsoft.com/office/drawing/2014/main" id="{54E92327-3D73-4E69-B94E-7F72383A8B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552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" name="Line 299">
                <a:extLst>
                  <a:ext uri="{FF2B5EF4-FFF2-40B4-BE49-F238E27FC236}">
                    <a16:creationId xmlns:a16="http://schemas.microsoft.com/office/drawing/2014/main" id="{3B2B2332-AC96-43B8-924E-837E4D143D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216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6" name="Line 300">
                <a:extLst>
                  <a:ext uri="{FF2B5EF4-FFF2-40B4-BE49-F238E27FC236}">
                    <a16:creationId xmlns:a16="http://schemas.microsoft.com/office/drawing/2014/main" id="{428EDC11-9418-4F3F-9416-FA13932C46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316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" name="Line 301">
                <a:extLst>
                  <a:ext uri="{FF2B5EF4-FFF2-40B4-BE49-F238E27FC236}">
                    <a16:creationId xmlns:a16="http://schemas.microsoft.com/office/drawing/2014/main" id="{D649A096-2DF3-48D1-9B5B-376354E13F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326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8" name="Line 302">
                <a:extLst>
                  <a:ext uri="{FF2B5EF4-FFF2-40B4-BE49-F238E27FC236}">
                    <a16:creationId xmlns:a16="http://schemas.microsoft.com/office/drawing/2014/main" id="{52E23ADA-AB51-42EE-B072-501DF20DF7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345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" name="Line 303">
                <a:extLst>
                  <a:ext uri="{FF2B5EF4-FFF2-40B4-BE49-F238E27FC236}">
                    <a16:creationId xmlns:a16="http://schemas.microsoft.com/office/drawing/2014/main" id="{890ED983-D95B-40E7-9539-33D1FF0271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355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" name="Line 304">
                <a:extLst>
                  <a:ext uri="{FF2B5EF4-FFF2-40B4-BE49-F238E27FC236}">
                    <a16:creationId xmlns:a16="http://schemas.microsoft.com/office/drawing/2014/main" id="{0BD57175-72C1-4073-8971-C404E87B2E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3792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" name="Text Box 305">
                <a:extLst>
                  <a:ext uri="{FF2B5EF4-FFF2-40B4-BE49-F238E27FC236}">
                    <a16:creationId xmlns:a16="http://schemas.microsoft.com/office/drawing/2014/main" id="{DC8D0531-7CE3-4892-972D-28E576078A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3325"/>
                <a:ext cx="240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GB" sz="1400" b="1"/>
                  <a:t>x</a:t>
                </a:r>
              </a:p>
              <a:p>
                <a:pPr eaLnBrk="0" hangingPunct="0">
                  <a:lnSpc>
                    <a:spcPct val="90000"/>
                  </a:lnSpc>
                </a:pPr>
                <a:r>
                  <a:rPr lang="en-GB" sz="1400" b="1"/>
                  <a:t>z</a:t>
                </a:r>
              </a:p>
            </p:txBody>
          </p:sp>
          <p:sp>
            <p:nvSpPr>
              <p:cNvPr id="402" name="AutoShape 306">
                <a:extLst>
                  <a:ext uri="{FF2B5EF4-FFF2-40B4-BE49-F238E27FC236}">
                    <a16:creationId xmlns:a16="http://schemas.microsoft.com/office/drawing/2014/main" id="{D6D11D2A-2FD6-40AE-941E-D42804512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696"/>
                <a:ext cx="240" cy="192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" name="Line 307">
                <a:extLst>
                  <a:ext uri="{FF2B5EF4-FFF2-40B4-BE49-F238E27FC236}">
                    <a16:creationId xmlns:a16="http://schemas.microsoft.com/office/drawing/2014/main" id="{4B9E984F-2838-44D9-A538-C30235A15A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55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4" name="Line 308">
                <a:extLst>
                  <a:ext uri="{FF2B5EF4-FFF2-40B4-BE49-F238E27FC236}">
                    <a16:creationId xmlns:a16="http://schemas.microsoft.com/office/drawing/2014/main" id="{4D287E00-EDEC-48F5-85D1-5D2CCC712A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45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5" name="Line 309">
                <a:extLst>
                  <a:ext uri="{FF2B5EF4-FFF2-40B4-BE49-F238E27FC236}">
                    <a16:creationId xmlns:a16="http://schemas.microsoft.com/office/drawing/2014/main" id="{1A202913-E21B-4ABE-90EB-7C9C8FD98E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3504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" name="Line 310">
                <a:extLst>
                  <a:ext uri="{FF2B5EF4-FFF2-40B4-BE49-F238E27FC236}">
                    <a16:creationId xmlns:a16="http://schemas.microsoft.com/office/drawing/2014/main" id="{8110B2A8-4565-4E76-AD1C-234EC622B4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374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7" name="Line 311">
                <a:extLst>
                  <a:ext uri="{FF2B5EF4-FFF2-40B4-BE49-F238E27FC236}">
                    <a16:creationId xmlns:a16="http://schemas.microsoft.com/office/drawing/2014/main" id="{DBAB1AD7-F373-4E8E-BC6F-D956B6F08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384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8" name="Text Box 312">
                <a:extLst>
                  <a:ext uri="{FF2B5EF4-FFF2-40B4-BE49-F238E27FC236}">
                    <a16:creationId xmlns:a16="http://schemas.microsoft.com/office/drawing/2014/main" id="{BED930C0-C349-4B1F-97C0-29BEB80EEF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3613"/>
                <a:ext cx="240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GB" sz="1400" b="1"/>
                  <a:t>y</a:t>
                </a:r>
              </a:p>
              <a:p>
                <a:pPr eaLnBrk="0" hangingPunct="0">
                  <a:lnSpc>
                    <a:spcPct val="90000"/>
                  </a:lnSpc>
                </a:pPr>
                <a:r>
                  <a:rPr lang="en-GB" sz="1400" b="1"/>
                  <a:t>z</a:t>
                </a:r>
              </a:p>
            </p:txBody>
          </p:sp>
          <p:sp>
            <p:nvSpPr>
              <p:cNvPr id="409" name="Rectangle 313">
                <a:extLst>
                  <a:ext uri="{FF2B5EF4-FFF2-40B4-BE49-F238E27FC236}">
                    <a16:creationId xmlns:a16="http://schemas.microsoft.com/office/drawing/2014/main" id="{2C9C6856-9D65-48F1-B004-BA9F2B729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3024"/>
                <a:ext cx="178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GB" sz="1400" b="1"/>
                  <a:t>x</a:t>
                </a:r>
              </a:p>
              <a:p>
                <a:pPr eaLnBrk="0" hangingPunct="0">
                  <a:lnSpc>
                    <a:spcPct val="90000"/>
                  </a:lnSpc>
                </a:pPr>
                <a:r>
                  <a:rPr lang="en-GB" sz="1400" b="1"/>
                  <a:t>y</a:t>
                </a:r>
              </a:p>
            </p:txBody>
          </p:sp>
          <p:grpSp>
            <p:nvGrpSpPr>
              <p:cNvPr id="410" name="Group 314">
                <a:extLst>
                  <a:ext uri="{FF2B5EF4-FFF2-40B4-BE49-F238E27FC236}">
                    <a16:creationId xmlns:a16="http://schemas.microsoft.com/office/drawing/2014/main" id="{72D30E1E-AE1A-422E-B684-8372CA8EAE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77" y="3408"/>
                <a:ext cx="240" cy="183"/>
                <a:chOff x="6768" y="11808"/>
                <a:chExt cx="1008" cy="792"/>
              </a:xfrm>
            </p:grpSpPr>
            <p:sp>
              <p:nvSpPr>
                <p:cNvPr id="412" name="Freeform 315">
                  <a:extLst>
                    <a:ext uri="{FF2B5EF4-FFF2-40B4-BE49-F238E27FC236}">
                      <a16:creationId xmlns:a16="http://schemas.microsoft.com/office/drawing/2014/main" id="{838E6BE9-0DF2-45CD-ABA0-B446345661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" name="Line 316">
                  <a:extLst>
                    <a:ext uri="{FF2B5EF4-FFF2-40B4-BE49-F238E27FC236}">
                      <a16:creationId xmlns:a16="http://schemas.microsoft.com/office/drawing/2014/main" id="{7F4C29B3-92E8-4D5C-B9E4-87C8C8E97B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" name="Line 317">
                  <a:extLst>
                    <a:ext uri="{FF2B5EF4-FFF2-40B4-BE49-F238E27FC236}">
                      <a16:creationId xmlns:a16="http://schemas.microsoft.com/office/drawing/2014/main" id="{4017EE05-2541-4591-8A83-ADE72F76B3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5" name="Freeform 318">
                  <a:extLst>
                    <a:ext uri="{FF2B5EF4-FFF2-40B4-BE49-F238E27FC236}">
                      <a16:creationId xmlns:a16="http://schemas.microsoft.com/office/drawing/2014/main" id="{9F158315-3780-453D-8CA6-0163412A2F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6" name="Freeform 319">
                  <a:extLst>
                    <a:ext uri="{FF2B5EF4-FFF2-40B4-BE49-F238E27FC236}">
                      <a16:creationId xmlns:a16="http://schemas.microsoft.com/office/drawing/2014/main" id="{A4E9B536-81C1-4A98-A188-F9AD46B8A1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1" name="Line 320">
                <a:extLst>
                  <a:ext uri="{FF2B5EF4-FFF2-40B4-BE49-F238E27FC236}">
                    <a16:creationId xmlns:a16="http://schemas.microsoft.com/office/drawing/2014/main" id="{BAAEB599-830D-4672-B78D-E2041BA1F4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50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408733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Summary of Arithmetic Circuits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7" name="Rectangle 3">
            <a:extLst>
              <a:ext uri="{FF2B5EF4-FFF2-40B4-BE49-F238E27FC236}">
                <a16:creationId xmlns:a16="http://schemas.microsoft.com/office/drawing/2014/main" id="{4AEE94C1-B9F3-469C-ACB6-B6DE469BA1F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4-bit parallel adder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grpSp>
        <p:nvGrpSpPr>
          <p:cNvPr id="188" name="Group 186">
            <a:extLst>
              <a:ext uri="{FF2B5EF4-FFF2-40B4-BE49-F238E27FC236}">
                <a16:creationId xmlns:a16="http://schemas.microsoft.com/office/drawing/2014/main" id="{6F73C8AD-D6A1-40B7-B408-00B2A96756EA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905000"/>
            <a:ext cx="3014663" cy="1636713"/>
            <a:chOff x="1009" y="1296"/>
            <a:chExt cx="1899" cy="1031"/>
          </a:xfrm>
        </p:grpSpPr>
        <p:graphicFrame>
          <p:nvGraphicFramePr>
            <p:cNvPr id="189" name="Object 187">
              <a:extLst>
                <a:ext uri="{FF2B5EF4-FFF2-40B4-BE49-F238E27FC236}">
                  <a16:creationId xmlns:a16="http://schemas.microsoft.com/office/drawing/2014/main" id="{8440749D-F228-457B-A43F-95452F3CCE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9" y="1345"/>
            <a:ext cx="1899" cy="9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0" name="Document" r:id="rId4" imgW="3021840" imgH="1569600" progId="Word.Document.8">
                    <p:embed/>
                  </p:oleObj>
                </mc:Choice>
                <mc:Fallback>
                  <p:oleObj name="Document" r:id="rId4" imgW="3021840" imgH="1569600" progId="Word.Document.8">
                    <p:embed/>
                    <p:pic>
                      <p:nvPicPr>
                        <p:cNvPr id="4098" name="Object 1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9" y="1345"/>
                          <a:ext cx="1899" cy="9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0" name="Line 188">
              <a:extLst>
                <a:ext uri="{FF2B5EF4-FFF2-40B4-BE49-F238E27FC236}">
                  <a16:creationId xmlns:a16="http://schemas.microsoft.com/office/drawing/2014/main" id="{CBF29202-8AF0-4FC0-AE2E-EDE871E028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488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Line 189">
              <a:extLst>
                <a:ext uri="{FF2B5EF4-FFF2-40B4-BE49-F238E27FC236}">
                  <a16:creationId xmlns:a16="http://schemas.microsoft.com/office/drawing/2014/main" id="{AB494E9D-CD2E-420B-A014-700EEC3F0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92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Line 190">
              <a:extLst>
                <a:ext uri="{FF2B5EF4-FFF2-40B4-BE49-F238E27FC236}">
                  <a16:creationId xmlns:a16="http://schemas.microsoft.com/office/drawing/2014/main" id="{9BFB2CC9-10DE-4475-8FB9-0FB21E8E4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296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Line 191">
              <a:extLst>
                <a:ext uri="{FF2B5EF4-FFF2-40B4-BE49-F238E27FC236}">
                  <a16:creationId xmlns:a16="http://schemas.microsoft.com/office/drawing/2014/main" id="{8273BD9D-9BA5-4549-AEA9-ACD60D170B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256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" name="Text Box 192">
            <a:extLst>
              <a:ext uri="{FF2B5EF4-FFF2-40B4-BE49-F238E27FC236}">
                <a16:creationId xmlns:a16="http://schemas.microsoft.com/office/drawing/2014/main" id="{2ABAB8FF-6C6F-4DEC-9C8F-2FE1AC3DE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905000"/>
            <a:ext cx="39624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/>
              <a:t>2 ways:</a:t>
            </a:r>
          </a:p>
          <a:p>
            <a:pPr lvl="1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ZapfDingbats" pitchFamily="82" charset="2"/>
              <a:buChar char="u"/>
            </a:pPr>
            <a:r>
              <a:rPr lang="en-GB" sz="2000"/>
              <a:t>  Serial (one FA)</a:t>
            </a:r>
          </a:p>
          <a:p>
            <a:pPr lvl="1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ZapfDingbats" pitchFamily="82" charset="2"/>
              <a:buChar char="u"/>
            </a:pPr>
            <a:r>
              <a:rPr lang="en-GB" sz="2000"/>
              <a:t>  Parallel (</a:t>
            </a:r>
            <a:r>
              <a:rPr lang="en-GB" sz="2000" i="1"/>
              <a:t>n</a:t>
            </a:r>
            <a:r>
              <a:rPr lang="en-GB" sz="2000"/>
              <a:t> FAs for </a:t>
            </a:r>
            <a:r>
              <a:rPr lang="en-GB" sz="2000" i="1"/>
              <a:t>n</a:t>
            </a:r>
            <a:r>
              <a:rPr lang="en-GB" sz="2000"/>
              <a:t> bits)</a:t>
            </a:r>
          </a:p>
        </p:txBody>
      </p:sp>
      <p:grpSp>
        <p:nvGrpSpPr>
          <p:cNvPr id="195" name="Group 193">
            <a:extLst>
              <a:ext uri="{FF2B5EF4-FFF2-40B4-BE49-F238E27FC236}">
                <a16:creationId xmlns:a16="http://schemas.microsoft.com/office/drawing/2014/main" id="{CA237F53-9A8A-47AD-8B4C-438A0C7F3613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276600"/>
            <a:ext cx="4570413" cy="1689100"/>
            <a:chOff x="1104" y="2496"/>
            <a:chExt cx="2879" cy="1064"/>
          </a:xfrm>
        </p:grpSpPr>
        <p:sp>
          <p:nvSpPr>
            <p:cNvPr id="196" name="Text Box 194">
              <a:extLst>
                <a:ext uri="{FF2B5EF4-FFF2-40B4-BE49-F238E27FC236}">
                  <a16:creationId xmlns:a16="http://schemas.microsoft.com/office/drawing/2014/main" id="{804152A5-8368-4D73-AFD8-9404DC8277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928"/>
              <a:ext cx="23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C</a:t>
              </a:r>
              <a:r>
                <a:rPr lang="en-GB" sz="1400" b="1" baseline="-25000">
                  <a:solidFill>
                    <a:srgbClr val="0000FF"/>
                  </a:solidFill>
                </a:rPr>
                <a:t>1</a:t>
              </a:r>
              <a:endParaRPr lang="en-GB" sz="1400" b="1">
                <a:solidFill>
                  <a:srgbClr val="0000FF"/>
                </a:solidFill>
              </a:endParaRPr>
            </a:p>
          </p:txBody>
        </p:sp>
        <p:sp>
          <p:nvSpPr>
            <p:cNvPr id="197" name="Line 195">
              <a:extLst>
                <a:ext uri="{FF2B5EF4-FFF2-40B4-BE49-F238E27FC236}">
                  <a16:creationId xmlns:a16="http://schemas.microsoft.com/office/drawing/2014/main" id="{CC1AC6C6-40E7-474F-B177-1FF36F41A0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59" y="3018"/>
              <a:ext cx="1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Line 196">
              <a:extLst>
                <a:ext uri="{FF2B5EF4-FFF2-40B4-BE49-F238E27FC236}">
                  <a16:creationId xmlns:a16="http://schemas.microsoft.com/office/drawing/2014/main" id="{7A99D03C-FE77-45D5-BF10-79985A68258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120" y="2785"/>
              <a:ext cx="23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Text Box 197">
              <a:extLst>
                <a:ext uri="{FF2B5EF4-FFF2-40B4-BE49-F238E27FC236}">
                  <a16:creationId xmlns:a16="http://schemas.microsoft.com/office/drawing/2014/main" id="{B0066C63-C055-40B0-B02D-44E3CFAFB3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496"/>
              <a:ext cx="40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Y</a:t>
              </a:r>
              <a:r>
                <a:rPr lang="en-GB" sz="1400" b="1" baseline="-25000">
                  <a:solidFill>
                    <a:srgbClr val="0000FF"/>
                  </a:solidFill>
                </a:rPr>
                <a:t>1  </a:t>
              </a:r>
              <a:r>
                <a:rPr lang="en-GB" sz="1400" b="1">
                  <a:solidFill>
                    <a:srgbClr val="0000FF"/>
                  </a:solidFill>
                </a:rPr>
                <a:t>X</a:t>
              </a:r>
              <a:r>
                <a:rPr lang="en-GB" sz="1400" b="1" baseline="-25000">
                  <a:solidFill>
                    <a:srgbClr val="0000FF"/>
                  </a:solidFill>
                </a:rPr>
                <a:t>1</a:t>
              </a:r>
              <a:endParaRPr lang="en-GB" sz="1400" b="1"/>
            </a:p>
          </p:txBody>
        </p:sp>
        <p:sp>
          <p:nvSpPr>
            <p:cNvPr id="200" name="Text Box 198">
              <a:extLst>
                <a:ext uri="{FF2B5EF4-FFF2-40B4-BE49-F238E27FC236}">
                  <a16:creationId xmlns:a16="http://schemas.microsoft.com/office/drawing/2014/main" id="{A8F122BD-F3E2-40FD-89F4-AF319BF70F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368"/>
              <a:ext cx="24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6600"/>
                  </a:solidFill>
                </a:rPr>
                <a:t>S</a:t>
              </a:r>
              <a:r>
                <a:rPr lang="en-GB" sz="1400" b="1" baseline="-25000">
                  <a:solidFill>
                    <a:srgbClr val="006600"/>
                  </a:solidFill>
                </a:rPr>
                <a:t>1</a:t>
              </a:r>
              <a:endParaRPr lang="en-GB" sz="1400" b="1"/>
            </a:p>
          </p:txBody>
        </p:sp>
        <p:sp>
          <p:nvSpPr>
            <p:cNvPr id="201" name="Rectangle 199">
              <a:extLst>
                <a:ext uri="{FF2B5EF4-FFF2-40B4-BE49-F238E27FC236}">
                  <a16:creationId xmlns:a16="http://schemas.microsoft.com/office/drawing/2014/main" id="{82B21887-2A88-4059-8502-CA85A60AB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2893"/>
              <a:ext cx="319" cy="2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02" name="Text Box 200">
              <a:extLst>
                <a:ext uri="{FF2B5EF4-FFF2-40B4-BE49-F238E27FC236}">
                  <a16:creationId xmlns:a16="http://schemas.microsoft.com/office/drawing/2014/main" id="{94E21F5A-6CDF-40C8-956F-7D5033758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640"/>
              <a:ext cx="308" cy="19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/>
                <a:t>C</a:t>
              </a:r>
              <a:r>
                <a:rPr lang="en-GB" sz="1400" b="1" baseline="-25000"/>
                <a:t>2</a:t>
              </a:r>
              <a:endParaRPr lang="en-GB" sz="1400" b="1"/>
            </a:p>
          </p:txBody>
        </p:sp>
        <p:sp>
          <p:nvSpPr>
            <p:cNvPr id="203" name="Line 201">
              <a:extLst>
                <a:ext uri="{FF2B5EF4-FFF2-40B4-BE49-F238E27FC236}">
                  <a16:creationId xmlns:a16="http://schemas.microsoft.com/office/drawing/2014/main" id="{3B9F5DA9-CB7F-4DFD-A0C1-1EE97E83320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302" y="3243"/>
              <a:ext cx="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202">
              <a:extLst>
                <a:ext uri="{FF2B5EF4-FFF2-40B4-BE49-F238E27FC236}">
                  <a16:creationId xmlns:a16="http://schemas.microsoft.com/office/drawing/2014/main" id="{65F643B2-89F1-4CFA-B8D1-CBF6E6FFF28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216" y="2785"/>
              <a:ext cx="23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Line 203">
              <a:extLst>
                <a:ext uri="{FF2B5EF4-FFF2-40B4-BE49-F238E27FC236}">
                  <a16:creationId xmlns:a16="http://schemas.microsoft.com/office/drawing/2014/main" id="{9E66F170-6289-498A-B027-7DA4F0FB1B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374" y="2847"/>
              <a:ext cx="10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204">
              <a:extLst>
                <a:ext uri="{FF2B5EF4-FFF2-40B4-BE49-F238E27FC236}">
                  <a16:creationId xmlns:a16="http://schemas.microsoft.com/office/drawing/2014/main" id="{89EBDBA6-6B06-4055-8585-87D20A4BAF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7" y="2794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205">
              <a:extLst>
                <a:ext uri="{FF2B5EF4-FFF2-40B4-BE49-F238E27FC236}">
                  <a16:creationId xmlns:a16="http://schemas.microsoft.com/office/drawing/2014/main" id="{EB3F1C3B-553A-4254-9F2E-B83B3A10E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6" y="2794"/>
              <a:ext cx="0" cy="19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Line 206">
              <a:extLst>
                <a:ext uri="{FF2B5EF4-FFF2-40B4-BE49-F238E27FC236}">
                  <a16:creationId xmlns:a16="http://schemas.microsoft.com/office/drawing/2014/main" id="{F822E877-11FD-457E-B367-539A08C8F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6" y="2993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Line 207">
              <a:extLst>
                <a:ext uri="{FF2B5EF4-FFF2-40B4-BE49-F238E27FC236}">
                  <a16:creationId xmlns:a16="http://schemas.microsoft.com/office/drawing/2014/main" id="{D556295E-CCEE-4A20-8C46-EDF49A4976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611" y="2785"/>
              <a:ext cx="23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Text Box 208">
              <a:extLst>
                <a:ext uri="{FF2B5EF4-FFF2-40B4-BE49-F238E27FC236}">
                  <a16:creationId xmlns:a16="http://schemas.microsoft.com/office/drawing/2014/main" id="{8168859C-2E44-414F-BADE-C13BD27CB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928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6600"/>
                  </a:solidFill>
                </a:rPr>
                <a:t>C</a:t>
              </a:r>
              <a:r>
                <a:rPr lang="en-GB" sz="1400" b="1" baseline="-25000">
                  <a:solidFill>
                    <a:srgbClr val="006600"/>
                  </a:solidFill>
                </a:rPr>
                <a:t>5</a:t>
              </a:r>
              <a:endParaRPr lang="en-GB" sz="1400" b="1"/>
            </a:p>
          </p:txBody>
        </p:sp>
        <p:sp>
          <p:nvSpPr>
            <p:cNvPr id="211" name="Text Box 209">
              <a:extLst>
                <a:ext uri="{FF2B5EF4-FFF2-40B4-BE49-F238E27FC236}">
                  <a16:creationId xmlns:a16="http://schemas.microsoft.com/office/drawing/2014/main" id="{DB7A4033-52AD-4906-B287-61DCD1683F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496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Y</a:t>
              </a:r>
              <a:r>
                <a:rPr lang="en-GB" sz="1400" b="1" baseline="-25000">
                  <a:solidFill>
                    <a:srgbClr val="0000FF"/>
                  </a:solidFill>
                </a:rPr>
                <a:t>2  </a:t>
              </a:r>
              <a:r>
                <a:rPr lang="en-GB" sz="1400" b="1">
                  <a:solidFill>
                    <a:srgbClr val="0000FF"/>
                  </a:solidFill>
                </a:rPr>
                <a:t>X</a:t>
              </a:r>
              <a:r>
                <a:rPr lang="en-GB" sz="1400" b="1" baseline="-25000">
                  <a:solidFill>
                    <a:srgbClr val="0000FF"/>
                  </a:solidFill>
                </a:rPr>
                <a:t>2</a:t>
              </a:r>
              <a:endParaRPr lang="en-GB" sz="1400" b="1"/>
            </a:p>
          </p:txBody>
        </p:sp>
        <p:sp>
          <p:nvSpPr>
            <p:cNvPr id="212" name="Text Box 210">
              <a:extLst>
                <a:ext uri="{FF2B5EF4-FFF2-40B4-BE49-F238E27FC236}">
                  <a16:creationId xmlns:a16="http://schemas.microsoft.com/office/drawing/2014/main" id="{52FDCAAB-6097-4CD3-88B5-C27AEC0F8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3368"/>
              <a:ext cx="30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6600"/>
                  </a:solidFill>
                </a:rPr>
                <a:t>S</a:t>
              </a:r>
              <a:r>
                <a:rPr lang="en-GB" sz="1400" b="1" baseline="-25000">
                  <a:solidFill>
                    <a:srgbClr val="006600"/>
                  </a:solidFill>
                </a:rPr>
                <a:t>2</a:t>
              </a:r>
              <a:endParaRPr lang="en-GB" sz="1400" b="1"/>
            </a:p>
          </p:txBody>
        </p:sp>
        <p:sp>
          <p:nvSpPr>
            <p:cNvPr id="213" name="Rectangle 211">
              <a:extLst>
                <a:ext uri="{FF2B5EF4-FFF2-40B4-BE49-F238E27FC236}">
                  <a16:creationId xmlns:a16="http://schemas.microsoft.com/office/drawing/2014/main" id="{601D5E8E-7821-403B-8A26-86EEED197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3" y="2893"/>
              <a:ext cx="319" cy="2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14" name="Line 212">
              <a:extLst>
                <a:ext uri="{FF2B5EF4-FFF2-40B4-BE49-F238E27FC236}">
                  <a16:creationId xmlns:a16="http://schemas.microsoft.com/office/drawing/2014/main" id="{045CD043-DF20-478E-A9BF-84B38D75BD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793" y="3243"/>
              <a:ext cx="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Line 213">
              <a:extLst>
                <a:ext uri="{FF2B5EF4-FFF2-40B4-BE49-F238E27FC236}">
                  <a16:creationId xmlns:a16="http://schemas.microsoft.com/office/drawing/2014/main" id="{3B3EC0DE-6386-4413-8827-6ADFF0EE1F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707" y="2785"/>
              <a:ext cx="23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Line 214">
              <a:extLst>
                <a:ext uri="{FF2B5EF4-FFF2-40B4-BE49-F238E27FC236}">
                  <a16:creationId xmlns:a16="http://schemas.microsoft.com/office/drawing/2014/main" id="{545AFC8B-C9B2-4157-8688-E85BF55D933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865" y="2847"/>
              <a:ext cx="10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Line 215">
              <a:extLst>
                <a:ext uri="{FF2B5EF4-FFF2-40B4-BE49-F238E27FC236}">
                  <a16:creationId xmlns:a16="http://schemas.microsoft.com/office/drawing/2014/main" id="{418123BA-F30E-47CC-8A30-FC3E0FB5C1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8" y="2794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Line 216">
              <a:extLst>
                <a:ext uri="{FF2B5EF4-FFF2-40B4-BE49-F238E27FC236}">
                  <a16:creationId xmlns:a16="http://schemas.microsoft.com/office/drawing/2014/main" id="{92278526-DF02-43F3-9993-451C6075B6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7" y="2794"/>
              <a:ext cx="0" cy="4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217">
              <a:extLst>
                <a:ext uri="{FF2B5EF4-FFF2-40B4-BE49-F238E27FC236}">
                  <a16:creationId xmlns:a16="http://schemas.microsoft.com/office/drawing/2014/main" id="{C4F25141-3BA8-4786-90FD-D8BA7493EA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7" y="3218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218">
              <a:extLst>
                <a:ext uri="{FF2B5EF4-FFF2-40B4-BE49-F238E27FC236}">
                  <a16:creationId xmlns:a16="http://schemas.microsoft.com/office/drawing/2014/main" id="{006CF85A-E774-484A-BAAD-F74A5E6387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6" y="3118"/>
              <a:ext cx="0" cy="1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Text Box 219">
              <a:extLst>
                <a:ext uri="{FF2B5EF4-FFF2-40B4-BE49-F238E27FC236}">
                  <a16:creationId xmlns:a16="http://schemas.microsoft.com/office/drawing/2014/main" id="{90DF5CDB-9E86-4AB9-807B-E41213A9C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640"/>
              <a:ext cx="247" cy="19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/>
                <a:t>C</a:t>
              </a:r>
              <a:r>
                <a:rPr lang="en-GB" sz="1400" b="1" baseline="-25000"/>
                <a:t>3</a:t>
              </a:r>
              <a:endParaRPr lang="en-GB" sz="1400" b="1"/>
            </a:p>
          </p:txBody>
        </p:sp>
        <p:sp>
          <p:nvSpPr>
            <p:cNvPr id="222" name="Line 220">
              <a:extLst>
                <a:ext uri="{FF2B5EF4-FFF2-40B4-BE49-F238E27FC236}">
                  <a16:creationId xmlns:a16="http://schemas.microsoft.com/office/drawing/2014/main" id="{6D80F610-1D5F-4033-992D-8965409AF8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102" y="2785"/>
              <a:ext cx="23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Text Box 221">
              <a:extLst>
                <a:ext uri="{FF2B5EF4-FFF2-40B4-BE49-F238E27FC236}">
                  <a16:creationId xmlns:a16="http://schemas.microsoft.com/office/drawing/2014/main" id="{E89C4A28-DEDE-457E-BD23-3B7ADF03A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496"/>
              <a:ext cx="3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Y</a:t>
              </a:r>
              <a:r>
                <a:rPr lang="en-GB" sz="1400" b="1" baseline="-25000">
                  <a:solidFill>
                    <a:srgbClr val="0000FF"/>
                  </a:solidFill>
                </a:rPr>
                <a:t>3  </a:t>
              </a:r>
              <a:r>
                <a:rPr lang="en-GB" sz="1400" b="1">
                  <a:solidFill>
                    <a:srgbClr val="0000FF"/>
                  </a:solidFill>
                </a:rPr>
                <a:t>X</a:t>
              </a:r>
              <a:r>
                <a:rPr lang="en-GB" sz="1400" b="1" baseline="-25000">
                  <a:solidFill>
                    <a:srgbClr val="0000FF"/>
                  </a:solidFill>
                </a:rPr>
                <a:t>3</a:t>
              </a:r>
              <a:endParaRPr lang="en-GB" sz="1400" b="1">
                <a:solidFill>
                  <a:srgbClr val="0000FF"/>
                </a:solidFill>
              </a:endParaRPr>
            </a:p>
          </p:txBody>
        </p:sp>
        <p:sp>
          <p:nvSpPr>
            <p:cNvPr id="224" name="Text Box 222">
              <a:extLst>
                <a:ext uri="{FF2B5EF4-FFF2-40B4-BE49-F238E27FC236}">
                  <a16:creationId xmlns:a16="http://schemas.microsoft.com/office/drawing/2014/main" id="{E7E4DF3C-C018-450F-97A6-71DC0C53D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3368"/>
              <a:ext cx="2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6600"/>
                  </a:solidFill>
                </a:rPr>
                <a:t>S</a:t>
              </a:r>
              <a:r>
                <a:rPr lang="en-GB" sz="1400" b="1" baseline="-25000">
                  <a:solidFill>
                    <a:srgbClr val="006600"/>
                  </a:solidFill>
                </a:rPr>
                <a:t>3</a:t>
              </a:r>
              <a:endParaRPr lang="en-GB" sz="1400" b="1"/>
            </a:p>
          </p:txBody>
        </p:sp>
        <p:sp>
          <p:nvSpPr>
            <p:cNvPr id="225" name="Rectangle 223">
              <a:extLst>
                <a:ext uri="{FF2B5EF4-FFF2-40B4-BE49-F238E27FC236}">
                  <a16:creationId xmlns:a16="http://schemas.microsoft.com/office/drawing/2014/main" id="{31136F3F-8E25-4786-B412-C2F0589FD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893"/>
              <a:ext cx="319" cy="2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26" name="Line 224">
              <a:extLst>
                <a:ext uri="{FF2B5EF4-FFF2-40B4-BE49-F238E27FC236}">
                  <a16:creationId xmlns:a16="http://schemas.microsoft.com/office/drawing/2014/main" id="{F2F19DDF-1CD9-41BA-88CF-A23A4A5E0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284" y="3243"/>
              <a:ext cx="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Line 225">
              <a:extLst>
                <a:ext uri="{FF2B5EF4-FFF2-40B4-BE49-F238E27FC236}">
                  <a16:creationId xmlns:a16="http://schemas.microsoft.com/office/drawing/2014/main" id="{0D9A59FD-E3F9-40A5-98AB-D6A23B04872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197" y="2785"/>
              <a:ext cx="23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Line 226">
              <a:extLst>
                <a:ext uri="{FF2B5EF4-FFF2-40B4-BE49-F238E27FC236}">
                  <a16:creationId xmlns:a16="http://schemas.microsoft.com/office/drawing/2014/main" id="{5B8FB7F8-7AC6-44D8-BF20-43A5A1E22C0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356" y="2847"/>
              <a:ext cx="10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Line 227">
              <a:extLst>
                <a:ext uri="{FF2B5EF4-FFF2-40B4-BE49-F238E27FC236}">
                  <a16:creationId xmlns:a16="http://schemas.microsoft.com/office/drawing/2014/main" id="{D41C84E9-6089-4816-AB3F-C85458E13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9" y="2794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Line 228">
              <a:extLst>
                <a:ext uri="{FF2B5EF4-FFF2-40B4-BE49-F238E27FC236}">
                  <a16:creationId xmlns:a16="http://schemas.microsoft.com/office/drawing/2014/main" id="{7079DC1E-176E-4B56-9EAA-BA952E7133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8" y="2794"/>
              <a:ext cx="0" cy="4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Line 229">
              <a:extLst>
                <a:ext uri="{FF2B5EF4-FFF2-40B4-BE49-F238E27FC236}">
                  <a16:creationId xmlns:a16="http://schemas.microsoft.com/office/drawing/2014/main" id="{8DA798D8-7A7F-4375-ACBB-B8BE2D268A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8" y="3218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Line 230">
              <a:extLst>
                <a:ext uri="{FF2B5EF4-FFF2-40B4-BE49-F238E27FC236}">
                  <a16:creationId xmlns:a16="http://schemas.microsoft.com/office/drawing/2014/main" id="{8DB3876D-F711-43FB-98E3-1E40714830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7" y="3118"/>
              <a:ext cx="0" cy="1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Text Box 231">
              <a:extLst>
                <a:ext uri="{FF2B5EF4-FFF2-40B4-BE49-F238E27FC236}">
                  <a16:creationId xmlns:a16="http://schemas.microsoft.com/office/drawing/2014/main" id="{D2BF352D-4203-48F8-9703-D0F1C6CC1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640"/>
              <a:ext cx="276" cy="19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/>
                <a:t>C</a:t>
              </a:r>
              <a:r>
                <a:rPr lang="en-GB" sz="1400" b="1" baseline="-25000"/>
                <a:t>4</a:t>
              </a:r>
              <a:endParaRPr lang="en-GB" sz="1400" b="1"/>
            </a:p>
          </p:txBody>
        </p:sp>
        <p:sp>
          <p:nvSpPr>
            <p:cNvPr id="234" name="Line 232">
              <a:extLst>
                <a:ext uri="{FF2B5EF4-FFF2-40B4-BE49-F238E27FC236}">
                  <a16:creationId xmlns:a16="http://schemas.microsoft.com/office/drawing/2014/main" id="{1C1E35DA-B523-4D3B-A368-2E41DDD4AD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593" y="2785"/>
              <a:ext cx="23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Text Box 233">
              <a:extLst>
                <a:ext uri="{FF2B5EF4-FFF2-40B4-BE49-F238E27FC236}">
                  <a16:creationId xmlns:a16="http://schemas.microsoft.com/office/drawing/2014/main" id="{9CBD0F37-80CF-4F53-A2FA-4C3042EC72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496"/>
              <a:ext cx="41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Y</a:t>
              </a:r>
              <a:r>
                <a:rPr lang="en-GB" sz="1400" b="1" baseline="-25000">
                  <a:solidFill>
                    <a:srgbClr val="0000FF"/>
                  </a:solidFill>
                </a:rPr>
                <a:t>4  </a:t>
              </a:r>
              <a:r>
                <a:rPr lang="en-GB" sz="1400" b="1">
                  <a:solidFill>
                    <a:srgbClr val="0000FF"/>
                  </a:solidFill>
                </a:rPr>
                <a:t>X</a:t>
              </a:r>
              <a:r>
                <a:rPr lang="en-GB" sz="1400" b="1" baseline="-25000">
                  <a:solidFill>
                    <a:srgbClr val="0000FF"/>
                  </a:solidFill>
                </a:rPr>
                <a:t>4</a:t>
              </a:r>
              <a:endParaRPr lang="en-GB" sz="1400" b="1"/>
            </a:p>
          </p:txBody>
        </p:sp>
        <p:sp>
          <p:nvSpPr>
            <p:cNvPr id="236" name="Text Box 234">
              <a:extLst>
                <a:ext uri="{FF2B5EF4-FFF2-40B4-BE49-F238E27FC236}">
                  <a16:creationId xmlns:a16="http://schemas.microsoft.com/office/drawing/2014/main" id="{1005A7E8-FEA6-41A0-95BC-CE1B60ECE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3368"/>
              <a:ext cx="2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6600"/>
                  </a:solidFill>
                </a:rPr>
                <a:t>S</a:t>
              </a:r>
              <a:r>
                <a:rPr lang="en-GB" sz="1400" b="1" baseline="-25000">
                  <a:solidFill>
                    <a:srgbClr val="006600"/>
                  </a:solidFill>
                </a:rPr>
                <a:t>4</a:t>
              </a:r>
              <a:endParaRPr lang="en-GB" sz="1400" b="1"/>
            </a:p>
          </p:txBody>
        </p:sp>
        <p:sp>
          <p:nvSpPr>
            <p:cNvPr id="237" name="Rectangle 235">
              <a:extLst>
                <a:ext uri="{FF2B5EF4-FFF2-40B4-BE49-F238E27FC236}">
                  <a16:creationId xmlns:a16="http://schemas.microsoft.com/office/drawing/2014/main" id="{BC4E60FD-F765-43DC-9AF9-E9B9CC98D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2893"/>
              <a:ext cx="319" cy="2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38" name="Text Box 236">
              <a:extLst>
                <a:ext uri="{FF2B5EF4-FFF2-40B4-BE49-F238E27FC236}">
                  <a16:creationId xmlns:a16="http://schemas.microsoft.com/office/drawing/2014/main" id="{AFC7C4C6-C1EE-4972-98B6-B92C43C1B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928"/>
              <a:ext cx="330" cy="19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latin typeface="Times New Roman" pitchFamily="18" charset="0"/>
                </a:rPr>
                <a:t>FA</a:t>
              </a:r>
              <a:endParaRPr lang="en-GB" sz="1400" b="1"/>
            </a:p>
          </p:txBody>
        </p:sp>
        <p:sp>
          <p:nvSpPr>
            <p:cNvPr id="239" name="Line 237">
              <a:extLst>
                <a:ext uri="{FF2B5EF4-FFF2-40B4-BE49-F238E27FC236}">
                  <a16:creationId xmlns:a16="http://schemas.microsoft.com/office/drawing/2014/main" id="{C203EC6D-44B7-40BA-9D98-17BEFB1562E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775" y="3243"/>
              <a:ext cx="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238">
              <a:extLst>
                <a:ext uri="{FF2B5EF4-FFF2-40B4-BE49-F238E27FC236}">
                  <a16:creationId xmlns:a16="http://schemas.microsoft.com/office/drawing/2014/main" id="{7992CECB-6ED7-4C83-86F1-6F7203C63CD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688" y="2785"/>
              <a:ext cx="23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239">
              <a:extLst>
                <a:ext uri="{FF2B5EF4-FFF2-40B4-BE49-F238E27FC236}">
                  <a16:creationId xmlns:a16="http://schemas.microsoft.com/office/drawing/2014/main" id="{C1EA9409-19C2-41CD-8B08-07269C7B051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847" y="2847"/>
              <a:ext cx="10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Line 240">
              <a:extLst>
                <a:ext uri="{FF2B5EF4-FFF2-40B4-BE49-F238E27FC236}">
                  <a16:creationId xmlns:a16="http://schemas.microsoft.com/office/drawing/2014/main" id="{6AF7C2F8-DBD7-49F0-8E35-6CBE6CF063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0" y="2794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Line 241">
              <a:extLst>
                <a:ext uri="{FF2B5EF4-FFF2-40B4-BE49-F238E27FC236}">
                  <a16:creationId xmlns:a16="http://schemas.microsoft.com/office/drawing/2014/main" id="{754CF75B-9CF9-4022-AA84-703F859A2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9" y="2794"/>
              <a:ext cx="0" cy="4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" name="Line 242">
              <a:extLst>
                <a:ext uri="{FF2B5EF4-FFF2-40B4-BE49-F238E27FC236}">
                  <a16:creationId xmlns:a16="http://schemas.microsoft.com/office/drawing/2014/main" id="{A170ADDC-727B-45D1-938F-6159C9EA53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9" y="3218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Line 243">
              <a:extLst>
                <a:ext uri="{FF2B5EF4-FFF2-40B4-BE49-F238E27FC236}">
                  <a16:creationId xmlns:a16="http://schemas.microsoft.com/office/drawing/2014/main" id="{F8125C50-72D1-4CCF-A1DA-E41D9CAC0C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3118"/>
              <a:ext cx="0" cy="1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Line 244">
              <a:extLst>
                <a:ext uri="{FF2B5EF4-FFF2-40B4-BE49-F238E27FC236}">
                  <a16:creationId xmlns:a16="http://schemas.microsoft.com/office/drawing/2014/main" id="{4F62B0CE-B8CB-4D12-BDEF-9DB4AE523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0" y="3218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Line 245">
              <a:extLst>
                <a:ext uri="{FF2B5EF4-FFF2-40B4-BE49-F238E27FC236}">
                  <a16:creationId xmlns:a16="http://schemas.microsoft.com/office/drawing/2014/main" id="{D55B6170-9814-45FA-B842-10BC3842F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9" y="3118"/>
              <a:ext cx="0" cy="1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Line 246">
              <a:extLst>
                <a:ext uri="{FF2B5EF4-FFF2-40B4-BE49-F238E27FC236}">
                  <a16:creationId xmlns:a16="http://schemas.microsoft.com/office/drawing/2014/main" id="{ACF9CA36-BD58-4965-A47B-8157077EF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0" y="3018"/>
              <a:ext cx="0" cy="2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Rectangle 247">
              <a:extLst>
                <a:ext uri="{FF2B5EF4-FFF2-40B4-BE49-F238E27FC236}">
                  <a16:creationId xmlns:a16="http://schemas.microsoft.com/office/drawing/2014/main" id="{2DEA5964-A77A-48FC-8B19-FB4F3C95F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" y="2694"/>
              <a:ext cx="2195" cy="599"/>
            </a:xfrm>
            <a:prstGeom prst="rect">
              <a:avLst/>
            </a:prstGeom>
            <a:noFill/>
            <a:ln w="15875">
              <a:solidFill>
                <a:srgbClr val="993366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Text Box 248">
              <a:extLst>
                <a:ext uri="{FF2B5EF4-FFF2-40B4-BE49-F238E27FC236}">
                  <a16:creationId xmlns:a16="http://schemas.microsoft.com/office/drawing/2014/main" id="{D9C20A07-4660-42BE-AFC8-DD6824DA3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928"/>
              <a:ext cx="330" cy="19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latin typeface="Times New Roman" pitchFamily="18" charset="0"/>
                </a:rPr>
                <a:t>FA</a:t>
              </a:r>
              <a:endParaRPr lang="en-GB" sz="1400" b="1"/>
            </a:p>
          </p:txBody>
        </p:sp>
        <p:sp>
          <p:nvSpPr>
            <p:cNvPr id="251" name="Text Box 249">
              <a:extLst>
                <a:ext uri="{FF2B5EF4-FFF2-40B4-BE49-F238E27FC236}">
                  <a16:creationId xmlns:a16="http://schemas.microsoft.com/office/drawing/2014/main" id="{CAE57840-B4F0-48B9-924E-A3FD8343E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928"/>
              <a:ext cx="330" cy="19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latin typeface="Times New Roman" pitchFamily="18" charset="0"/>
                </a:rPr>
                <a:t>FA</a:t>
              </a:r>
              <a:endParaRPr lang="en-GB" sz="1400" b="1"/>
            </a:p>
          </p:txBody>
        </p:sp>
        <p:sp>
          <p:nvSpPr>
            <p:cNvPr id="252" name="Text Box 250">
              <a:extLst>
                <a:ext uri="{FF2B5EF4-FFF2-40B4-BE49-F238E27FC236}">
                  <a16:creationId xmlns:a16="http://schemas.microsoft.com/office/drawing/2014/main" id="{9477A44C-91CA-45F3-9810-F8B48C164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928"/>
              <a:ext cx="330" cy="19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latin typeface="Times New Roman" pitchFamily="18" charset="0"/>
                </a:rPr>
                <a:t>FA</a:t>
              </a:r>
              <a:endParaRPr lang="en-GB" sz="1400" b="1"/>
            </a:p>
          </p:txBody>
        </p:sp>
      </p:grpSp>
      <p:grpSp>
        <p:nvGrpSpPr>
          <p:cNvPr id="253" name="Group 251">
            <a:extLst>
              <a:ext uri="{FF2B5EF4-FFF2-40B4-BE49-F238E27FC236}">
                <a16:creationId xmlns:a16="http://schemas.microsoft.com/office/drawing/2014/main" id="{EFF687B8-863A-4B51-ACBA-7BE292B5450F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343400"/>
            <a:ext cx="4267200" cy="1600200"/>
            <a:chOff x="912" y="2832"/>
            <a:chExt cx="2688" cy="1008"/>
          </a:xfrm>
        </p:grpSpPr>
        <p:sp>
          <p:nvSpPr>
            <p:cNvPr id="254" name="Line 252">
              <a:extLst>
                <a:ext uri="{FF2B5EF4-FFF2-40B4-BE49-F238E27FC236}">
                  <a16:creationId xmlns:a16="http://schemas.microsoft.com/office/drawing/2014/main" id="{931DC96C-FEC0-4F30-AC2D-81BDD0361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88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Line 253">
              <a:extLst>
                <a:ext uri="{FF2B5EF4-FFF2-40B4-BE49-F238E27FC236}">
                  <a16:creationId xmlns:a16="http://schemas.microsoft.com/office/drawing/2014/main" id="{46B7B01C-F01D-42B1-A22D-E4E9C92B7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97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Line 254">
              <a:extLst>
                <a:ext uri="{FF2B5EF4-FFF2-40B4-BE49-F238E27FC236}">
                  <a16:creationId xmlns:a16="http://schemas.microsoft.com/office/drawing/2014/main" id="{0D9B06F4-DBA8-44DC-8159-75AB769BDD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64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AutoShape 255">
              <a:extLst>
                <a:ext uri="{FF2B5EF4-FFF2-40B4-BE49-F238E27FC236}">
                  <a16:creationId xmlns:a16="http://schemas.microsoft.com/office/drawing/2014/main" id="{6F6F325F-F707-40F9-948F-CE6FB6236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880"/>
              <a:ext cx="48" cy="288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AutoShape 256">
              <a:extLst>
                <a:ext uri="{FF2B5EF4-FFF2-40B4-BE49-F238E27FC236}">
                  <a16:creationId xmlns:a16="http://schemas.microsoft.com/office/drawing/2014/main" id="{B35EF0F4-7C93-496D-944A-984A40BA6E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36" y="3024"/>
              <a:ext cx="48" cy="288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Rectangle 257">
              <a:extLst>
                <a:ext uri="{FF2B5EF4-FFF2-40B4-BE49-F238E27FC236}">
                  <a16:creationId xmlns:a16="http://schemas.microsoft.com/office/drawing/2014/main" id="{CCFB3754-CD17-47E1-96EE-72F5FF564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832"/>
              <a:ext cx="624" cy="10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Text Box 258">
              <a:extLst>
                <a:ext uri="{FF2B5EF4-FFF2-40B4-BE49-F238E27FC236}">
                  <a16:creationId xmlns:a16="http://schemas.microsoft.com/office/drawing/2014/main" id="{52D7EB4B-43C7-4187-8AB0-F59D496D5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928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  <a:endParaRPr lang="en-GB" sz="1600"/>
            </a:p>
          </p:txBody>
        </p:sp>
        <p:sp>
          <p:nvSpPr>
            <p:cNvPr id="261" name="Text Box 259">
              <a:extLst>
                <a:ext uri="{FF2B5EF4-FFF2-40B4-BE49-F238E27FC236}">
                  <a16:creationId xmlns:a16="http://schemas.microsoft.com/office/drawing/2014/main" id="{93937698-E9EB-4284-9322-1B21DC2A3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360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Y</a:t>
              </a:r>
              <a:endParaRPr lang="en-GB" sz="1600"/>
            </a:p>
          </p:txBody>
        </p:sp>
        <p:sp>
          <p:nvSpPr>
            <p:cNvPr id="262" name="Text Box 260">
              <a:extLst>
                <a:ext uri="{FF2B5EF4-FFF2-40B4-BE49-F238E27FC236}">
                  <a16:creationId xmlns:a16="http://schemas.microsoft.com/office/drawing/2014/main" id="{99F2270D-9445-4DE5-998B-7E27DC589A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83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>
                  <a:latin typeface="Symbol" pitchFamily="18" charset="2"/>
                </a:rPr>
                <a:t>S</a:t>
              </a:r>
              <a:endParaRPr lang="en-GB" sz="1600"/>
            </a:p>
          </p:txBody>
        </p:sp>
        <p:sp>
          <p:nvSpPr>
            <p:cNvPr id="263" name="Text Box 261">
              <a:extLst>
                <a:ext uri="{FF2B5EF4-FFF2-40B4-BE49-F238E27FC236}">
                  <a16:creationId xmlns:a16="http://schemas.microsoft.com/office/drawing/2014/main" id="{02D268DC-92F0-4C23-9099-65E6F9CAB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3552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Cout</a:t>
              </a:r>
            </a:p>
          </p:txBody>
        </p:sp>
        <p:sp>
          <p:nvSpPr>
            <p:cNvPr id="264" name="Text Box 262">
              <a:extLst>
                <a:ext uri="{FF2B5EF4-FFF2-40B4-BE49-F238E27FC236}">
                  <a16:creationId xmlns:a16="http://schemas.microsoft.com/office/drawing/2014/main" id="{2C950600-4B9A-4E7A-9CFC-76075796C0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3072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S</a:t>
              </a:r>
              <a:endParaRPr lang="en-GB" sz="1600"/>
            </a:p>
          </p:txBody>
        </p:sp>
        <p:sp>
          <p:nvSpPr>
            <p:cNvPr id="265" name="Text Box 263">
              <a:extLst>
                <a:ext uri="{FF2B5EF4-FFF2-40B4-BE49-F238E27FC236}">
                  <a16:creationId xmlns:a16="http://schemas.microsoft.com/office/drawing/2014/main" id="{F53A2A2D-C134-4AE4-80CC-57E1AD36C6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648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Cin</a:t>
              </a:r>
              <a:endParaRPr lang="en-GB" sz="1600"/>
            </a:p>
          </p:txBody>
        </p:sp>
        <p:sp>
          <p:nvSpPr>
            <p:cNvPr id="266" name="Line 264">
              <a:extLst>
                <a:ext uri="{FF2B5EF4-FFF2-40B4-BE49-F238E27FC236}">
                  <a16:creationId xmlns:a16="http://schemas.microsoft.com/office/drawing/2014/main" id="{062391B2-81BE-4EB0-A603-4621F767B1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07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Line 265">
              <a:extLst>
                <a:ext uri="{FF2B5EF4-FFF2-40B4-BE49-F238E27FC236}">
                  <a16:creationId xmlns:a16="http://schemas.microsoft.com/office/drawing/2014/main" id="{13905C00-477A-4008-9B62-D36B350D70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1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Line 266">
              <a:extLst>
                <a:ext uri="{FF2B5EF4-FFF2-40B4-BE49-F238E27FC236}">
                  <a16:creationId xmlns:a16="http://schemas.microsoft.com/office/drawing/2014/main" id="{42A3A52E-38F0-424A-9875-13A6C6AE64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31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" name="Line 267">
              <a:extLst>
                <a:ext uri="{FF2B5EF4-FFF2-40B4-BE49-F238E27FC236}">
                  <a16:creationId xmlns:a16="http://schemas.microsoft.com/office/drawing/2014/main" id="{71193EE6-B3EA-4B23-ABE0-0A8FBBBD2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40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" name="Line 268">
              <a:extLst>
                <a:ext uri="{FF2B5EF4-FFF2-40B4-BE49-F238E27FC236}">
                  <a16:creationId xmlns:a16="http://schemas.microsoft.com/office/drawing/2014/main" id="{857B6AE9-D445-4A90-A8F4-929AE84832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50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Line 269">
              <a:extLst>
                <a:ext uri="{FF2B5EF4-FFF2-40B4-BE49-F238E27FC236}">
                  <a16:creationId xmlns:a16="http://schemas.microsoft.com/office/drawing/2014/main" id="{946125C1-2CAF-41CD-B441-BCD70D1B12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60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AutoShape 270">
              <a:extLst>
                <a:ext uri="{FF2B5EF4-FFF2-40B4-BE49-F238E27FC236}">
                  <a16:creationId xmlns:a16="http://schemas.microsoft.com/office/drawing/2014/main" id="{866E1539-2931-4BC1-98E9-B072A1626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3312"/>
              <a:ext cx="48" cy="288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Line 271">
              <a:extLst>
                <a:ext uri="{FF2B5EF4-FFF2-40B4-BE49-F238E27FC236}">
                  <a16:creationId xmlns:a16="http://schemas.microsoft.com/office/drawing/2014/main" id="{4AED0749-2E74-4D23-930A-5275F2825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74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Text Box 272">
              <a:extLst>
                <a:ext uri="{FF2B5EF4-FFF2-40B4-BE49-F238E27FC236}">
                  <a16:creationId xmlns:a16="http://schemas.microsoft.com/office/drawing/2014/main" id="{D1AA09C7-E586-4878-AA22-4156153CD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3648"/>
              <a:ext cx="7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Input carry</a:t>
              </a:r>
              <a:endParaRPr lang="en-GB" sz="1600"/>
            </a:p>
          </p:txBody>
        </p:sp>
        <p:sp>
          <p:nvSpPr>
            <p:cNvPr id="275" name="Text Box 273">
              <a:extLst>
                <a:ext uri="{FF2B5EF4-FFF2-40B4-BE49-F238E27FC236}">
                  <a16:creationId xmlns:a16="http://schemas.microsoft.com/office/drawing/2014/main" id="{5E8FE266-8A01-4BBF-8F34-BE246FA17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3264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Binary no. B</a:t>
              </a:r>
              <a:endParaRPr lang="en-GB" sz="1600"/>
            </a:p>
          </p:txBody>
        </p:sp>
        <p:sp>
          <p:nvSpPr>
            <p:cNvPr id="276" name="Text Box 274">
              <a:extLst>
                <a:ext uri="{FF2B5EF4-FFF2-40B4-BE49-F238E27FC236}">
                  <a16:creationId xmlns:a16="http://schemas.microsoft.com/office/drawing/2014/main" id="{53E78AE2-29ED-4AF2-976C-ACB2FFF99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832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Binary no. A</a:t>
              </a:r>
              <a:endParaRPr lang="en-GB" sz="1600"/>
            </a:p>
          </p:txBody>
        </p:sp>
        <p:sp>
          <p:nvSpPr>
            <p:cNvPr id="277" name="Text Box 275">
              <a:extLst>
                <a:ext uri="{FF2B5EF4-FFF2-40B4-BE49-F238E27FC236}">
                  <a16:creationId xmlns:a16="http://schemas.microsoft.com/office/drawing/2014/main" id="{DCD47800-558A-4F24-BBE0-CE0621D359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3552"/>
              <a:ext cx="91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Output carry</a:t>
              </a:r>
              <a:endParaRPr lang="en-GB" sz="1600"/>
            </a:p>
          </p:txBody>
        </p:sp>
        <p:sp>
          <p:nvSpPr>
            <p:cNvPr id="278" name="Line 276">
              <a:extLst>
                <a:ext uri="{FF2B5EF4-FFF2-40B4-BE49-F238E27FC236}">
                  <a16:creationId xmlns:a16="http://schemas.microsoft.com/office/drawing/2014/main" id="{8314C8AE-A1E5-4933-8793-C63472595E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02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Line 277">
              <a:extLst>
                <a:ext uri="{FF2B5EF4-FFF2-40B4-BE49-F238E27FC236}">
                  <a16:creationId xmlns:a16="http://schemas.microsoft.com/office/drawing/2014/main" id="{C8FB105D-A826-4D10-8FDF-428680C388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12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" name="Line 278">
              <a:extLst>
                <a:ext uri="{FF2B5EF4-FFF2-40B4-BE49-F238E27FC236}">
                  <a16:creationId xmlns:a16="http://schemas.microsoft.com/office/drawing/2014/main" id="{ECB97C05-ED55-4703-8548-FA564EB93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21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" name="Line 279">
              <a:extLst>
                <a:ext uri="{FF2B5EF4-FFF2-40B4-BE49-F238E27FC236}">
                  <a16:creationId xmlns:a16="http://schemas.microsoft.com/office/drawing/2014/main" id="{2732F344-1275-4C6D-90D1-4C2F231E5B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31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" name="Text Box 280">
              <a:extLst>
                <a:ext uri="{FF2B5EF4-FFF2-40B4-BE49-F238E27FC236}">
                  <a16:creationId xmlns:a16="http://schemas.microsoft.com/office/drawing/2014/main" id="{321EF488-9690-438C-927B-B20C04A95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976"/>
              <a:ext cx="38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4-bit sum</a:t>
              </a:r>
              <a:endParaRPr lang="en-GB" sz="1600"/>
            </a:p>
          </p:txBody>
        </p:sp>
      </p:grpSp>
    </p:spTree>
    <p:extLst>
      <p:ext uri="{BB962C8B-B14F-4D97-AF65-F5344CB8AC3E}">
        <p14:creationId xmlns:p14="http://schemas.microsoft.com/office/powerpoint/2010/main" val="223150880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Summary of Arithmetic Circuits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2" name="Rectangle 3">
            <a:extLst>
              <a:ext uri="{FF2B5EF4-FFF2-40B4-BE49-F238E27FC236}">
                <a16:creationId xmlns:a16="http://schemas.microsoft.com/office/drawing/2014/main" id="{34BB5CCB-83DC-4405-9111-F5432D7877C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25562"/>
            <a:ext cx="8229600" cy="1939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Cascading 4 full adders (FAs) gives a 4-bit parallel adder.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Classical method: 9 input variables </a:t>
            </a:r>
            <a:r>
              <a:rPr lang="en-US" dirty="0">
                <a:sym typeface="Wingdings" pitchFamily="2" charset="2"/>
              </a:rPr>
              <a:t> 2</a:t>
            </a:r>
            <a:r>
              <a:rPr lang="en-US" baseline="30000" dirty="0">
                <a:sym typeface="Wingdings" pitchFamily="2" charset="2"/>
              </a:rPr>
              <a:t>9</a:t>
            </a:r>
            <a:r>
              <a:rPr lang="en-US" dirty="0">
                <a:sym typeface="Wingdings" pitchFamily="2" charset="2"/>
              </a:rPr>
              <a:t> = 512 rows in truth table!</a:t>
            </a:r>
            <a:endParaRPr lang="en-US" dirty="0"/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Cascading method can be extended to larger adders.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dirty="0">
                <a:solidFill>
                  <a:srgbClr val="800000"/>
                </a:solidFill>
              </a:rPr>
              <a:t>16-bit parallel adder</a:t>
            </a:r>
            <a:r>
              <a:rPr lang="en-US" dirty="0"/>
              <a:t>.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grpSp>
        <p:nvGrpSpPr>
          <p:cNvPr id="103" name="Group 100">
            <a:extLst>
              <a:ext uri="{FF2B5EF4-FFF2-40B4-BE49-F238E27FC236}">
                <a16:creationId xmlns:a16="http://schemas.microsoft.com/office/drawing/2014/main" id="{F4138457-6136-4744-935C-510355EEB7AF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265486"/>
            <a:ext cx="7034213" cy="2089150"/>
            <a:chOff x="897" y="2448"/>
            <a:chExt cx="4431" cy="1316"/>
          </a:xfrm>
        </p:grpSpPr>
        <p:sp>
          <p:nvSpPr>
            <p:cNvPr id="104" name="Text Box 101">
              <a:extLst>
                <a:ext uri="{FF2B5EF4-FFF2-40B4-BE49-F238E27FC236}">
                  <a16:creationId xmlns:a16="http://schemas.microsoft.com/office/drawing/2014/main" id="{1358BEA0-CC8B-4B08-85FF-34153E5800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640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en-GB" sz="1600"/>
            </a:p>
          </p:txBody>
        </p:sp>
        <p:sp>
          <p:nvSpPr>
            <p:cNvPr id="105" name="Rectangle 102">
              <a:extLst>
                <a:ext uri="{FF2B5EF4-FFF2-40B4-BE49-F238E27FC236}">
                  <a16:creationId xmlns:a16="http://schemas.microsoft.com/office/drawing/2014/main" id="{5DB7F5B2-6A4C-4EE7-A1E5-0A63F230A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928"/>
              <a:ext cx="672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103">
              <a:extLst>
                <a:ext uri="{FF2B5EF4-FFF2-40B4-BE49-F238E27FC236}">
                  <a16:creationId xmlns:a16="http://schemas.microsoft.com/office/drawing/2014/main" id="{FB878A48-D630-4DAF-BBFA-EF8FDF5DE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928"/>
              <a:ext cx="6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4-bit // adder</a:t>
              </a:r>
              <a:endParaRPr lang="en-GB" b="1"/>
            </a:p>
          </p:txBody>
        </p:sp>
        <p:sp>
          <p:nvSpPr>
            <p:cNvPr id="107" name="Text Box 104">
              <a:extLst>
                <a:ext uri="{FF2B5EF4-FFF2-40B4-BE49-F238E27FC236}">
                  <a16:creationId xmlns:a16="http://schemas.microsoft.com/office/drawing/2014/main" id="{7767B39D-E370-4FB8-A079-924CBBA6A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448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X</a:t>
              </a:r>
              <a:r>
                <a:rPr lang="en-GB" sz="1600" baseline="-25000"/>
                <a:t>4</a:t>
              </a:r>
              <a:r>
                <a:rPr lang="en-GB" sz="1600"/>
                <a:t>..X</a:t>
              </a:r>
              <a:r>
                <a:rPr lang="en-GB" sz="1600" baseline="-25000"/>
                <a:t>1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08" name="Text Box 105">
              <a:extLst>
                <a:ext uri="{FF2B5EF4-FFF2-40B4-BE49-F238E27FC236}">
                  <a16:creationId xmlns:a16="http://schemas.microsoft.com/office/drawing/2014/main" id="{70FFC6E1-59A6-4C23-A612-17A68DBD3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2448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Y</a:t>
              </a:r>
              <a:r>
                <a:rPr lang="en-GB" sz="1600" baseline="-25000"/>
                <a:t>4</a:t>
              </a:r>
              <a:r>
                <a:rPr lang="en-GB" sz="1600"/>
                <a:t>..Y</a:t>
              </a:r>
              <a:r>
                <a:rPr lang="en-GB" sz="1600" baseline="-25000"/>
                <a:t>1</a:t>
              </a:r>
              <a:endParaRPr lang="en-GB" sz="1600">
                <a:latin typeface="Times New Roman" pitchFamily="18" charset="0"/>
              </a:endParaRPr>
            </a:p>
          </p:txBody>
        </p:sp>
        <p:grpSp>
          <p:nvGrpSpPr>
            <p:cNvPr id="109" name="Group 106">
              <a:extLst>
                <a:ext uri="{FF2B5EF4-FFF2-40B4-BE49-F238E27FC236}">
                  <a16:creationId xmlns:a16="http://schemas.microsoft.com/office/drawing/2014/main" id="{360CA0D0-C68B-47DD-98AB-C47B416F44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2640"/>
              <a:ext cx="144" cy="288"/>
              <a:chOff x="4333" y="2640"/>
              <a:chExt cx="144" cy="288"/>
            </a:xfrm>
          </p:grpSpPr>
          <p:sp>
            <p:nvSpPr>
              <p:cNvPr id="286" name="Line 107">
                <a:extLst>
                  <a:ext uri="{FF2B5EF4-FFF2-40B4-BE49-F238E27FC236}">
                    <a16:creationId xmlns:a16="http://schemas.microsoft.com/office/drawing/2014/main" id="{AEE17D36-C994-49BF-85ED-8F3E615062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" name="Line 108">
                <a:extLst>
                  <a:ext uri="{FF2B5EF4-FFF2-40B4-BE49-F238E27FC236}">
                    <a16:creationId xmlns:a16="http://schemas.microsoft.com/office/drawing/2014/main" id="{0D978AA7-9A40-495B-872B-D6F23BD3F9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5BC92B6-1BB9-439C-8E80-E02E11AD86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2" y="2640"/>
              <a:ext cx="144" cy="288"/>
              <a:chOff x="4333" y="2640"/>
              <a:chExt cx="144" cy="288"/>
            </a:xfrm>
          </p:grpSpPr>
          <p:sp>
            <p:nvSpPr>
              <p:cNvPr id="284" name="Line 110">
                <a:extLst>
                  <a:ext uri="{FF2B5EF4-FFF2-40B4-BE49-F238E27FC236}">
                    <a16:creationId xmlns:a16="http://schemas.microsoft.com/office/drawing/2014/main" id="{76B637D5-84F9-4398-83B2-805F327F53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" name="Line 111">
                <a:extLst>
                  <a:ext uri="{FF2B5EF4-FFF2-40B4-BE49-F238E27FC236}">
                    <a16:creationId xmlns:a16="http://schemas.microsoft.com/office/drawing/2014/main" id="{81D74AD4-7009-4F74-A7CB-88FEBA57A7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1" name="Group 112">
              <a:extLst>
                <a:ext uri="{FF2B5EF4-FFF2-40B4-BE49-F238E27FC236}">
                  <a16:creationId xmlns:a16="http://schemas.microsoft.com/office/drawing/2014/main" id="{F4B574D0-ED20-4BA1-9571-81A21C954E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3312"/>
              <a:ext cx="144" cy="288"/>
              <a:chOff x="4333" y="2640"/>
              <a:chExt cx="144" cy="288"/>
            </a:xfrm>
          </p:grpSpPr>
          <p:sp>
            <p:nvSpPr>
              <p:cNvPr id="186" name="Line 113">
                <a:extLst>
                  <a:ext uri="{FF2B5EF4-FFF2-40B4-BE49-F238E27FC236}">
                    <a16:creationId xmlns:a16="http://schemas.microsoft.com/office/drawing/2014/main" id="{A3CBBB36-2C47-488F-B575-121D79BA3C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3" name="Line 114">
                <a:extLst>
                  <a:ext uri="{FF2B5EF4-FFF2-40B4-BE49-F238E27FC236}">
                    <a16:creationId xmlns:a16="http://schemas.microsoft.com/office/drawing/2014/main" id="{D4228098-9C34-40E7-8DA7-BD086DE28B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" name="Line 115">
              <a:extLst>
                <a:ext uri="{FF2B5EF4-FFF2-40B4-BE49-F238E27FC236}">
                  <a16:creationId xmlns:a16="http://schemas.microsoft.com/office/drawing/2014/main" id="{CC144ADB-CE97-4FE5-80E1-479691BA36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312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Text Box 116">
              <a:extLst>
                <a:ext uri="{FF2B5EF4-FFF2-40B4-BE49-F238E27FC236}">
                  <a16:creationId xmlns:a16="http://schemas.microsoft.com/office/drawing/2014/main" id="{183120F3-2A0A-40C6-8FA6-3927FC2986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2895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C</a:t>
              </a:r>
              <a:r>
                <a:rPr lang="en-GB" sz="1600" baseline="-25000"/>
                <a:t>1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14" name="Text Box 117">
              <a:extLst>
                <a:ext uri="{FF2B5EF4-FFF2-40B4-BE49-F238E27FC236}">
                  <a16:creationId xmlns:a16="http://schemas.microsoft.com/office/drawing/2014/main" id="{45B8B9CB-0654-4BBC-959D-02F2985EC5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552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4</a:t>
              </a:r>
              <a:r>
                <a:rPr lang="en-GB" sz="1600"/>
                <a:t>..S</a:t>
              </a:r>
              <a:r>
                <a:rPr lang="en-GB" sz="1600" baseline="-25000"/>
                <a:t>1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15" name="Rectangle 118">
              <a:extLst>
                <a:ext uri="{FF2B5EF4-FFF2-40B4-BE49-F238E27FC236}">
                  <a16:creationId xmlns:a16="http://schemas.microsoft.com/office/drawing/2014/main" id="{6D72D120-1D5F-4D3E-AC07-ABEF7DF69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928"/>
              <a:ext cx="672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Text Box 119">
              <a:extLst>
                <a:ext uri="{FF2B5EF4-FFF2-40B4-BE49-F238E27FC236}">
                  <a16:creationId xmlns:a16="http://schemas.microsoft.com/office/drawing/2014/main" id="{43F9046B-6334-4A49-9F80-5A67B581C0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928"/>
              <a:ext cx="6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4-bit // adder</a:t>
              </a:r>
              <a:endParaRPr lang="en-GB" b="1"/>
            </a:p>
          </p:txBody>
        </p:sp>
        <p:sp>
          <p:nvSpPr>
            <p:cNvPr id="117" name="Text Box 120">
              <a:extLst>
                <a:ext uri="{FF2B5EF4-FFF2-40B4-BE49-F238E27FC236}">
                  <a16:creationId xmlns:a16="http://schemas.microsoft.com/office/drawing/2014/main" id="{F776FEB8-67DA-4A57-A86A-3341DBB6D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448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X</a:t>
              </a:r>
              <a:r>
                <a:rPr lang="en-GB" sz="1600" baseline="-25000"/>
                <a:t>8</a:t>
              </a:r>
              <a:r>
                <a:rPr lang="en-GB" sz="1600"/>
                <a:t>..X</a:t>
              </a:r>
              <a:r>
                <a:rPr lang="en-GB" sz="1600" baseline="-25000"/>
                <a:t>5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18" name="Text Box 121">
              <a:extLst>
                <a:ext uri="{FF2B5EF4-FFF2-40B4-BE49-F238E27FC236}">
                  <a16:creationId xmlns:a16="http://schemas.microsoft.com/office/drawing/2014/main" id="{851AD4AC-15B2-4C4B-BBB2-200F5336E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448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Y</a:t>
              </a:r>
              <a:r>
                <a:rPr lang="en-GB" sz="1600" baseline="-25000"/>
                <a:t>8</a:t>
              </a:r>
              <a:r>
                <a:rPr lang="en-GB" sz="1600"/>
                <a:t>..Y</a:t>
              </a:r>
              <a:r>
                <a:rPr lang="en-GB" sz="1600" baseline="-25000"/>
                <a:t>5</a:t>
              </a:r>
              <a:endParaRPr lang="en-GB" sz="1600">
                <a:latin typeface="Times New Roman" pitchFamily="18" charset="0"/>
              </a:endParaRPr>
            </a:p>
          </p:txBody>
        </p:sp>
        <p:grpSp>
          <p:nvGrpSpPr>
            <p:cNvPr id="119" name="Group 122">
              <a:extLst>
                <a:ext uri="{FF2B5EF4-FFF2-40B4-BE49-F238E27FC236}">
                  <a16:creationId xmlns:a16="http://schemas.microsoft.com/office/drawing/2014/main" id="{24F361AC-7EAD-482D-B47F-2BE77D2773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2640"/>
              <a:ext cx="144" cy="288"/>
              <a:chOff x="4333" y="2640"/>
              <a:chExt cx="144" cy="288"/>
            </a:xfrm>
          </p:grpSpPr>
          <p:sp>
            <p:nvSpPr>
              <p:cNvPr id="184" name="Line 123">
                <a:extLst>
                  <a:ext uri="{FF2B5EF4-FFF2-40B4-BE49-F238E27FC236}">
                    <a16:creationId xmlns:a16="http://schemas.microsoft.com/office/drawing/2014/main" id="{BE3612F5-E337-4DD7-A347-62F6F47EF5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" name="Line 124">
                <a:extLst>
                  <a:ext uri="{FF2B5EF4-FFF2-40B4-BE49-F238E27FC236}">
                    <a16:creationId xmlns:a16="http://schemas.microsoft.com/office/drawing/2014/main" id="{6AA6977A-7CB8-4D3C-8434-4EAEF2FC28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125">
              <a:extLst>
                <a:ext uri="{FF2B5EF4-FFF2-40B4-BE49-F238E27FC236}">
                  <a16:creationId xmlns:a16="http://schemas.microsoft.com/office/drawing/2014/main" id="{CDF277F0-ED0F-4BAF-801A-A5DB6C8D3A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2640"/>
              <a:ext cx="144" cy="288"/>
              <a:chOff x="4333" y="2640"/>
              <a:chExt cx="144" cy="288"/>
            </a:xfrm>
          </p:grpSpPr>
          <p:sp>
            <p:nvSpPr>
              <p:cNvPr id="182" name="Line 126">
                <a:extLst>
                  <a:ext uri="{FF2B5EF4-FFF2-40B4-BE49-F238E27FC236}">
                    <a16:creationId xmlns:a16="http://schemas.microsoft.com/office/drawing/2014/main" id="{C472D4ED-863B-4D66-A6BA-77209751DD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" name="Line 127">
                <a:extLst>
                  <a:ext uri="{FF2B5EF4-FFF2-40B4-BE49-F238E27FC236}">
                    <a16:creationId xmlns:a16="http://schemas.microsoft.com/office/drawing/2014/main" id="{9B2C3E13-E5B4-4C69-B18B-07C4F3878E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" name="Group 128">
              <a:extLst>
                <a:ext uri="{FF2B5EF4-FFF2-40B4-BE49-F238E27FC236}">
                  <a16:creationId xmlns:a16="http://schemas.microsoft.com/office/drawing/2014/main" id="{AFAF41BD-6456-458B-AEC1-7A895CD352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12"/>
              <a:ext cx="144" cy="288"/>
              <a:chOff x="4333" y="2640"/>
              <a:chExt cx="144" cy="288"/>
            </a:xfrm>
          </p:grpSpPr>
          <p:sp>
            <p:nvSpPr>
              <p:cNvPr id="180" name="Line 129">
                <a:extLst>
                  <a:ext uri="{FF2B5EF4-FFF2-40B4-BE49-F238E27FC236}">
                    <a16:creationId xmlns:a16="http://schemas.microsoft.com/office/drawing/2014/main" id="{738EC3A4-3CDD-46FC-BA5F-0E85486514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Line 130">
                <a:extLst>
                  <a:ext uri="{FF2B5EF4-FFF2-40B4-BE49-F238E27FC236}">
                    <a16:creationId xmlns:a16="http://schemas.microsoft.com/office/drawing/2014/main" id="{F784D5EF-D2E8-43DD-8520-E7C1861051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" name="Line 131">
              <a:extLst>
                <a:ext uri="{FF2B5EF4-FFF2-40B4-BE49-F238E27FC236}">
                  <a16:creationId xmlns:a16="http://schemas.microsoft.com/office/drawing/2014/main" id="{F051CA27-D627-4AB0-91AD-96199F96C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312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Text Box 132">
              <a:extLst>
                <a:ext uri="{FF2B5EF4-FFF2-40B4-BE49-F238E27FC236}">
                  <a16:creationId xmlns:a16="http://schemas.microsoft.com/office/drawing/2014/main" id="{B9679D65-7C95-41F3-9BA9-E7B80F052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" y="2895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C</a:t>
              </a:r>
              <a:r>
                <a:rPr lang="en-GB" sz="1600" baseline="-25000"/>
                <a:t>5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24" name="Text Box 133">
              <a:extLst>
                <a:ext uri="{FF2B5EF4-FFF2-40B4-BE49-F238E27FC236}">
                  <a16:creationId xmlns:a16="http://schemas.microsoft.com/office/drawing/2014/main" id="{8C4D6F3F-75DE-47B9-B15B-970A27C8F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552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dirty="0"/>
                <a:t>S</a:t>
              </a:r>
              <a:r>
                <a:rPr lang="en-GB" sz="1600" baseline="-25000" dirty="0"/>
                <a:t>8</a:t>
              </a:r>
              <a:r>
                <a:rPr lang="en-GB" sz="1600" dirty="0"/>
                <a:t>..S</a:t>
              </a:r>
              <a:r>
                <a:rPr lang="en-GB" sz="1600" baseline="-25000" dirty="0"/>
                <a:t>5</a:t>
              </a:r>
              <a:endParaRPr lang="en-GB" sz="1600" dirty="0">
                <a:latin typeface="Times New Roman" pitchFamily="18" charset="0"/>
              </a:endParaRPr>
            </a:p>
          </p:txBody>
        </p:sp>
        <p:grpSp>
          <p:nvGrpSpPr>
            <p:cNvPr id="125" name="Group 134">
              <a:extLst>
                <a:ext uri="{FF2B5EF4-FFF2-40B4-BE49-F238E27FC236}">
                  <a16:creationId xmlns:a16="http://schemas.microsoft.com/office/drawing/2014/main" id="{2CE38052-BE8B-44BE-B02B-C7851B26FF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2640"/>
              <a:ext cx="144" cy="288"/>
              <a:chOff x="4333" y="2640"/>
              <a:chExt cx="144" cy="288"/>
            </a:xfrm>
          </p:grpSpPr>
          <p:sp>
            <p:nvSpPr>
              <p:cNvPr id="178" name="Line 135">
                <a:extLst>
                  <a:ext uri="{FF2B5EF4-FFF2-40B4-BE49-F238E27FC236}">
                    <a16:creationId xmlns:a16="http://schemas.microsoft.com/office/drawing/2014/main" id="{CD0A72E2-3876-40F5-B661-45ED0BF66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Line 136">
                <a:extLst>
                  <a:ext uri="{FF2B5EF4-FFF2-40B4-BE49-F238E27FC236}">
                    <a16:creationId xmlns:a16="http://schemas.microsoft.com/office/drawing/2014/main" id="{513D6E67-D607-451F-9634-8B1C82ED1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6" name="Rectangle 137">
              <a:extLst>
                <a:ext uri="{FF2B5EF4-FFF2-40B4-BE49-F238E27FC236}">
                  <a16:creationId xmlns:a16="http://schemas.microsoft.com/office/drawing/2014/main" id="{CCCA0A1A-8310-43FF-9EA4-5E73AF923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928"/>
              <a:ext cx="672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Text Box 138">
              <a:extLst>
                <a:ext uri="{FF2B5EF4-FFF2-40B4-BE49-F238E27FC236}">
                  <a16:creationId xmlns:a16="http://schemas.microsoft.com/office/drawing/2014/main" id="{A0A8AE60-1CA5-424F-A67C-370D3CAF7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928"/>
              <a:ext cx="6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4-bit // adder</a:t>
              </a:r>
              <a:endParaRPr lang="en-GB" b="1"/>
            </a:p>
          </p:txBody>
        </p:sp>
        <p:sp>
          <p:nvSpPr>
            <p:cNvPr id="128" name="Text Box 139">
              <a:extLst>
                <a:ext uri="{FF2B5EF4-FFF2-40B4-BE49-F238E27FC236}">
                  <a16:creationId xmlns:a16="http://schemas.microsoft.com/office/drawing/2014/main" id="{75E0C4A7-7CD1-4846-8ED4-CA54E2B94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448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X</a:t>
              </a:r>
              <a:r>
                <a:rPr lang="en-GB" sz="1600" baseline="-25000"/>
                <a:t>12</a:t>
              </a:r>
              <a:r>
                <a:rPr lang="en-GB" sz="1600"/>
                <a:t>..X</a:t>
              </a:r>
              <a:r>
                <a:rPr lang="en-GB" sz="1600" baseline="-25000"/>
                <a:t>9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29" name="Text Box 140">
              <a:extLst>
                <a:ext uri="{FF2B5EF4-FFF2-40B4-BE49-F238E27FC236}">
                  <a16:creationId xmlns:a16="http://schemas.microsoft.com/office/drawing/2014/main" id="{24CDA4F9-3781-4D67-9637-537630B96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448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Y</a:t>
              </a:r>
              <a:r>
                <a:rPr lang="en-GB" sz="1600" baseline="-25000"/>
                <a:t>12</a:t>
              </a:r>
              <a:r>
                <a:rPr lang="en-GB" sz="1600"/>
                <a:t>..Y</a:t>
              </a:r>
              <a:r>
                <a:rPr lang="en-GB" sz="1600" baseline="-25000"/>
                <a:t>9</a:t>
              </a:r>
              <a:endParaRPr lang="en-GB" sz="1600">
                <a:latin typeface="Times New Roman" pitchFamily="18" charset="0"/>
              </a:endParaRPr>
            </a:p>
          </p:txBody>
        </p:sp>
        <p:grpSp>
          <p:nvGrpSpPr>
            <p:cNvPr id="130" name="Group 141">
              <a:extLst>
                <a:ext uri="{FF2B5EF4-FFF2-40B4-BE49-F238E27FC236}">
                  <a16:creationId xmlns:a16="http://schemas.microsoft.com/office/drawing/2014/main" id="{B1EFCEC5-0010-4888-805B-27A7A49870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640"/>
              <a:ext cx="144" cy="288"/>
              <a:chOff x="4333" y="2640"/>
              <a:chExt cx="144" cy="288"/>
            </a:xfrm>
          </p:grpSpPr>
          <p:sp>
            <p:nvSpPr>
              <p:cNvPr id="176" name="Line 142">
                <a:extLst>
                  <a:ext uri="{FF2B5EF4-FFF2-40B4-BE49-F238E27FC236}">
                    <a16:creationId xmlns:a16="http://schemas.microsoft.com/office/drawing/2014/main" id="{F42EAD69-EC61-4BD1-AD32-CB23C62EEF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Line 143">
                <a:extLst>
                  <a:ext uri="{FF2B5EF4-FFF2-40B4-BE49-F238E27FC236}">
                    <a16:creationId xmlns:a16="http://schemas.microsoft.com/office/drawing/2014/main" id="{20CAF2CE-9888-4AA5-A848-55D9457055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1" name="Group 144">
              <a:extLst>
                <a:ext uri="{FF2B5EF4-FFF2-40B4-BE49-F238E27FC236}">
                  <a16:creationId xmlns:a16="http://schemas.microsoft.com/office/drawing/2014/main" id="{8B1A754F-A0BC-4FF3-A9A6-612151FBF8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2640"/>
              <a:ext cx="144" cy="288"/>
              <a:chOff x="4333" y="2640"/>
              <a:chExt cx="144" cy="288"/>
            </a:xfrm>
          </p:grpSpPr>
          <p:sp>
            <p:nvSpPr>
              <p:cNvPr id="174" name="Line 145">
                <a:extLst>
                  <a:ext uri="{FF2B5EF4-FFF2-40B4-BE49-F238E27FC236}">
                    <a16:creationId xmlns:a16="http://schemas.microsoft.com/office/drawing/2014/main" id="{838F4570-9E8E-44F8-AF0C-479D245C0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Line 146">
                <a:extLst>
                  <a:ext uri="{FF2B5EF4-FFF2-40B4-BE49-F238E27FC236}">
                    <a16:creationId xmlns:a16="http://schemas.microsoft.com/office/drawing/2014/main" id="{E515F181-7F06-40DA-814C-73ED1B3664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2" name="Group 147">
              <a:extLst>
                <a:ext uri="{FF2B5EF4-FFF2-40B4-BE49-F238E27FC236}">
                  <a16:creationId xmlns:a16="http://schemas.microsoft.com/office/drawing/2014/main" id="{5C34D143-22CE-4986-991D-D1FD2EFBB4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3312"/>
              <a:ext cx="144" cy="288"/>
              <a:chOff x="4333" y="2640"/>
              <a:chExt cx="144" cy="288"/>
            </a:xfrm>
          </p:grpSpPr>
          <p:sp>
            <p:nvSpPr>
              <p:cNvPr id="172" name="Line 148">
                <a:extLst>
                  <a:ext uri="{FF2B5EF4-FFF2-40B4-BE49-F238E27FC236}">
                    <a16:creationId xmlns:a16="http://schemas.microsoft.com/office/drawing/2014/main" id="{D4D21153-8082-42E3-AA2E-32E751C5E6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Line 149">
                <a:extLst>
                  <a:ext uri="{FF2B5EF4-FFF2-40B4-BE49-F238E27FC236}">
                    <a16:creationId xmlns:a16="http://schemas.microsoft.com/office/drawing/2014/main" id="{84143B4D-89AC-45D5-9703-1049D5DC6D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" name="Line 150">
              <a:extLst>
                <a:ext uri="{FF2B5EF4-FFF2-40B4-BE49-F238E27FC236}">
                  <a16:creationId xmlns:a16="http://schemas.microsoft.com/office/drawing/2014/main" id="{5463DF18-5667-45C2-B04B-3C89F29E44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312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Text Box 151">
              <a:extLst>
                <a:ext uri="{FF2B5EF4-FFF2-40B4-BE49-F238E27FC236}">
                  <a16:creationId xmlns:a16="http://schemas.microsoft.com/office/drawing/2014/main" id="{3F4962E7-80C1-43E1-B225-E13818249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6" y="2895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C</a:t>
              </a:r>
              <a:r>
                <a:rPr lang="en-GB" sz="1600" baseline="-25000"/>
                <a:t>9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35" name="Text Box 152">
              <a:extLst>
                <a:ext uri="{FF2B5EF4-FFF2-40B4-BE49-F238E27FC236}">
                  <a16:creationId xmlns:a16="http://schemas.microsoft.com/office/drawing/2014/main" id="{39ADA453-F5E5-4C4C-BE3D-CC35F8C74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552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12</a:t>
              </a:r>
              <a:r>
                <a:rPr lang="en-GB" sz="1600"/>
                <a:t>..S</a:t>
              </a:r>
              <a:r>
                <a:rPr lang="en-GB" sz="1600" baseline="-25000"/>
                <a:t>9</a:t>
              </a:r>
              <a:endParaRPr lang="en-GB" sz="1600">
                <a:latin typeface="Times New Roman" pitchFamily="18" charset="0"/>
              </a:endParaRPr>
            </a:p>
          </p:txBody>
        </p:sp>
        <p:grpSp>
          <p:nvGrpSpPr>
            <p:cNvPr id="136" name="Group 153">
              <a:extLst>
                <a:ext uri="{FF2B5EF4-FFF2-40B4-BE49-F238E27FC236}">
                  <a16:creationId xmlns:a16="http://schemas.microsoft.com/office/drawing/2014/main" id="{FFB932EA-BE1D-46CE-A301-523EB3BA40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640"/>
              <a:ext cx="144" cy="288"/>
              <a:chOff x="4333" y="2640"/>
              <a:chExt cx="144" cy="288"/>
            </a:xfrm>
          </p:grpSpPr>
          <p:sp>
            <p:nvSpPr>
              <p:cNvPr id="170" name="Line 154">
                <a:extLst>
                  <a:ext uri="{FF2B5EF4-FFF2-40B4-BE49-F238E27FC236}">
                    <a16:creationId xmlns:a16="http://schemas.microsoft.com/office/drawing/2014/main" id="{6A3BBE89-DBD4-4E85-9CBE-395EA47CC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Line 155">
                <a:extLst>
                  <a:ext uri="{FF2B5EF4-FFF2-40B4-BE49-F238E27FC236}">
                    <a16:creationId xmlns:a16="http://schemas.microsoft.com/office/drawing/2014/main" id="{A4423007-BC32-4CB7-952F-B33CE842D4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7" name="Group 156">
              <a:extLst>
                <a:ext uri="{FF2B5EF4-FFF2-40B4-BE49-F238E27FC236}">
                  <a16:creationId xmlns:a16="http://schemas.microsoft.com/office/drawing/2014/main" id="{24CE8962-E9AA-4031-AF43-4E4A041AA7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640"/>
              <a:ext cx="144" cy="288"/>
              <a:chOff x="4333" y="2640"/>
              <a:chExt cx="144" cy="288"/>
            </a:xfrm>
          </p:grpSpPr>
          <p:sp>
            <p:nvSpPr>
              <p:cNvPr id="168" name="Line 157">
                <a:extLst>
                  <a:ext uri="{FF2B5EF4-FFF2-40B4-BE49-F238E27FC236}">
                    <a16:creationId xmlns:a16="http://schemas.microsoft.com/office/drawing/2014/main" id="{89515396-324C-4893-842B-90F21DB8FD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Line 158">
                <a:extLst>
                  <a:ext uri="{FF2B5EF4-FFF2-40B4-BE49-F238E27FC236}">
                    <a16:creationId xmlns:a16="http://schemas.microsoft.com/office/drawing/2014/main" id="{F090927A-D158-4A9D-B563-FD9D4C5E5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8" name="Rectangle 159">
              <a:extLst>
                <a:ext uri="{FF2B5EF4-FFF2-40B4-BE49-F238E27FC236}">
                  <a16:creationId xmlns:a16="http://schemas.microsoft.com/office/drawing/2014/main" id="{E2817A6F-2D6C-4CA9-B69A-B870AD108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928"/>
              <a:ext cx="672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Text Box 160">
              <a:extLst>
                <a:ext uri="{FF2B5EF4-FFF2-40B4-BE49-F238E27FC236}">
                  <a16:creationId xmlns:a16="http://schemas.microsoft.com/office/drawing/2014/main" id="{A6B4A769-55CB-4363-A6C3-253F7F312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928"/>
              <a:ext cx="6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4-bit // adder</a:t>
              </a:r>
              <a:endParaRPr lang="en-GB" b="1"/>
            </a:p>
          </p:txBody>
        </p:sp>
        <p:sp>
          <p:nvSpPr>
            <p:cNvPr id="140" name="Text Box 161">
              <a:extLst>
                <a:ext uri="{FF2B5EF4-FFF2-40B4-BE49-F238E27FC236}">
                  <a16:creationId xmlns:a16="http://schemas.microsoft.com/office/drawing/2014/main" id="{484DAD6B-ED7A-4F0D-BE88-FBEC38C53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48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X</a:t>
              </a:r>
              <a:r>
                <a:rPr lang="en-GB" sz="1600" baseline="-25000"/>
                <a:t>16</a:t>
              </a:r>
              <a:r>
                <a:rPr lang="en-GB" sz="1600"/>
                <a:t>..X</a:t>
              </a:r>
              <a:r>
                <a:rPr lang="en-GB" sz="1600" baseline="-25000"/>
                <a:t>13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41" name="Text Box 162">
              <a:extLst>
                <a:ext uri="{FF2B5EF4-FFF2-40B4-BE49-F238E27FC236}">
                  <a16:creationId xmlns:a16="http://schemas.microsoft.com/office/drawing/2014/main" id="{EB66663E-BD51-4DCE-88BB-E7B07199B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448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Y</a:t>
              </a:r>
              <a:r>
                <a:rPr lang="en-GB" sz="1600" baseline="-25000"/>
                <a:t>16</a:t>
              </a:r>
              <a:r>
                <a:rPr lang="en-GB" sz="1600"/>
                <a:t>..Y</a:t>
              </a:r>
              <a:r>
                <a:rPr lang="en-GB" sz="1600" baseline="-25000"/>
                <a:t>13</a:t>
              </a:r>
              <a:endParaRPr lang="en-GB" sz="1600">
                <a:latin typeface="Times New Roman" pitchFamily="18" charset="0"/>
              </a:endParaRPr>
            </a:p>
          </p:txBody>
        </p:sp>
        <p:grpSp>
          <p:nvGrpSpPr>
            <p:cNvPr id="142" name="Group 163">
              <a:extLst>
                <a:ext uri="{FF2B5EF4-FFF2-40B4-BE49-F238E27FC236}">
                  <a16:creationId xmlns:a16="http://schemas.microsoft.com/office/drawing/2014/main" id="{446B2AB6-BA29-4329-9B7F-2C822228FD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2640"/>
              <a:ext cx="144" cy="288"/>
              <a:chOff x="4333" y="2640"/>
              <a:chExt cx="144" cy="288"/>
            </a:xfrm>
          </p:grpSpPr>
          <p:sp>
            <p:nvSpPr>
              <p:cNvPr id="166" name="Line 164">
                <a:extLst>
                  <a:ext uri="{FF2B5EF4-FFF2-40B4-BE49-F238E27FC236}">
                    <a16:creationId xmlns:a16="http://schemas.microsoft.com/office/drawing/2014/main" id="{2DE56DDE-3C6F-4FDE-AE94-E2B7FED6D1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Line 165">
                <a:extLst>
                  <a:ext uri="{FF2B5EF4-FFF2-40B4-BE49-F238E27FC236}">
                    <a16:creationId xmlns:a16="http://schemas.microsoft.com/office/drawing/2014/main" id="{176EDA74-1853-4F80-9713-EAC89C692C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3" name="Group 166">
              <a:extLst>
                <a:ext uri="{FF2B5EF4-FFF2-40B4-BE49-F238E27FC236}">
                  <a16:creationId xmlns:a16="http://schemas.microsoft.com/office/drawing/2014/main" id="{64996B03-B618-4C9D-92A8-F6EFA29C70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2640"/>
              <a:ext cx="144" cy="288"/>
              <a:chOff x="4333" y="2640"/>
              <a:chExt cx="144" cy="288"/>
            </a:xfrm>
          </p:grpSpPr>
          <p:sp>
            <p:nvSpPr>
              <p:cNvPr id="164" name="Line 167">
                <a:extLst>
                  <a:ext uri="{FF2B5EF4-FFF2-40B4-BE49-F238E27FC236}">
                    <a16:creationId xmlns:a16="http://schemas.microsoft.com/office/drawing/2014/main" id="{C82FFE74-5259-41C8-9186-B1B28F651C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Line 168">
                <a:extLst>
                  <a:ext uri="{FF2B5EF4-FFF2-40B4-BE49-F238E27FC236}">
                    <a16:creationId xmlns:a16="http://schemas.microsoft.com/office/drawing/2014/main" id="{F195C0F8-C944-476C-89D1-3154EEE48C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4" name="Group 169">
              <a:extLst>
                <a:ext uri="{FF2B5EF4-FFF2-40B4-BE49-F238E27FC236}">
                  <a16:creationId xmlns:a16="http://schemas.microsoft.com/office/drawing/2014/main" id="{86AD5A6D-1B54-4DC8-B855-DD2C09B966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3312"/>
              <a:ext cx="144" cy="288"/>
              <a:chOff x="4333" y="2640"/>
              <a:chExt cx="144" cy="288"/>
            </a:xfrm>
          </p:grpSpPr>
          <p:sp>
            <p:nvSpPr>
              <p:cNvPr id="162" name="Line 170">
                <a:extLst>
                  <a:ext uri="{FF2B5EF4-FFF2-40B4-BE49-F238E27FC236}">
                    <a16:creationId xmlns:a16="http://schemas.microsoft.com/office/drawing/2014/main" id="{80DC02A0-BD3B-425F-B79B-F216970C69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Line 171">
                <a:extLst>
                  <a:ext uri="{FF2B5EF4-FFF2-40B4-BE49-F238E27FC236}">
                    <a16:creationId xmlns:a16="http://schemas.microsoft.com/office/drawing/2014/main" id="{3AC27472-2191-4F4B-B71A-6E1324ECF9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5" name="Line 172">
              <a:extLst>
                <a:ext uri="{FF2B5EF4-FFF2-40B4-BE49-F238E27FC236}">
                  <a16:creationId xmlns:a16="http://schemas.microsoft.com/office/drawing/2014/main" id="{4EF3F6D6-A504-4C6D-AA8F-352149C1CA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312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Text Box 173">
              <a:extLst>
                <a:ext uri="{FF2B5EF4-FFF2-40B4-BE49-F238E27FC236}">
                  <a16:creationId xmlns:a16="http://schemas.microsoft.com/office/drawing/2014/main" id="{A8215C72-0F56-41CD-BB9E-4FF8D0DF7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8" y="2895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C</a:t>
              </a:r>
              <a:r>
                <a:rPr lang="en-GB" sz="1600" baseline="-25000"/>
                <a:t>13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47" name="Text Box 174">
              <a:extLst>
                <a:ext uri="{FF2B5EF4-FFF2-40B4-BE49-F238E27FC236}">
                  <a16:creationId xmlns:a16="http://schemas.microsoft.com/office/drawing/2014/main" id="{7BC93EBD-AD19-4F34-AAB0-6C0A3288FA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552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16</a:t>
              </a:r>
              <a:r>
                <a:rPr lang="en-GB" sz="1600"/>
                <a:t>..S</a:t>
              </a:r>
              <a:r>
                <a:rPr lang="en-GB" sz="1600" baseline="-25000"/>
                <a:t>13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48" name="Line 175">
              <a:extLst>
                <a:ext uri="{FF2B5EF4-FFF2-40B4-BE49-F238E27FC236}">
                  <a16:creationId xmlns:a16="http://schemas.microsoft.com/office/drawing/2014/main" id="{05B9E9D5-4C2D-4E41-8611-876887CE35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7" y="3153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Text Box 176">
              <a:extLst>
                <a:ext uri="{FF2B5EF4-FFF2-40B4-BE49-F238E27FC236}">
                  <a16:creationId xmlns:a16="http://schemas.microsoft.com/office/drawing/2014/main" id="{E540D495-1497-4F7C-B090-8AC96B47A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5" y="2928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C</a:t>
              </a:r>
              <a:r>
                <a:rPr lang="en-GB" sz="1600" baseline="-25000"/>
                <a:t>17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0" name="Text Box 177">
              <a:extLst>
                <a:ext uri="{FF2B5EF4-FFF2-40B4-BE49-F238E27FC236}">
                  <a16:creationId xmlns:a16="http://schemas.microsoft.com/office/drawing/2014/main" id="{9B4A422B-DF37-4B52-B40B-CBA42FF53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3360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1" name="Text Box 178">
              <a:extLst>
                <a:ext uri="{FF2B5EF4-FFF2-40B4-BE49-F238E27FC236}">
                  <a16:creationId xmlns:a16="http://schemas.microsoft.com/office/drawing/2014/main" id="{559533BA-6EE7-4806-8FA7-BFD640978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3360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2" name="Text Box 179">
              <a:extLst>
                <a:ext uri="{FF2B5EF4-FFF2-40B4-BE49-F238E27FC236}">
                  <a16:creationId xmlns:a16="http://schemas.microsoft.com/office/drawing/2014/main" id="{216405E0-E70F-42CC-846D-ED2986C41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3360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3" name="Text Box 180">
              <a:extLst>
                <a:ext uri="{FF2B5EF4-FFF2-40B4-BE49-F238E27FC236}">
                  <a16:creationId xmlns:a16="http://schemas.microsoft.com/office/drawing/2014/main" id="{7935B86C-37E5-4E32-893C-2661CB8DD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360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4" name="Text Box 181">
              <a:extLst>
                <a:ext uri="{FF2B5EF4-FFF2-40B4-BE49-F238E27FC236}">
                  <a16:creationId xmlns:a16="http://schemas.microsoft.com/office/drawing/2014/main" id="{216B10AF-88AD-40B7-8B24-8A79F9A83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5" name="Text Box 182">
              <a:extLst>
                <a:ext uri="{FF2B5EF4-FFF2-40B4-BE49-F238E27FC236}">
                  <a16:creationId xmlns:a16="http://schemas.microsoft.com/office/drawing/2014/main" id="{2BE80F17-01FD-4543-B42F-AD673474A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6" name="Text Box 183">
              <a:extLst>
                <a:ext uri="{FF2B5EF4-FFF2-40B4-BE49-F238E27FC236}">
                  <a16:creationId xmlns:a16="http://schemas.microsoft.com/office/drawing/2014/main" id="{1F4C56B9-83BB-42A6-A357-6F44F291F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7" name="Text Box 184">
              <a:extLst>
                <a:ext uri="{FF2B5EF4-FFF2-40B4-BE49-F238E27FC236}">
                  <a16:creationId xmlns:a16="http://schemas.microsoft.com/office/drawing/2014/main" id="{6B27BE66-78C3-4B58-9941-19A88F27DF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8" name="Text Box 185">
              <a:extLst>
                <a:ext uri="{FF2B5EF4-FFF2-40B4-BE49-F238E27FC236}">
                  <a16:creationId xmlns:a16="http://schemas.microsoft.com/office/drawing/2014/main" id="{606D1AB3-4B96-4134-ABB0-B7656B9701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9" name="Text Box 186">
              <a:extLst>
                <a:ext uri="{FF2B5EF4-FFF2-40B4-BE49-F238E27FC236}">
                  <a16:creationId xmlns:a16="http://schemas.microsoft.com/office/drawing/2014/main" id="{1511DF8F-81C0-491F-B51E-4AA60637CE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60" name="Text Box 187">
              <a:extLst>
                <a:ext uri="{FF2B5EF4-FFF2-40B4-BE49-F238E27FC236}">
                  <a16:creationId xmlns:a16="http://schemas.microsoft.com/office/drawing/2014/main" id="{F29D2E6D-8301-466E-A7A5-6C89302EC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61" name="Text Box 188">
              <a:extLst>
                <a:ext uri="{FF2B5EF4-FFF2-40B4-BE49-F238E27FC236}">
                  <a16:creationId xmlns:a16="http://schemas.microsoft.com/office/drawing/2014/main" id="{6B317F46-AD58-479E-AF6F-D3FF5442D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24740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Example: 6-Person Voting System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6" name="Rectangle 3">
            <a:extLst>
              <a:ext uri="{FF2B5EF4-FFF2-40B4-BE49-F238E27FC236}">
                <a16:creationId xmlns:a16="http://schemas.microsoft.com/office/drawing/2014/main" id="{9CFCD4E5-4501-4B8F-8864-0A7E97D5A72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6"/>
            <a:ext cx="8229600" cy="1390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Application: </a:t>
            </a:r>
            <a:r>
              <a:rPr lang="en-US" dirty="0">
                <a:solidFill>
                  <a:srgbClr val="800000"/>
                </a:solidFill>
              </a:rPr>
              <a:t>6-person voting system</a:t>
            </a:r>
            <a:r>
              <a:rPr lang="en-US" dirty="0"/>
              <a:t>.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Use FAs and a 4-bit parallel adder.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FA can sum up to 3 votes.</a:t>
            </a:r>
          </a:p>
          <a:p>
            <a:pPr fontAlgn="auto">
              <a:spcAft>
                <a:spcPts val="0"/>
              </a:spcAft>
            </a:pPr>
            <a:endParaRPr lang="en-US" sz="2000" dirty="0"/>
          </a:p>
        </p:txBody>
      </p:sp>
      <p:grpSp>
        <p:nvGrpSpPr>
          <p:cNvPr id="97" name="Group 4">
            <a:extLst>
              <a:ext uri="{FF2B5EF4-FFF2-40B4-BE49-F238E27FC236}">
                <a16:creationId xmlns:a16="http://schemas.microsoft.com/office/drawing/2014/main" id="{C6AA90E2-8485-441D-9298-2D5B09930EE1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743200"/>
            <a:ext cx="5770563" cy="3265488"/>
            <a:chOff x="1392" y="1776"/>
            <a:chExt cx="3635" cy="2057"/>
          </a:xfrm>
        </p:grpSpPr>
        <p:sp>
          <p:nvSpPr>
            <p:cNvPr id="98" name="Line 5">
              <a:extLst>
                <a:ext uri="{FF2B5EF4-FFF2-40B4-BE49-F238E27FC236}">
                  <a16:creationId xmlns:a16="http://schemas.microsoft.com/office/drawing/2014/main" id="{065177EF-E201-4B2E-8AA4-2494D4D17A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064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6">
              <a:extLst>
                <a:ext uri="{FF2B5EF4-FFF2-40B4-BE49-F238E27FC236}">
                  <a16:creationId xmlns:a16="http://schemas.microsoft.com/office/drawing/2014/main" id="{F6CD9F55-FB46-4169-A016-697D0F4E5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256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7">
              <a:extLst>
                <a:ext uri="{FF2B5EF4-FFF2-40B4-BE49-F238E27FC236}">
                  <a16:creationId xmlns:a16="http://schemas.microsoft.com/office/drawing/2014/main" id="{CE1B4624-004E-4CA8-A8CE-D69BF7B94D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064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8">
              <a:extLst>
                <a:ext uri="{FF2B5EF4-FFF2-40B4-BE49-F238E27FC236}">
                  <a16:creationId xmlns:a16="http://schemas.microsoft.com/office/drawing/2014/main" id="{CD17C005-194D-4B9B-82E6-E5CD605E8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352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Text Box 9">
              <a:extLst>
                <a:ext uri="{FF2B5EF4-FFF2-40B4-BE49-F238E27FC236}">
                  <a16:creationId xmlns:a16="http://schemas.microsoft.com/office/drawing/2014/main" id="{C197C094-76D1-4617-A145-C17D3A89A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968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Voter 1</a:t>
              </a:r>
              <a:endParaRPr lang="en-GB"/>
            </a:p>
          </p:txBody>
        </p:sp>
        <p:sp>
          <p:nvSpPr>
            <p:cNvPr id="188" name="AutoShape 10">
              <a:extLst>
                <a:ext uri="{FF2B5EF4-FFF2-40B4-BE49-F238E27FC236}">
                  <a16:creationId xmlns:a16="http://schemas.microsoft.com/office/drawing/2014/main" id="{90BE7CA3-DC73-4EC4-8325-14588C41C4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16" y="2256"/>
              <a:ext cx="48" cy="255"/>
            </a:xfrm>
            <a:prstGeom prst="leftBrace">
              <a:avLst>
                <a:gd name="adj1" fmla="val 4427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Text Box 11">
              <a:extLst>
                <a:ext uri="{FF2B5EF4-FFF2-40B4-BE49-F238E27FC236}">
                  <a16:creationId xmlns:a16="http://schemas.microsoft.com/office/drawing/2014/main" id="{81437580-18B9-495D-AF5E-FBDEFF54DE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9" y="2193"/>
              <a:ext cx="52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3-bit Output</a:t>
              </a:r>
              <a:endParaRPr lang="en-GB"/>
            </a:p>
          </p:txBody>
        </p:sp>
        <p:grpSp>
          <p:nvGrpSpPr>
            <p:cNvPr id="190" name="Group 12">
              <a:extLst>
                <a:ext uri="{FF2B5EF4-FFF2-40B4-BE49-F238E27FC236}">
                  <a16:creationId xmlns:a16="http://schemas.microsoft.com/office/drawing/2014/main" id="{54B024B2-BDCA-43EC-A245-EDF0E3790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1776"/>
              <a:ext cx="624" cy="816"/>
              <a:chOff x="3312" y="912"/>
              <a:chExt cx="624" cy="816"/>
            </a:xfrm>
          </p:grpSpPr>
          <p:sp>
            <p:nvSpPr>
              <p:cNvPr id="252" name="Rectangle 13">
                <a:extLst>
                  <a:ext uri="{FF2B5EF4-FFF2-40B4-BE49-F238E27FC236}">
                    <a16:creationId xmlns:a16="http://schemas.microsoft.com/office/drawing/2014/main" id="{D5A421F2-1468-4287-BB07-92EAE7616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960"/>
                <a:ext cx="528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3" name="Text Box 14">
                <a:extLst>
                  <a:ext uri="{FF2B5EF4-FFF2-40B4-BE49-F238E27FC236}">
                    <a16:creationId xmlns:a16="http://schemas.microsoft.com/office/drawing/2014/main" id="{DA5C4AD6-4759-4B86-9394-708B49ED7D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10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</a:t>
                </a:r>
                <a:endParaRPr lang="en-GB" sz="1600"/>
              </a:p>
            </p:txBody>
          </p:sp>
          <p:sp>
            <p:nvSpPr>
              <p:cNvPr id="254" name="Text Box 15">
                <a:extLst>
                  <a:ext uri="{FF2B5EF4-FFF2-40B4-BE49-F238E27FC236}">
                    <a16:creationId xmlns:a16="http://schemas.microsoft.com/office/drawing/2014/main" id="{2746F894-2BD0-42C7-BA24-D79835BE54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296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255" name="Text Box 16">
                <a:extLst>
                  <a:ext uri="{FF2B5EF4-FFF2-40B4-BE49-F238E27FC236}">
                    <a16:creationId xmlns:a16="http://schemas.microsoft.com/office/drawing/2014/main" id="{A94308F5-C880-4A28-9333-2D542F2D5F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912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1">
                    <a:latin typeface="Symbol" pitchFamily="18" charset="2"/>
                  </a:rPr>
                  <a:t>S</a:t>
                </a:r>
                <a:endParaRPr lang="en-GB" sz="1600"/>
              </a:p>
            </p:txBody>
          </p:sp>
          <p:sp>
            <p:nvSpPr>
              <p:cNvPr id="256" name="Text Box 17">
                <a:extLst>
                  <a:ext uri="{FF2B5EF4-FFF2-40B4-BE49-F238E27FC236}">
                    <a16:creationId xmlns:a16="http://schemas.microsoft.com/office/drawing/2014/main" id="{61078976-246F-40CA-B45C-BEF7870E27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139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Cout</a:t>
                </a:r>
              </a:p>
            </p:txBody>
          </p:sp>
          <p:sp>
            <p:nvSpPr>
              <p:cNvPr id="257" name="Text Box 18">
                <a:extLst>
                  <a:ext uri="{FF2B5EF4-FFF2-40B4-BE49-F238E27FC236}">
                    <a16:creationId xmlns:a16="http://schemas.microsoft.com/office/drawing/2014/main" id="{926C8652-6502-4FFF-BC52-3EE6907E56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110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8" name="Text Box 19">
                <a:extLst>
                  <a:ext uri="{FF2B5EF4-FFF2-40B4-BE49-F238E27FC236}">
                    <a16:creationId xmlns:a16="http://schemas.microsoft.com/office/drawing/2014/main" id="{1B8765C4-0DF7-48D9-8B01-4BFCDCFA2D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Cin</a:t>
                </a:r>
                <a:endParaRPr lang="en-GB" sz="1600"/>
              </a:p>
            </p:txBody>
          </p:sp>
        </p:grpSp>
        <p:sp>
          <p:nvSpPr>
            <p:cNvPr id="191" name="Line 20">
              <a:extLst>
                <a:ext uri="{FF2B5EF4-FFF2-40B4-BE49-F238E27FC236}">
                  <a16:creationId xmlns:a16="http://schemas.microsoft.com/office/drawing/2014/main" id="{A8B6F3A0-8ECA-42CD-9CAC-48CD10157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448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Text Box 21">
              <a:extLst>
                <a:ext uri="{FF2B5EF4-FFF2-40B4-BE49-F238E27FC236}">
                  <a16:creationId xmlns:a16="http://schemas.microsoft.com/office/drawing/2014/main" id="{45591228-60D3-4D36-A632-FFDB04C7B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160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Voter 2</a:t>
              </a:r>
              <a:endParaRPr lang="en-GB"/>
            </a:p>
          </p:txBody>
        </p:sp>
        <p:sp>
          <p:nvSpPr>
            <p:cNvPr id="193" name="Text Box 22">
              <a:extLst>
                <a:ext uri="{FF2B5EF4-FFF2-40B4-BE49-F238E27FC236}">
                  <a16:creationId xmlns:a16="http://schemas.microsoft.com/office/drawing/2014/main" id="{DD83E4B6-797F-4C0E-95C2-8091E665E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352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Voter 3</a:t>
              </a:r>
              <a:endParaRPr lang="en-GB"/>
            </a:p>
          </p:txBody>
        </p:sp>
        <p:sp>
          <p:nvSpPr>
            <p:cNvPr id="194" name="Line 23">
              <a:extLst>
                <a:ext uri="{FF2B5EF4-FFF2-40B4-BE49-F238E27FC236}">
                  <a16:creationId xmlns:a16="http://schemas.microsoft.com/office/drawing/2014/main" id="{D26E2711-B6CA-4528-8925-01BAABBEC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120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Line 24">
              <a:extLst>
                <a:ext uri="{FF2B5EF4-FFF2-40B4-BE49-F238E27FC236}">
                  <a16:creationId xmlns:a16="http://schemas.microsoft.com/office/drawing/2014/main" id="{65A63F47-5CFD-42E3-92FC-299AB4BA11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312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Line 25">
              <a:extLst>
                <a:ext uri="{FF2B5EF4-FFF2-40B4-BE49-F238E27FC236}">
                  <a16:creationId xmlns:a16="http://schemas.microsoft.com/office/drawing/2014/main" id="{97F7B817-8539-4042-ADBE-4EA71D2CCE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312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Line 26">
              <a:extLst>
                <a:ext uri="{FF2B5EF4-FFF2-40B4-BE49-F238E27FC236}">
                  <a16:creationId xmlns:a16="http://schemas.microsoft.com/office/drawing/2014/main" id="{C1CC9AE1-AABC-46DC-BB5D-2C8FE33D0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40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Text Box 27">
              <a:extLst>
                <a:ext uri="{FF2B5EF4-FFF2-40B4-BE49-F238E27FC236}">
                  <a16:creationId xmlns:a16="http://schemas.microsoft.com/office/drawing/2014/main" id="{6D73A9C7-5B42-46E9-A817-4AB1976BC3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024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Voter 4</a:t>
              </a:r>
              <a:endParaRPr lang="en-GB"/>
            </a:p>
          </p:txBody>
        </p:sp>
        <p:grpSp>
          <p:nvGrpSpPr>
            <p:cNvPr id="199" name="Group 28">
              <a:extLst>
                <a:ext uri="{FF2B5EF4-FFF2-40B4-BE49-F238E27FC236}">
                  <a16:creationId xmlns:a16="http://schemas.microsoft.com/office/drawing/2014/main" id="{C274D0D9-9768-4208-920D-A8C90DABA5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832"/>
              <a:ext cx="624" cy="816"/>
              <a:chOff x="3312" y="912"/>
              <a:chExt cx="624" cy="816"/>
            </a:xfrm>
          </p:grpSpPr>
          <p:sp>
            <p:nvSpPr>
              <p:cNvPr id="245" name="Rectangle 29">
                <a:extLst>
                  <a:ext uri="{FF2B5EF4-FFF2-40B4-BE49-F238E27FC236}">
                    <a16:creationId xmlns:a16="http://schemas.microsoft.com/office/drawing/2014/main" id="{ABFC757E-AF80-4B85-94A1-F197D6AEB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960"/>
                <a:ext cx="528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" name="Text Box 30">
                <a:extLst>
                  <a:ext uri="{FF2B5EF4-FFF2-40B4-BE49-F238E27FC236}">
                    <a16:creationId xmlns:a16="http://schemas.microsoft.com/office/drawing/2014/main" id="{3A8D26FC-8B9B-4733-8AA8-80433A3853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10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</a:t>
                </a:r>
                <a:endParaRPr lang="en-GB" sz="1600"/>
              </a:p>
            </p:txBody>
          </p:sp>
          <p:sp>
            <p:nvSpPr>
              <p:cNvPr id="247" name="Text Box 31">
                <a:extLst>
                  <a:ext uri="{FF2B5EF4-FFF2-40B4-BE49-F238E27FC236}">
                    <a16:creationId xmlns:a16="http://schemas.microsoft.com/office/drawing/2014/main" id="{A6E8F12C-F8D8-43A1-A692-60B2378DC3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296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248" name="Text Box 32">
                <a:extLst>
                  <a:ext uri="{FF2B5EF4-FFF2-40B4-BE49-F238E27FC236}">
                    <a16:creationId xmlns:a16="http://schemas.microsoft.com/office/drawing/2014/main" id="{5DDAB91A-1C25-43B4-A566-A9E7D480B9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912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1">
                    <a:latin typeface="Symbol" pitchFamily="18" charset="2"/>
                  </a:rPr>
                  <a:t>S</a:t>
                </a:r>
                <a:endParaRPr lang="en-GB" sz="1600"/>
              </a:p>
            </p:txBody>
          </p:sp>
          <p:sp>
            <p:nvSpPr>
              <p:cNvPr id="249" name="Text Box 33">
                <a:extLst>
                  <a:ext uri="{FF2B5EF4-FFF2-40B4-BE49-F238E27FC236}">
                    <a16:creationId xmlns:a16="http://schemas.microsoft.com/office/drawing/2014/main" id="{DECF8F59-8FA7-4D92-AA95-584D9624D3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139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Cout</a:t>
                </a:r>
              </a:p>
            </p:txBody>
          </p:sp>
          <p:sp>
            <p:nvSpPr>
              <p:cNvPr id="250" name="Text Box 34">
                <a:extLst>
                  <a:ext uri="{FF2B5EF4-FFF2-40B4-BE49-F238E27FC236}">
                    <a16:creationId xmlns:a16="http://schemas.microsoft.com/office/drawing/2014/main" id="{0EFCB420-3BEE-4E03-B934-B81546044D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110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1" name="Text Box 35">
                <a:extLst>
                  <a:ext uri="{FF2B5EF4-FFF2-40B4-BE49-F238E27FC236}">
                    <a16:creationId xmlns:a16="http://schemas.microsoft.com/office/drawing/2014/main" id="{C7B6C033-A9D7-4AC3-957C-29E5D580F3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Cin</a:t>
                </a:r>
                <a:endParaRPr lang="en-GB" sz="1600"/>
              </a:p>
            </p:txBody>
          </p:sp>
        </p:grpSp>
        <p:sp>
          <p:nvSpPr>
            <p:cNvPr id="200" name="Line 36">
              <a:extLst>
                <a:ext uri="{FF2B5EF4-FFF2-40B4-BE49-F238E27FC236}">
                  <a16:creationId xmlns:a16="http://schemas.microsoft.com/office/drawing/2014/main" id="{962760DB-80E3-48E3-BA51-D150AC9B09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504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Text Box 37">
              <a:extLst>
                <a:ext uri="{FF2B5EF4-FFF2-40B4-BE49-F238E27FC236}">
                  <a16:creationId xmlns:a16="http://schemas.microsoft.com/office/drawing/2014/main" id="{D4464A27-3EC0-435B-913D-9DE05A1EB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216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Voter 5</a:t>
              </a:r>
              <a:endParaRPr lang="en-GB"/>
            </a:p>
          </p:txBody>
        </p:sp>
        <p:sp>
          <p:nvSpPr>
            <p:cNvPr id="202" name="Text Box 38">
              <a:extLst>
                <a:ext uri="{FF2B5EF4-FFF2-40B4-BE49-F238E27FC236}">
                  <a16:creationId xmlns:a16="http://schemas.microsoft.com/office/drawing/2014/main" id="{BB205193-9B80-478F-9843-74974DD818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408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Voter 6</a:t>
              </a:r>
              <a:endParaRPr lang="en-GB"/>
            </a:p>
          </p:txBody>
        </p:sp>
        <p:sp>
          <p:nvSpPr>
            <p:cNvPr id="203" name="Text Box 39">
              <a:extLst>
                <a:ext uri="{FF2B5EF4-FFF2-40B4-BE49-F238E27FC236}">
                  <a16:creationId xmlns:a16="http://schemas.microsoft.com/office/drawing/2014/main" id="{C8477591-7BCF-4399-B84D-0C4ADE9EEC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553"/>
              <a:ext cx="8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Full-adder 1</a:t>
              </a:r>
              <a:endParaRPr lang="en-GB"/>
            </a:p>
          </p:txBody>
        </p:sp>
        <p:sp>
          <p:nvSpPr>
            <p:cNvPr id="204" name="Text Box 40">
              <a:extLst>
                <a:ext uri="{FF2B5EF4-FFF2-40B4-BE49-F238E27FC236}">
                  <a16:creationId xmlns:a16="http://schemas.microsoft.com/office/drawing/2014/main" id="{1C953995-91C7-4B69-8285-6F120AC349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3621"/>
              <a:ext cx="8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Full-adder 2</a:t>
              </a:r>
              <a:endParaRPr lang="en-GB"/>
            </a:p>
          </p:txBody>
        </p:sp>
        <p:sp>
          <p:nvSpPr>
            <p:cNvPr id="205" name="Line 41">
              <a:extLst>
                <a:ext uri="{FF2B5EF4-FFF2-40B4-BE49-F238E27FC236}">
                  <a16:creationId xmlns:a16="http://schemas.microsoft.com/office/drawing/2014/main" id="{92A2EB35-6148-434D-9E8A-2C67F627DC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160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42">
              <a:extLst>
                <a:ext uri="{FF2B5EF4-FFF2-40B4-BE49-F238E27FC236}">
                  <a16:creationId xmlns:a16="http://schemas.microsoft.com/office/drawing/2014/main" id="{DB49C2FD-C658-4208-B2B4-79B70335B8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25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43">
              <a:extLst>
                <a:ext uri="{FF2B5EF4-FFF2-40B4-BE49-F238E27FC236}">
                  <a16:creationId xmlns:a16="http://schemas.microsoft.com/office/drawing/2014/main" id="{038B0956-964B-4CCC-9471-967AE7DCE1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35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Line 44">
              <a:extLst>
                <a:ext uri="{FF2B5EF4-FFF2-40B4-BE49-F238E27FC236}">
                  <a16:creationId xmlns:a16="http://schemas.microsoft.com/office/drawing/2014/main" id="{50D932CB-D1BC-46C5-B467-A9098FDAD7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544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Line 45">
              <a:extLst>
                <a:ext uri="{FF2B5EF4-FFF2-40B4-BE49-F238E27FC236}">
                  <a16:creationId xmlns:a16="http://schemas.microsoft.com/office/drawing/2014/main" id="{F55E5841-38C0-445C-9CBC-B48E95DC96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64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46">
              <a:extLst>
                <a:ext uri="{FF2B5EF4-FFF2-40B4-BE49-F238E27FC236}">
                  <a16:creationId xmlns:a16="http://schemas.microsoft.com/office/drawing/2014/main" id="{E03AD587-020A-4D08-991F-C8F218C14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73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Line 47">
              <a:extLst>
                <a:ext uri="{FF2B5EF4-FFF2-40B4-BE49-F238E27FC236}">
                  <a16:creationId xmlns:a16="http://schemas.microsoft.com/office/drawing/2014/main" id="{921751EF-503F-4B04-8D0E-A7F43D0E9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83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48">
              <a:extLst>
                <a:ext uri="{FF2B5EF4-FFF2-40B4-BE49-F238E27FC236}">
                  <a16:creationId xmlns:a16="http://schemas.microsoft.com/office/drawing/2014/main" id="{AE4CA37B-4E78-4B44-8EC5-0F1586F7CE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02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Line 49">
              <a:extLst>
                <a:ext uri="{FF2B5EF4-FFF2-40B4-BE49-F238E27FC236}">
                  <a16:creationId xmlns:a16="http://schemas.microsoft.com/office/drawing/2014/main" id="{FB0CBA5C-15D9-4613-ADCE-9035A93C8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271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Line 50">
              <a:extLst>
                <a:ext uri="{FF2B5EF4-FFF2-40B4-BE49-F238E27FC236}">
                  <a16:creationId xmlns:a16="http://schemas.microsoft.com/office/drawing/2014/main" id="{4C6F1785-5ED9-4126-AEFF-6868895B7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367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Line 51">
              <a:extLst>
                <a:ext uri="{FF2B5EF4-FFF2-40B4-BE49-F238E27FC236}">
                  <a16:creationId xmlns:a16="http://schemas.microsoft.com/office/drawing/2014/main" id="{9F0D9EED-786D-4DE9-A9C0-08FA34310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463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6" name="Group 52">
              <a:extLst>
                <a:ext uri="{FF2B5EF4-FFF2-40B4-BE49-F238E27FC236}">
                  <a16:creationId xmlns:a16="http://schemas.microsoft.com/office/drawing/2014/main" id="{71BDB7B4-AEC4-4EA2-9A99-FA2AFF8CF4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6" y="1920"/>
              <a:ext cx="706" cy="1200"/>
              <a:chOff x="4196" y="2160"/>
              <a:chExt cx="706" cy="1200"/>
            </a:xfrm>
          </p:grpSpPr>
          <p:sp>
            <p:nvSpPr>
              <p:cNvPr id="229" name="Rectangle 53">
                <a:extLst>
                  <a:ext uri="{FF2B5EF4-FFF2-40B4-BE49-F238E27FC236}">
                    <a16:creationId xmlns:a16="http://schemas.microsoft.com/office/drawing/2014/main" id="{D2336D40-DEF0-4459-A348-5E04FBACA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2160"/>
                <a:ext cx="624" cy="1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Text Box 54">
                <a:extLst>
                  <a:ext uri="{FF2B5EF4-FFF2-40B4-BE49-F238E27FC236}">
                    <a16:creationId xmlns:a16="http://schemas.microsoft.com/office/drawing/2014/main" id="{754AFA44-0C50-4846-A6A2-7AC4EFF586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2160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1">
                    <a:latin typeface="Symbol" pitchFamily="18" charset="2"/>
                  </a:rPr>
                  <a:t>S</a:t>
                </a:r>
                <a:endParaRPr lang="en-GB" sz="1600"/>
              </a:p>
            </p:txBody>
          </p:sp>
          <p:sp>
            <p:nvSpPr>
              <p:cNvPr id="231" name="Text Box 55">
                <a:extLst>
                  <a:ext uri="{FF2B5EF4-FFF2-40B4-BE49-F238E27FC236}">
                    <a16:creationId xmlns:a16="http://schemas.microsoft.com/office/drawing/2014/main" id="{7532F097-99A1-4A49-B127-86285EC960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2976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Cout</a:t>
                </a:r>
              </a:p>
            </p:txBody>
          </p:sp>
          <p:sp>
            <p:nvSpPr>
              <p:cNvPr id="232" name="Text Box 56">
                <a:extLst>
                  <a:ext uri="{FF2B5EF4-FFF2-40B4-BE49-F238E27FC236}">
                    <a16:creationId xmlns:a16="http://schemas.microsoft.com/office/drawing/2014/main" id="{E265EDEA-8991-4865-A9AB-FE9B4DDFDC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316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Cin</a:t>
                </a:r>
                <a:endParaRPr lang="en-GB" sz="1600"/>
              </a:p>
            </p:txBody>
          </p:sp>
          <p:grpSp>
            <p:nvGrpSpPr>
              <p:cNvPr id="233" name="Group 57">
                <a:extLst>
                  <a:ext uri="{FF2B5EF4-FFF2-40B4-BE49-F238E27FC236}">
                    <a16:creationId xmlns:a16="http://schemas.microsoft.com/office/drawing/2014/main" id="{EE9D28D3-4F89-456E-92ED-12A127E93F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96" y="2256"/>
                <a:ext cx="301" cy="426"/>
                <a:chOff x="3552" y="3072"/>
                <a:chExt cx="301" cy="426"/>
              </a:xfrm>
            </p:grpSpPr>
            <p:sp>
              <p:nvSpPr>
                <p:cNvPr id="242" name="AutoShape 58">
                  <a:extLst>
                    <a:ext uri="{FF2B5EF4-FFF2-40B4-BE49-F238E27FC236}">
                      <a16:creationId xmlns:a16="http://schemas.microsoft.com/office/drawing/2014/main" id="{0F10DD1C-13E5-4ECF-8DC7-DEF3CC154C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696" y="3120"/>
                  <a:ext cx="48" cy="336"/>
                </a:xfrm>
                <a:prstGeom prst="leftBrace">
                  <a:avLst>
                    <a:gd name="adj1" fmla="val 58333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3" name="Text Box 59">
                  <a:extLst>
                    <a:ext uri="{FF2B5EF4-FFF2-40B4-BE49-F238E27FC236}">
                      <a16:creationId xmlns:a16="http://schemas.microsoft.com/office/drawing/2014/main" id="{DBD82509-A427-431F-93D9-1B79210922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09" y="3201"/>
                  <a:ext cx="14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A</a:t>
                  </a:r>
                  <a:endParaRPr lang="en-GB" sz="1600"/>
                </a:p>
              </p:txBody>
            </p:sp>
            <p:sp>
              <p:nvSpPr>
                <p:cNvPr id="244" name="Text Box 60">
                  <a:extLst>
                    <a:ext uri="{FF2B5EF4-FFF2-40B4-BE49-F238E27FC236}">
                      <a16:creationId xmlns:a16="http://schemas.microsoft.com/office/drawing/2014/main" id="{B448721D-6BA6-4D11-839E-B0AC9EA548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52" y="3072"/>
                  <a:ext cx="202" cy="4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1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2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3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4</a:t>
                  </a:r>
                  <a:endParaRPr lang="en-GB" sz="1600"/>
                </a:p>
              </p:txBody>
            </p:sp>
          </p:grpSp>
          <p:grpSp>
            <p:nvGrpSpPr>
              <p:cNvPr id="234" name="Group 61">
                <a:extLst>
                  <a:ext uri="{FF2B5EF4-FFF2-40B4-BE49-F238E27FC236}">
                    <a16:creationId xmlns:a16="http://schemas.microsoft.com/office/drawing/2014/main" id="{C840A7B4-0D30-4173-B332-44AD9B6B0D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4" y="2736"/>
                <a:ext cx="301" cy="426"/>
                <a:chOff x="3552" y="3072"/>
                <a:chExt cx="301" cy="426"/>
              </a:xfrm>
            </p:grpSpPr>
            <p:sp>
              <p:nvSpPr>
                <p:cNvPr id="239" name="AutoShape 62">
                  <a:extLst>
                    <a:ext uri="{FF2B5EF4-FFF2-40B4-BE49-F238E27FC236}">
                      <a16:creationId xmlns:a16="http://schemas.microsoft.com/office/drawing/2014/main" id="{2289043B-94DF-4852-97C3-223EFF9BBD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696" y="3120"/>
                  <a:ext cx="48" cy="336"/>
                </a:xfrm>
                <a:prstGeom prst="leftBrace">
                  <a:avLst>
                    <a:gd name="adj1" fmla="val 58333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0" name="Text Box 63">
                  <a:extLst>
                    <a:ext uri="{FF2B5EF4-FFF2-40B4-BE49-F238E27FC236}">
                      <a16:creationId xmlns:a16="http://schemas.microsoft.com/office/drawing/2014/main" id="{0D4CFDD3-7AE9-46FF-B2E5-81BF5B5CF0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09" y="3201"/>
                  <a:ext cx="14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B</a:t>
                  </a:r>
                  <a:endParaRPr lang="en-GB" sz="1600"/>
                </a:p>
              </p:txBody>
            </p:sp>
            <p:sp>
              <p:nvSpPr>
                <p:cNvPr id="241" name="Text Box 64">
                  <a:extLst>
                    <a:ext uri="{FF2B5EF4-FFF2-40B4-BE49-F238E27FC236}">
                      <a16:creationId xmlns:a16="http://schemas.microsoft.com/office/drawing/2014/main" id="{06AEFF98-9D51-4242-B952-FD69CAB446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52" y="3072"/>
                  <a:ext cx="202" cy="4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1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2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3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4</a:t>
                  </a:r>
                  <a:endParaRPr lang="en-GB" sz="1600"/>
                </a:p>
              </p:txBody>
            </p:sp>
          </p:grpSp>
          <p:grpSp>
            <p:nvGrpSpPr>
              <p:cNvPr id="235" name="Group 65">
                <a:extLst>
                  <a:ext uri="{FF2B5EF4-FFF2-40B4-BE49-F238E27FC236}">
                    <a16:creationId xmlns:a16="http://schemas.microsoft.com/office/drawing/2014/main" id="{658FD528-55C2-428A-A2D6-1C7C28EAA4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40" y="2448"/>
                <a:ext cx="362" cy="426"/>
                <a:chOff x="3392" y="3312"/>
                <a:chExt cx="362" cy="426"/>
              </a:xfrm>
            </p:grpSpPr>
            <p:sp>
              <p:nvSpPr>
                <p:cNvPr id="236" name="AutoShape 66">
                  <a:extLst>
                    <a:ext uri="{FF2B5EF4-FFF2-40B4-BE49-F238E27FC236}">
                      <a16:creationId xmlns:a16="http://schemas.microsoft.com/office/drawing/2014/main" id="{8D07446C-BE6F-4049-946B-8B9731F57A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38" y="3346"/>
                  <a:ext cx="48" cy="336"/>
                </a:xfrm>
                <a:prstGeom prst="leftBrace">
                  <a:avLst>
                    <a:gd name="adj1" fmla="val 58333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7" name="Text Box 67">
                  <a:extLst>
                    <a:ext uri="{FF2B5EF4-FFF2-40B4-BE49-F238E27FC236}">
                      <a16:creationId xmlns:a16="http://schemas.microsoft.com/office/drawing/2014/main" id="{4CE2827D-5C5F-4AC8-94B4-753FFCF82F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92" y="3441"/>
                  <a:ext cx="14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S</a:t>
                  </a:r>
                  <a:endParaRPr lang="en-GB" sz="1600"/>
                </a:p>
              </p:txBody>
            </p:sp>
            <p:sp>
              <p:nvSpPr>
                <p:cNvPr id="238" name="Text Box 68">
                  <a:extLst>
                    <a:ext uri="{FF2B5EF4-FFF2-40B4-BE49-F238E27FC236}">
                      <a16:creationId xmlns:a16="http://schemas.microsoft.com/office/drawing/2014/main" id="{0E1A1F77-A719-4531-BF69-EE42B558DD9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52" y="3312"/>
                  <a:ext cx="202" cy="4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1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2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3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4</a:t>
                  </a:r>
                  <a:endParaRPr lang="en-GB" sz="1600"/>
                </a:p>
              </p:txBody>
            </p:sp>
          </p:grpSp>
        </p:grpSp>
        <p:sp>
          <p:nvSpPr>
            <p:cNvPr id="217" name="Line 69">
              <a:extLst>
                <a:ext uri="{FF2B5EF4-FFF2-40B4-BE49-F238E27FC236}">
                  <a16:creationId xmlns:a16="http://schemas.microsoft.com/office/drawing/2014/main" id="{BF02D045-0F73-4DC2-BACB-14DBE5497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160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Line 70">
              <a:extLst>
                <a:ext uri="{FF2B5EF4-FFF2-40B4-BE49-F238E27FC236}">
                  <a16:creationId xmlns:a16="http://schemas.microsoft.com/office/drawing/2014/main" id="{1D7BDC0F-0F46-4BA3-8E8A-036A32259E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544"/>
              <a:ext cx="0" cy="57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71">
              <a:extLst>
                <a:ext uri="{FF2B5EF4-FFF2-40B4-BE49-F238E27FC236}">
                  <a16:creationId xmlns:a16="http://schemas.microsoft.com/office/drawing/2014/main" id="{C2BB0471-271D-412C-AF7E-BF074EC43F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640"/>
              <a:ext cx="0" cy="76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72">
              <a:extLst>
                <a:ext uri="{FF2B5EF4-FFF2-40B4-BE49-F238E27FC236}">
                  <a16:creationId xmlns:a16="http://schemas.microsoft.com/office/drawing/2014/main" id="{D4091FE1-676D-4410-9596-F23FFE0F05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256"/>
              <a:ext cx="0" cy="124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Line 73">
              <a:extLst>
                <a:ext uri="{FF2B5EF4-FFF2-40B4-BE49-F238E27FC236}">
                  <a16:creationId xmlns:a16="http://schemas.microsoft.com/office/drawing/2014/main" id="{193702BD-794D-4B89-B8EB-377D53477F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50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Line 74">
              <a:extLst>
                <a:ext uri="{FF2B5EF4-FFF2-40B4-BE49-F238E27FC236}">
                  <a16:creationId xmlns:a16="http://schemas.microsoft.com/office/drawing/2014/main" id="{3321B17D-0DA6-425D-9569-307BE26B5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4" y="3533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Line 75">
              <a:extLst>
                <a:ext uri="{FF2B5EF4-FFF2-40B4-BE49-F238E27FC236}">
                  <a16:creationId xmlns:a16="http://schemas.microsoft.com/office/drawing/2014/main" id="{08254FC9-17EA-43BD-ACD2-E7F17015E8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567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Oval 76">
              <a:extLst>
                <a:ext uri="{FF2B5EF4-FFF2-40B4-BE49-F238E27FC236}">
                  <a16:creationId xmlns:a16="http://schemas.microsoft.com/office/drawing/2014/main" id="{F2B9C726-B0DD-4B10-AE3B-17F40EF79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4" y="27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Oval 77">
              <a:extLst>
                <a:ext uri="{FF2B5EF4-FFF2-40B4-BE49-F238E27FC236}">
                  <a16:creationId xmlns:a16="http://schemas.microsoft.com/office/drawing/2014/main" id="{D187EFF0-F90A-4773-BE2E-DF8D7013F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4" y="281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Oval 78">
              <a:extLst>
                <a:ext uri="{FF2B5EF4-FFF2-40B4-BE49-F238E27FC236}">
                  <a16:creationId xmlns:a16="http://schemas.microsoft.com/office/drawing/2014/main" id="{235020A3-841F-4A1B-B918-8AC99BA72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4" y="29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Oval 79">
              <a:extLst>
                <a:ext uri="{FF2B5EF4-FFF2-40B4-BE49-F238E27FC236}">
                  <a16:creationId xmlns:a16="http://schemas.microsoft.com/office/drawing/2014/main" id="{2778CC6E-E59B-42AF-9E9E-FD9072360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4" y="23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Text Box 80">
              <a:extLst>
                <a:ext uri="{FF2B5EF4-FFF2-40B4-BE49-F238E27FC236}">
                  <a16:creationId xmlns:a16="http://schemas.microsoft.com/office/drawing/2014/main" id="{814F05EB-DF8D-4E8B-A5FE-4403439D5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092"/>
              <a:ext cx="9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Parallel adder</a:t>
              </a:r>
              <a:endParaRPr lang="en-GB"/>
            </a:p>
          </p:txBody>
        </p:sp>
      </p:grpSp>
      <p:grpSp>
        <p:nvGrpSpPr>
          <p:cNvPr id="259" name="Group 93">
            <a:extLst>
              <a:ext uri="{FF2B5EF4-FFF2-40B4-BE49-F238E27FC236}">
                <a16:creationId xmlns:a16="http://schemas.microsoft.com/office/drawing/2014/main" id="{6AF42494-DC64-43FC-A016-C6591847F2B6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971800"/>
            <a:ext cx="228600" cy="2527300"/>
            <a:chOff x="1680" y="1872"/>
            <a:chExt cx="144" cy="1592"/>
          </a:xfrm>
        </p:grpSpPr>
        <p:sp>
          <p:nvSpPr>
            <p:cNvPr id="260" name="Text Box 82">
              <a:extLst>
                <a:ext uri="{FF2B5EF4-FFF2-40B4-BE49-F238E27FC236}">
                  <a16:creationId xmlns:a16="http://schemas.microsoft.com/office/drawing/2014/main" id="{35EC9FED-2EBC-45F0-A464-5141A9EBB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872"/>
              <a:ext cx="144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1</a:t>
              </a:r>
            </a:p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0</a:t>
              </a:r>
            </a:p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261" name="Text Box 84">
              <a:extLst>
                <a:ext uri="{FF2B5EF4-FFF2-40B4-BE49-F238E27FC236}">
                  <a16:creationId xmlns:a16="http://schemas.microsoft.com/office/drawing/2014/main" id="{7A945CD8-9D48-4234-99BF-66300FD4CA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928"/>
              <a:ext cx="144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0</a:t>
              </a:r>
            </a:p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1</a:t>
              </a:r>
            </a:p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0</a:t>
              </a:r>
            </a:p>
          </p:txBody>
        </p:sp>
      </p:grpSp>
      <p:grpSp>
        <p:nvGrpSpPr>
          <p:cNvPr id="262" name="Group 94">
            <a:extLst>
              <a:ext uri="{FF2B5EF4-FFF2-40B4-BE49-F238E27FC236}">
                <a16:creationId xmlns:a16="http://schemas.microsoft.com/office/drawing/2014/main" id="{AC3D213C-2BE3-43A1-AFD8-481529FDCAC4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2971800"/>
            <a:ext cx="228600" cy="2355850"/>
            <a:chOff x="2640" y="1872"/>
            <a:chExt cx="144" cy="1484"/>
          </a:xfrm>
        </p:grpSpPr>
        <p:sp>
          <p:nvSpPr>
            <p:cNvPr id="263" name="Text Box 85">
              <a:extLst>
                <a:ext uri="{FF2B5EF4-FFF2-40B4-BE49-F238E27FC236}">
                  <a16:creationId xmlns:a16="http://schemas.microsoft.com/office/drawing/2014/main" id="{B95A0A3D-501F-46BE-878D-C6BB59EDE9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872"/>
              <a:ext cx="144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7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0</a:t>
              </a:r>
            </a:p>
            <a:p>
              <a:pPr algn="ctr">
                <a:spcBef>
                  <a:spcPct val="7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264" name="Text Box 86">
              <a:extLst>
                <a:ext uri="{FF2B5EF4-FFF2-40B4-BE49-F238E27FC236}">
                  <a16:creationId xmlns:a16="http://schemas.microsoft.com/office/drawing/2014/main" id="{60DB34E9-FA8B-4440-A972-62E0F275E9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928"/>
              <a:ext cx="144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7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1</a:t>
              </a:r>
            </a:p>
            <a:p>
              <a:pPr algn="ctr">
                <a:spcBef>
                  <a:spcPct val="7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0</a:t>
              </a:r>
            </a:p>
          </p:txBody>
        </p:sp>
      </p:grpSp>
      <p:sp>
        <p:nvSpPr>
          <p:cNvPr id="265" name="Text Box 87">
            <a:extLst>
              <a:ext uri="{FF2B5EF4-FFF2-40B4-BE49-F238E27FC236}">
                <a16:creationId xmlns:a16="http://schemas.microsoft.com/office/drawing/2014/main" id="{304B1906-C2DC-4847-BA1C-25990613B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352800"/>
            <a:ext cx="2286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/>
            <a:r>
              <a:rPr lang="en-US" sz="1600" b="1">
                <a:solidFill>
                  <a:srgbClr val="0000CC"/>
                </a:solidFill>
              </a:rPr>
              <a:t>1</a:t>
            </a:r>
          </a:p>
          <a:p>
            <a:pPr algn="ctr"/>
            <a:r>
              <a:rPr lang="en-US" sz="1600" b="1">
                <a:solidFill>
                  <a:srgbClr val="0000CC"/>
                </a:solidFill>
              </a:rPr>
              <a:t>1</a:t>
            </a:r>
          </a:p>
          <a:p>
            <a:pPr algn="ctr"/>
            <a:r>
              <a:rPr lang="en-US" sz="1600" b="1">
                <a:solidFill>
                  <a:srgbClr val="0000CC"/>
                </a:solidFill>
              </a:rPr>
              <a:t>0</a:t>
            </a:r>
          </a:p>
        </p:txBody>
      </p:sp>
      <p:grpSp>
        <p:nvGrpSpPr>
          <p:cNvPr id="266" name="Group 95">
            <a:extLst>
              <a:ext uri="{FF2B5EF4-FFF2-40B4-BE49-F238E27FC236}">
                <a16:creationId xmlns:a16="http://schemas.microsoft.com/office/drawing/2014/main" id="{2D29ED63-9A3F-4423-B9A0-A61EBBB11A38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971800"/>
            <a:ext cx="228600" cy="2527300"/>
            <a:chOff x="1824" y="1872"/>
            <a:chExt cx="144" cy="1592"/>
          </a:xfrm>
        </p:grpSpPr>
        <p:sp>
          <p:nvSpPr>
            <p:cNvPr id="267" name="Text Box 88">
              <a:extLst>
                <a:ext uri="{FF2B5EF4-FFF2-40B4-BE49-F238E27FC236}">
                  <a16:creationId xmlns:a16="http://schemas.microsoft.com/office/drawing/2014/main" id="{78968E9D-9604-4466-B430-1397377E7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872"/>
              <a:ext cx="144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1</a:t>
              </a:r>
            </a:p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1</a:t>
              </a:r>
            </a:p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0</a:t>
              </a:r>
            </a:p>
          </p:txBody>
        </p:sp>
        <p:sp>
          <p:nvSpPr>
            <p:cNvPr id="268" name="Text Box 89">
              <a:extLst>
                <a:ext uri="{FF2B5EF4-FFF2-40B4-BE49-F238E27FC236}">
                  <a16:creationId xmlns:a16="http://schemas.microsoft.com/office/drawing/2014/main" id="{494CFBE9-6C7B-4E40-8D25-7C4C1ADA8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928"/>
              <a:ext cx="144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1</a:t>
              </a:r>
            </a:p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1</a:t>
              </a:r>
            </a:p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1</a:t>
              </a:r>
            </a:p>
          </p:txBody>
        </p:sp>
      </p:grpSp>
      <p:grpSp>
        <p:nvGrpSpPr>
          <p:cNvPr id="269" name="Group 96">
            <a:extLst>
              <a:ext uri="{FF2B5EF4-FFF2-40B4-BE49-F238E27FC236}">
                <a16:creationId xmlns:a16="http://schemas.microsoft.com/office/drawing/2014/main" id="{80DBFBB0-E978-46F0-8D44-416FC0DE8CF2}"/>
              </a:ext>
            </a:extLst>
          </p:cNvPr>
          <p:cNvGrpSpPr>
            <a:grpSpLocks/>
          </p:cNvGrpSpPr>
          <p:nvPr/>
        </p:nvGrpSpPr>
        <p:grpSpPr bwMode="auto">
          <a:xfrm>
            <a:off x="4398963" y="2957513"/>
            <a:ext cx="228600" cy="2355850"/>
            <a:chOff x="2784" y="1872"/>
            <a:chExt cx="144" cy="1484"/>
          </a:xfrm>
        </p:grpSpPr>
        <p:sp>
          <p:nvSpPr>
            <p:cNvPr id="270" name="Text Box 90">
              <a:extLst>
                <a:ext uri="{FF2B5EF4-FFF2-40B4-BE49-F238E27FC236}">
                  <a16:creationId xmlns:a16="http://schemas.microsoft.com/office/drawing/2014/main" id="{61DF579F-30EA-4C9B-AF0F-F667C92B6E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872"/>
              <a:ext cx="144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7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0</a:t>
              </a:r>
            </a:p>
            <a:p>
              <a:pPr algn="ctr">
                <a:spcBef>
                  <a:spcPct val="7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1</a:t>
              </a:r>
            </a:p>
          </p:txBody>
        </p:sp>
        <p:sp>
          <p:nvSpPr>
            <p:cNvPr id="271" name="Text Box 91">
              <a:extLst>
                <a:ext uri="{FF2B5EF4-FFF2-40B4-BE49-F238E27FC236}">
                  <a16:creationId xmlns:a16="http://schemas.microsoft.com/office/drawing/2014/main" id="{5E3008D7-7404-43D2-81A3-3F8C19CD9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928"/>
              <a:ext cx="144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7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1</a:t>
              </a:r>
            </a:p>
            <a:p>
              <a:pPr algn="ctr">
                <a:spcBef>
                  <a:spcPct val="7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1</a:t>
              </a:r>
            </a:p>
          </p:txBody>
        </p:sp>
      </p:grpSp>
      <p:sp>
        <p:nvSpPr>
          <p:cNvPr id="272" name="Text Box 92">
            <a:extLst>
              <a:ext uri="{FF2B5EF4-FFF2-40B4-BE49-F238E27FC236}">
                <a16:creationId xmlns:a16="http://schemas.microsoft.com/office/drawing/2014/main" id="{207F95B0-5842-4916-A04E-11C98FC46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352800"/>
            <a:ext cx="2286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/>
            <a:r>
              <a:rPr lang="en-US" sz="1600" b="1">
                <a:solidFill>
                  <a:srgbClr val="CC3300"/>
                </a:solidFill>
              </a:rPr>
              <a:t>1</a:t>
            </a:r>
          </a:p>
          <a:p>
            <a:pPr algn="ctr"/>
            <a:r>
              <a:rPr lang="en-US" sz="1600" b="1">
                <a:solidFill>
                  <a:srgbClr val="CC3300"/>
                </a:solidFill>
              </a:rPr>
              <a:t>0</a:t>
            </a:r>
          </a:p>
          <a:p>
            <a:pPr algn="ctr"/>
            <a:r>
              <a:rPr lang="en-US" sz="1600" b="1">
                <a:solidFill>
                  <a:srgbClr val="CC3300"/>
                </a:solidFill>
              </a:rPr>
              <a:t>1</a:t>
            </a:r>
          </a:p>
        </p:txBody>
      </p:sp>
      <p:sp>
        <p:nvSpPr>
          <p:cNvPr id="273" name="Text Box 81">
            <a:extLst>
              <a:ext uri="{FF2B5EF4-FFF2-40B4-BE49-F238E27FC236}">
                <a16:creationId xmlns:a16="http://schemas.microsoft.com/office/drawing/2014/main" id="{E3AE0BA9-FB92-4627-AB60-0632351FC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3027684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0"/>
      <p:bldP spid="27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Introduction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34B31F8-B91E-4AC9-8730-84CE23106D8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441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Two classes of logic circuits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Combinational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Sequential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Combinational Circuit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output depends entirely on the immediate (present) inputs.</a:t>
            </a:r>
          </a:p>
        </p:txBody>
      </p:sp>
      <p:grpSp>
        <p:nvGrpSpPr>
          <p:cNvPr id="10" name="Group 80">
            <a:extLst>
              <a:ext uri="{FF2B5EF4-FFF2-40B4-BE49-F238E27FC236}">
                <a16:creationId xmlns:a16="http://schemas.microsoft.com/office/drawing/2014/main" id="{BEFEA92C-12E4-450E-AA3F-480A61D162E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114800"/>
            <a:ext cx="3962400" cy="1077913"/>
            <a:chOff x="528" y="2736"/>
            <a:chExt cx="2496" cy="679"/>
          </a:xfrm>
        </p:grpSpPr>
        <p:sp>
          <p:nvSpPr>
            <p:cNvPr id="11" name="Text Box 34">
              <a:extLst>
                <a:ext uri="{FF2B5EF4-FFF2-40B4-BE49-F238E27FC236}">
                  <a16:creationId xmlns:a16="http://schemas.microsoft.com/office/drawing/2014/main" id="{5AD4E6F8-3393-4672-A48C-ABB5D5FF3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880"/>
              <a:ext cx="96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Combinational</a:t>
              </a:r>
            </a:p>
            <a:p>
              <a:pPr algn="ctr" eaLnBrk="0" hangingPunct="0"/>
              <a:r>
                <a:rPr lang="en-GB" sz="1600" b="1">
                  <a:latin typeface="Times New Roman" pitchFamily="18" charset="0"/>
                </a:rPr>
                <a:t>Logic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3" name="Text Box 41">
              <a:extLst>
                <a:ext uri="{FF2B5EF4-FFF2-40B4-BE49-F238E27FC236}">
                  <a16:creationId xmlns:a16="http://schemas.microsoft.com/office/drawing/2014/main" id="{0C1AC80E-643E-4A51-853E-88418FC46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97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: :</a:t>
              </a:r>
            </a:p>
          </p:txBody>
        </p:sp>
        <p:sp>
          <p:nvSpPr>
            <p:cNvPr id="14" name="Rectangle 33">
              <a:extLst>
                <a:ext uri="{FF2B5EF4-FFF2-40B4-BE49-F238E27FC236}">
                  <a16:creationId xmlns:a16="http://schemas.microsoft.com/office/drawing/2014/main" id="{0ED23982-E67F-4C57-925C-172BD399C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" y="2736"/>
              <a:ext cx="932" cy="67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51">
              <a:extLst>
                <a:ext uri="{FF2B5EF4-FFF2-40B4-BE49-F238E27FC236}">
                  <a16:creationId xmlns:a16="http://schemas.microsoft.com/office/drawing/2014/main" id="{EFFB6E85-0651-4204-8B79-6F6A1AE949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2832"/>
              <a:ext cx="302" cy="415"/>
              <a:chOff x="1440" y="2544"/>
              <a:chExt cx="672" cy="576"/>
            </a:xfrm>
          </p:grpSpPr>
          <p:sp>
            <p:nvSpPr>
              <p:cNvPr id="25" name="Line 36">
                <a:extLst>
                  <a:ext uri="{FF2B5EF4-FFF2-40B4-BE49-F238E27FC236}">
                    <a16:creationId xmlns:a16="http://schemas.microsoft.com/office/drawing/2014/main" id="{948F2FF9-7318-4099-B55B-F4B5E032B4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37">
                <a:extLst>
                  <a:ext uri="{FF2B5EF4-FFF2-40B4-BE49-F238E27FC236}">
                    <a16:creationId xmlns:a16="http://schemas.microsoft.com/office/drawing/2014/main" id="{C94E235D-AD18-4478-B22A-F8D41A5BBF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38">
                <a:extLst>
                  <a:ext uri="{FF2B5EF4-FFF2-40B4-BE49-F238E27FC236}">
                    <a16:creationId xmlns:a16="http://schemas.microsoft.com/office/drawing/2014/main" id="{0176F49D-2B58-4C6C-97B2-7FB152E514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736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39">
                <a:extLst>
                  <a:ext uri="{FF2B5EF4-FFF2-40B4-BE49-F238E27FC236}">
                    <a16:creationId xmlns:a16="http://schemas.microsoft.com/office/drawing/2014/main" id="{5AA05554-F762-45E1-BE98-3E2EB21959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02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40">
                <a:extLst>
                  <a:ext uri="{FF2B5EF4-FFF2-40B4-BE49-F238E27FC236}">
                    <a16:creationId xmlns:a16="http://schemas.microsoft.com/office/drawing/2014/main" id="{8F3B6ED4-D6CD-4BE5-BD14-755617A27F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12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52">
              <a:extLst>
                <a:ext uri="{FF2B5EF4-FFF2-40B4-BE49-F238E27FC236}">
                  <a16:creationId xmlns:a16="http://schemas.microsoft.com/office/drawing/2014/main" id="{198BC34A-7E8A-4002-9D6C-3DC79D4262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4" y="2849"/>
              <a:ext cx="302" cy="415"/>
              <a:chOff x="3408" y="2544"/>
              <a:chExt cx="672" cy="576"/>
            </a:xfrm>
          </p:grpSpPr>
          <p:sp>
            <p:nvSpPr>
              <p:cNvPr id="20" name="Line 43">
                <a:extLst>
                  <a:ext uri="{FF2B5EF4-FFF2-40B4-BE49-F238E27FC236}">
                    <a16:creationId xmlns:a16="http://schemas.microsoft.com/office/drawing/2014/main" id="{75009176-5FC1-4F0C-BC04-26A91F095D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54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44">
                <a:extLst>
                  <a:ext uri="{FF2B5EF4-FFF2-40B4-BE49-F238E27FC236}">
                    <a16:creationId xmlns:a16="http://schemas.microsoft.com/office/drawing/2014/main" id="{308E6AE6-1DCF-48B4-A948-DF5DD2B72F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64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45">
                <a:extLst>
                  <a:ext uri="{FF2B5EF4-FFF2-40B4-BE49-F238E27FC236}">
                    <a16:creationId xmlns:a16="http://schemas.microsoft.com/office/drawing/2014/main" id="{2092E2E5-DFC6-40D3-9649-6BC5A45299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736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46">
                <a:extLst>
                  <a:ext uri="{FF2B5EF4-FFF2-40B4-BE49-F238E27FC236}">
                    <a16:creationId xmlns:a16="http://schemas.microsoft.com/office/drawing/2014/main" id="{907EBDE1-E628-48E3-B56F-B8A81C43EE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02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47">
                <a:extLst>
                  <a:ext uri="{FF2B5EF4-FFF2-40B4-BE49-F238E27FC236}">
                    <a16:creationId xmlns:a16="http://schemas.microsoft.com/office/drawing/2014/main" id="{CE1F9119-187F-4355-AF54-9A63C4AB2B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12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Text Box 49">
              <a:extLst>
                <a:ext uri="{FF2B5EF4-FFF2-40B4-BE49-F238E27FC236}">
                  <a16:creationId xmlns:a16="http://schemas.microsoft.com/office/drawing/2014/main" id="{2B37C900-04A6-44D9-951C-5534A7C4D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97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r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inputs</a:t>
              </a:r>
            </a:p>
          </p:txBody>
        </p:sp>
        <p:sp>
          <p:nvSpPr>
            <p:cNvPr id="18" name="Text Box 50">
              <a:extLst>
                <a:ext uri="{FF2B5EF4-FFF2-40B4-BE49-F238E27FC236}">
                  <a16:creationId xmlns:a16="http://schemas.microsoft.com/office/drawing/2014/main" id="{FC344242-3666-4230-8998-A18B9310F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976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r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outputs</a:t>
              </a:r>
            </a:p>
          </p:txBody>
        </p:sp>
        <p:sp>
          <p:nvSpPr>
            <p:cNvPr id="19" name="Text Box 54">
              <a:extLst>
                <a:ext uri="{FF2B5EF4-FFF2-40B4-BE49-F238E27FC236}">
                  <a16:creationId xmlns:a16="http://schemas.microsoft.com/office/drawing/2014/main" id="{651E5674-F8E3-4EED-8B33-E5DDEE99EC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97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: :</a:t>
              </a:r>
            </a:p>
          </p:txBody>
        </p:sp>
      </p:grpSp>
      <p:sp>
        <p:nvSpPr>
          <p:cNvPr id="30" name="Rectangle 56">
            <a:extLst>
              <a:ext uri="{FF2B5EF4-FFF2-40B4-BE49-F238E27FC236}">
                <a16:creationId xmlns:a16="http://schemas.microsoft.com/office/drawing/2014/main" id="{BDFC5B96-8CE9-4DB9-8C3E-4D7F244A4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514600"/>
            <a:ext cx="4267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spcBef>
                <a:spcPct val="5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Sequential Circuit</a:t>
            </a:r>
          </a:p>
          <a:p>
            <a:pPr marL="625475" lvl="1" indent="-2667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Each output depends on both present inputs and state.</a:t>
            </a:r>
          </a:p>
        </p:txBody>
      </p:sp>
      <p:sp>
        <p:nvSpPr>
          <p:cNvPr id="31" name="Line 100">
            <a:extLst>
              <a:ext uri="{FF2B5EF4-FFF2-40B4-BE49-F238E27FC236}">
                <a16:creationId xmlns:a16="http://schemas.microsoft.com/office/drawing/2014/main" id="{9E116333-A465-43C7-966D-E52031B18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6670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2" name="Group 107">
            <a:extLst>
              <a:ext uri="{FF2B5EF4-FFF2-40B4-BE49-F238E27FC236}">
                <a16:creationId xmlns:a16="http://schemas.microsoft.com/office/drawing/2014/main" id="{ABFE793C-F5D0-41D4-B4DD-B07C5CF3C1A5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4114800"/>
            <a:ext cx="3962400" cy="1600200"/>
            <a:chOff x="3024" y="2592"/>
            <a:chExt cx="2496" cy="1008"/>
          </a:xfrm>
        </p:grpSpPr>
        <p:grpSp>
          <p:nvGrpSpPr>
            <p:cNvPr id="33" name="Group 79">
              <a:extLst>
                <a:ext uri="{FF2B5EF4-FFF2-40B4-BE49-F238E27FC236}">
                  <a16:creationId xmlns:a16="http://schemas.microsoft.com/office/drawing/2014/main" id="{A4570CDC-8336-4E3C-B726-2CFB44B676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3408"/>
              <a:ext cx="624" cy="192"/>
              <a:chOff x="4128" y="3448"/>
              <a:chExt cx="624" cy="192"/>
            </a:xfrm>
          </p:grpSpPr>
          <p:sp>
            <p:nvSpPr>
              <p:cNvPr id="59" name="Rectangle 77">
                <a:extLst>
                  <a:ext uri="{FF2B5EF4-FFF2-40B4-BE49-F238E27FC236}">
                    <a16:creationId xmlns:a16="http://schemas.microsoft.com/office/drawing/2014/main" id="{89641AA1-9B28-4FA2-A888-F449FFF5B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344" y="3232"/>
                <a:ext cx="192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Text Box 78">
                <a:extLst>
                  <a:ext uri="{FF2B5EF4-FFF2-40B4-BE49-F238E27FC236}">
                    <a16:creationId xmlns:a16="http://schemas.microsoft.com/office/drawing/2014/main" id="{045F1DC3-9532-4852-9A1E-B76AE993FA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3456"/>
                <a:ext cx="528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Memory</a:t>
                </a:r>
              </a:p>
            </p:txBody>
          </p:sp>
        </p:grpSp>
        <p:grpSp>
          <p:nvGrpSpPr>
            <p:cNvPr id="34" name="Group 81">
              <a:extLst>
                <a:ext uri="{FF2B5EF4-FFF2-40B4-BE49-F238E27FC236}">
                  <a16:creationId xmlns:a16="http://schemas.microsoft.com/office/drawing/2014/main" id="{E50E5EA2-8A99-4E35-8FD9-9ADB97E14E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2592"/>
              <a:ext cx="2496" cy="679"/>
              <a:chOff x="528" y="2736"/>
              <a:chExt cx="2496" cy="679"/>
            </a:xfrm>
          </p:grpSpPr>
          <p:sp>
            <p:nvSpPr>
              <p:cNvPr id="41" name="Text Box 82">
                <a:extLst>
                  <a:ext uri="{FF2B5EF4-FFF2-40B4-BE49-F238E27FC236}">
                    <a16:creationId xmlns:a16="http://schemas.microsoft.com/office/drawing/2014/main" id="{699CB11F-04B0-419A-B9B9-64D19DB187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880"/>
                <a:ext cx="96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 dirty="0">
                    <a:latin typeface="Times New Roman" pitchFamily="18" charset="0"/>
                  </a:rPr>
                  <a:t>Combinational</a:t>
                </a:r>
              </a:p>
              <a:p>
                <a:pPr algn="ctr" eaLnBrk="0" hangingPunct="0"/>
                <a:r>
                  <a:rPr lang="en-GB" sz="1600" b="1" dirty="0">
                    <a:latin typeface="Times New Roman" pitchFamily="18" charset="0"/>
                  </a:rPr>
                  <a:t>Logic</a:t>
                </a:r>
                <a:endParaRPr lang="en-GB" sz="1600" dirty="0">
                  <a:latin typeface="Times New Roman" pitchFamily="18" charset="0"/>
                </a:endParaRPr>
              </a:p>
            </p:txBody>
          </p:sp>
          <p:sp>
            <p:nvSpPr>
              <p:cNvPr id="42" name="Text Box 83">
                <a:extLst>
                  <a:ext uri="{FF2B5EF4-FFF2-40B4-BE49-F238E27FC236}">
                    <a16:creationId xmlns:a16="http://schemas.microsoft.com/office/drawing/2014/main" id="{8479F58E-666C-4111-ACB5-F5250CB94C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2976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: :</a:t>
                </a:r>
              </a:p>
            </p:txBody>
          </p:sp>
          <p:sp>
            <p:nvSpPr>
              <p:cNvPr id="43" name="Rectangle 84">
                <a:extLst>
                  <a:ext uri="{FF2B5EF4-FFF2-40B4-BE49-F238E27FC236}">
                    <a16:creationId xmlns:a16="http://schemas.microsoft.com/office/drawing/2014/main" id="{B2136781-0D4E-43E1-B8FC-B7F483C6A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2" y="2736"/>
                <a:ext cx="932" cy="67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" name="Group 85">
                <a:extLst>
                  <a:ext uri="{FF2B5EF4-FFF2-40B4-BE49-F238E27FC236}">
                    <a16:creationId xmlns:a16="http://schemas.microsoft.com/office/drawing/2014/main" id="{B7E03AF6-B124-4FE2-8C0E-85E821F17B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2832"/>
                <a:ext cx="302" cy="415"/>
                <a:chOff x="1440" y="2544"/>
                <a:chExt cx="672" cy="576"/>
              </a:xfrm>
            </p:grpSpPr>
            <p:sp>
              <p:nvSpPr>
                <p:cNvPr id="54" name="Line 86">
                  <a:extLst>
                    <a:ext uri="{FF2B5EF4-FFF2-40B4-BE49-F238E27FC236}">
                      <a16:creationId xmlns:a16="http://schemas.microsoft.com/office/drawing/2014/main" id="{71354BB6-A79F-4970-A346-B9176947B5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54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87">
                  <a:extLst>
                    <a:ext uri="{FF2B5EF4-FFF2-40B4-BE49-F238E27FC236}">
                      <a16:creationId xmlns:a16="http://schemas.microsoft.com/office/drawing/2014/main" id="{4D7E40C8-6931-4C96-85AC-973B41568E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64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88">
                  <a:extLst>
                    <a:ext uri="{FF2B5EF4-FFF2-40B4-BE49-F238E27FC236}">
                      <a16:creationId xmlns:a16="http://schemas.microsoft.com/office/drawing/2014/main" id="{E003AA19-8B1A-41C0-881C-9D3DB4FD83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736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89">
                  <a:extLst>
                    <a:ext uri="{FF2B5EF4-FFF2-40B4-BE49-F238E27FC236}">
                      <a16:creationId xmlns:a16="http://schemas.microsoft.com/office/drawing/2014/main" id="{30201F22-3321-46B5-9A1E-36A27928E2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302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90">
                  <a:extLst>
                    <a:ext uri="{FF2B5EF4-FFF2-40B4-BE49-F238E27FC236}">
                      <a16:creationId xmlns:a16="http://schemas.microsoft.com/office/drawing/2014/main" id="{9C276267-2440-4EE2-B3CC-6F455C5B17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312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91">
                <a:extLst>
                  <a:ext uri="{FF2B5EF4-FFF2-40B4-BE49-F238E27FC236}">
                    <a16:creationId xmlns:a16="http://schemas.microsoft.com/office/drawing/2014/main" id="{09233647-5A04-40A7-BBA9-97CCDA0163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94" y="2849"/>
                <a:ext cx="302" cy="415"/>
                <a:chOff x="3408" y="2544"/>
                <a:chExt cx="672" cy="576"/>
              </a:xfrm>
            </p:grpSpPr>
            <p:sp>
              <p:nvSpPr>
                <p:cNvPr id="49" name="Line 92">
                  <a:extLst>
                    <a:ext uri="{FF2B5EF4-FFF2-40B4-BE49-F238E27FC236}">
                      <a16:creationId xmlns:a16="http://schemas.microsoft.com/office/drawing/2014/main" id="{ADFA0F46-6562-4A04-A889-B1F5EDD2BC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54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93">
                  <a:extLst>
                    <a:ext uri="{FF2B5EF4-FFF2-40B4-BE49-F238E27FC236}">
                      <a16:creationId xmlns:a16="http://schemas.microsoft.com/office/drawing/2014/main" id="{265A4986-B294-4684-A990-CBF3E30100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64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94">
                  <a:extLst>
                    <a:ext uri="{FF2B5EF4-FFF2-40B4-BE49-F238E27FC236}">
                      <a16:creationId xmlns:a16="http://schemas.microsoft.com/office/drawing/2014/main" id="{099D07B5-B633-4771-9CBB-9EC01B2821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736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95">
                  <a:extLst>
                    <a:ext uri="{FF2B5EF4-FFF2-40B4-BE49-F238E27FC236}">
                      <a16:creationId xmlns:a16="http://schemas.microsoft.com/office/drawing/2014/main" id="{BDCF38AC-E13C-4B78-B3E7-2DD19D44EC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302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96">
                  <a:extLst>
                    <a:ext uri="{FF2B5EF4-FFF2-40B4-BE49-F238E27FC236}">
                      <a16:creationId xmlns:a16="http://schemas.microsoft.com/office/drawing/2014/main" id="{21F08292-AB1A-4B97-A012-EEE11DCB0A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312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6" name="Text Box 97">
                <a:extLst>
                  <a:ext uri="{FF2B5EF4-FFF2-40B4-BE49-F238E27FC236}">
                    <a16:creationId xmlns:a16="http://schemas.microsoft.com/office/drawing/2014/main" id="{F0978239-85CA-4734-9687-A8488455CE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" y="2976"/>
                <a:ext cx="43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r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inputs</a:t>
                </a:r>
              </a:p>
            </p:txBody>
          </p:sp>
          <p:sp>
            <p:nvSpPr>
              <p:cNvPr id="47" name="Text Box 98">
                <a:extLst>
                  <a:ext uri="{FF2B5EF4-FFF2-40B4-BE49-F238E27FC236}">
                    <a16:creationId xmlns:a16="http://schemas.microsoft.com/office/drawing/2014/main" id="{0BC3125F-AA00-4482-A8BA-8BB47AF029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976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r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outputs</a:t>
                </a:r>
              </a:p>
            </p:txBody>
          </p:sp>
          <p:sp>
            <p:nvSpPr>
              <p:cNvPr id="48" name="Text Box 99">
                <a:extLst>
                  <a:ext uri="{FF2B5EF4-FFF2-40B4-BE49-F238E27FC236}">
                    <a16:creationId xmlns:a16="http://schemas.microsoft.com/office/drawing/2014/main" id="{453A7E1B-1C31-4367-A8BC-43F1F5FC13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976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: :</a:t>
                </a:r>
              </a:p>
            </p:txBody>
          </p:sp>
        </p:grpSp>
        <p:sp>
          <p:nvSpPr>
            <p:cNvPr id="35" name="Line 101">
              <a:extLst>
                <a:ext uri="{FF2B5EF4-FFF2-40B4-BE49-F238E27FC236}">
                  <a16:creationId xmlns:a16="http://schemas.microsoft.com/office/drawing/2014/main" id="{0F07323B-F7D7-433E-B0DD-89B14B49F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21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02">
              <a:extLst>
                <a:ext uri="{FF2B5EF4-FFF2-40B4-BE49-F238E27FC236}">
                  <a16:creationId xmlns:a16="http://schemas.microsoft.com/office/drawing/2014/main" id="{5D3F9537-9EF8-422A-A1AE-1DA200272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21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03">
              <a:extLst>
                <a:ext uri="{FF2B5EF4-FFF2-40B4-BE49-F238E27FC236}">
                  <a16:creationId xmlns:a16="http://schemas.microsoft.com/office/drawing/2014/main" id="{36F265CA-23EB-4515-8813-5223F65992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0" y="350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04">
              <a:extLst>
                <a:ext uri="{FF2B5EF4-FFF2-40B4-BE49-F238E27FC236}">
                  <a16:creationId xmlns:a16="http://schemas.microsoft.com/office/drawing/2014/main" id="{954727F8-5AE5-48D6-984D-AD736EBBB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50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5">
              <a:extLst>
                <a:ext uri="{FF2B5EF4-FFF2-40B4-BE49-F238E27FC236}">
                  <a16:creationId xmlns:a16="http://schemas.microsoft.com/office/drawing/2014/main" id="{2D3FBDE3-528E-4F1A-89A7-802589FF12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21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06">
              <a:extLst>
                <a:ext uri="{FF2B5EF4-FFF2-40B4-BE49-F238E27FC236}">
                  <a16:creationId xmlns:a16="http://schemas.microsoft.com/office/drawing/2014/main" id="{5C7271A7-6D44-4536-8EFC-600BC1F80F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21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36992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Magnitude Comparator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2" name="Rectangle 3">
            <a:extLst>
              <a:ext uri="{FF2B5EF4-FFF2-40B4-BE49-F238E27FC236}">
                <a16:creationId xmlns:a16="http://schemas.microsoft.com/office/drawing/2014/main" id="{3FE24910-A2D2-4CC3-A80E-CDA9F19837D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Magnitude comparator</a:t>
            </a:r>
            <a:r>
              <a:rPr lang="en-US" dirty="0"/>
              <a:t>: compares 2 unsigned values A and B, to check if A&gt;B, A=B, or A&lt;B.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To design an </a:t>
            </a:r>
            <a:r>
              <a:rPr lang="en-US" i="1" dirty="0"/>
              <a:t>n</a:t>
            </a:r>
            <a:r>
              <a:rPr lang="en-US" dirty="0"/>
              <a:t>-bit magnitude comparator using classical method, it would require 2</a:t>
            </a:r>
            <a:r>
              <a:rPr lang="en-US" baseline="30000" dirty="0"/>
              <a:t>2</a:t>
            </a:r>
            <a:r>
              <a:rPr lang="en-US" i="1" baseline="30000" dirty="0"/>
              <a:t>n</a:t>
            </a:r>
            <a:r>
              <a:rPr lang="en-US" dirty="0"/>
              <a:t> rows in truth table!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shall exploit regularity in our design.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Question: How do we compare two 4-bit unsigned values A (a</a:t>
            </a:r>
            <a:r>
              <a:rPr lang="en-US" baseline="-25000" dirty="0"/>
              <a:t>3</a:t>
            </a:r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a</a:t>
            </a:r>
            <a:r>
              <a:rPr lang="en-US" baseline="-25000" dirty="0"/>
              <a:t>0</a:t>
            </a:r>
            <a:r>
              <a:rPr lang="en-US" dirty="0"/>
              <a:t>) and B (b</a:t>
            </a:r>
            <a:r>
              <a:rPr lang="en-US" baseline="-25000" dirty="0"/>
              <a:t>3</a:t>
            </a:r>
            <a:r>
              <a:rPr lang="en-US" dirty="0"/>
              <a:t>b</a:t>
            </a:r>
            <a:r>
              <a:rPr lang="en-US" baseline="-25000" dirty="0"/>
              <a:t>2</a:t>
            </a:r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/>
              <a:t>b</a:t>
            </a:r>
            <a:r>
              <a:rPr lang="en-US" baseline="-25000" dirty="0"/>
              <a:t>0</a:t>
            </a:r>
            <a:r>
              <a:rPr lang="en-US" dirty="0"/>
              <a:t>)?</a:t>
            </a:r>
          </a:p>
          <a:p>
            <a:pPr lvl="1" fontAlgn="auto"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CC"/>
                </a:solidFill>
              </a:rPr>
              <a:t>If (a</a:t>
            </a:r>
            <a:r>
              <a:rPr lang="en-US" baseline="-25000" dirty="0">
                <a:solidFill>
                  <a:srgbClr val="0000CC"/>
                </a:solidFill>
              </a:rPr>
              <a:t>3</a:t>
            </a:r>
            <a:r>
              <a:rPr lang="en-US" dirty="0">
                <a:solidFill>
                  <a:srgbClr val="0000CC"/>
                </a:solidFill>
              </a:rPr>
              <a:t> &gt; b</a:t>
            </a:r>
            <a:r>
              <a:rPr lang="en-US" baseline="-25000" dirty="0">
                <a:solidFill>
                  <a:srgbClr val="0000CC"/>
                </a:solidFill>
              </a:rPr>
              <a:t>3</a:t>
            </a:r>
            <a:r>
              <a:rPr lang="en-US" dirty="0">
                <a:solidFill>
                  <a:srgbClr val="0000CC"/>
                </a:solidFill>
              </a:rPr>
              <a:t>) then A &gt; B</a:t>
            </a:r>
          </a:p>
          <a:p>
            <a:pPr lvl="1" fontAlgn="auto"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0000CC"/>
                </a:solidFill>
              </a:rPr>
              <a:t>	If (a</a:t>
            </a:r>
            <a:r>
              <a:rPr lang="en-US" baseline="-25000" dirty="0">
                <a:solidFill>
                  <a:srgbClr val="0000CC"/>
                </a:solidFill>
              </a:rPr>
              <a:t>3</a:t>
            </a:r>
            <a:r>
              <a:rPr lang="en-US" dirty="0">
                <a:solidFill>
                  <a:srgbClr val="0000CC"/>
                </a:solidFill>
              </a:rPr>
              <a:t> &lt; b</a:t>
            </a:r>
            <a:r>
              <a:rPr lang="en-US" baseline="-25000" dirty="0">
                <a:solidFill>
                  <a:srgbClr val="0000CC"/>
                </a:solidFill>
              </a:rPr>
              <a:t>3</a:t>
            </a:r>
            <a:r>
              <a:rPr lang="en-US" dirty="0">
                <a:solidFill>
                  <a:srgbClr val="0000CC"/>
                </a:solidFill>
              </a:rPr>
              <a:t>) then A &lt; B</a:t>
            </a:r>
          </a:p>
          <a:p>
            <a:pPr lvl="1" fontAlgn="auto"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0000CC"/>
                </a:solidFill>
              </a:rPr>
              <a:t>	If (a</a:t>
            </a:r>
            <a:r>
              <a:rPr lang="en-US" baseline="-25000" dirty="0">
                <a:solidFill>
                  <a:srgbClr val="0000CC"/>
                </a:solidFill>
              </a:rPr>
              <a:t>3</a:t>
            </a:r>
            <a:r>
              <a:rPr lang="en-US" dirty="0">
                <a:solidFill>
                  <a:srgbClr val="0000CC"/>
                </a:solidFill>
              </a:rPr>
              <a:t> = b</a:t>
            </a:r>
            <a:r>
              <a:rPr lang="en-US" baseline="-25000" dirty="0">
                <a:solidFill>
                  <a:srgbClr val="0000CC"/>
                </a:solidFill>
              </a:rPr>
              <a:t>3</a:t>
            </a:r>
            <a:r>
              <a:rPr lang="en-US" dirty="0">
                <a:solidFill>
                  <a:srgbClr val="0000CC"/>
                </a:solidFill>
              </a:rPr>
              <a:t>) then if (a</a:t>
            </a:r>
            <a:r>
              <a:rPr lang="en-US" baseline="-25000" dirty="0">
                <a:solidFill>
                  <a:srgbClr val="0000CC"/>
                </a:solidFill>
              </a:rPr>
              <a:t>2</a:t>
            </a:r>
            <a:r>
              <a:rPr lang="en-US" dirty="0">
                <a:solidFill>
                  <a:srgbClr val="0000CC"/>
                </a:solidFill>
              </a:rPr>
              <a:t> &gt; b</a:t>
            </a:r>
            <a:r>
              <a:rPr lang="en-US" baseline="-25000" dirty="0">
                <a:solidFill>
                  <a:srgbClr val="0000CC"/>
                </a:solidFill>
              </a:rPr>
              <a:t>2</a:t>
            </a:r>
            <a:r>
              <a:rPr lang="en-US" dirty="0">
                <a:solidFill>
                  <a:srgbClr val="0000CC"/>
                </a:solidFill>
              </a:rPr>
              <a:t>) … </a:t>
            </a:r>
          </a:p>
        </p:txBody>
      </p:sp>
    </p:spTree>
    <p:extLst>
      <p:ext uri="{BB962C8B-B14F-4D97-AF65-F5344CB8AC3E}">
        <p14:creationId xmlns:p14="http://schemas.microsoft.com/office/powerpoint/2010/main" val="12518647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uiExpand="1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Magnitude Comparator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126AE83-B2CE-440F-B93A-C0CBDA7566C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430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Let A = A</a:t>
            </a:r>
            <a:r>
              <a:rPr lang="en-US" baseline="-25000" dirty="0"/>
              <a:t>3</a:t>
            </a:r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A</a:t>
            </a:r>
            <a:r>
              <a:rPr lang="en-US" baseline="-25000" dirty="0"/>
              <a:t>0 </a:t>
            </a:r>
            <a:r>
              <a:rPr lang="en-US" dirty="0"/>
              <a:t>,  B = B</a:t>
            </a:r>
            <a:r>
              <a:rPr lang="en-US" baseline="-25000" dirty="0"/>
              <a:t>3</a:t>
            </a:r>
            <a:r>
              <a:rPr lang="en-US" dirty="0"/>
              <a:t>B</a:t>
            </a:r>
            <a:r>
              <a:rPr lang="en-US" baseline="-25000" dirty="0"/>
              <a:t>2</a:t>
            </a:r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/>
              <a:t>B</a:t>
            </a:r>
            <a:r>
              <a:rPr lang="en-US" baseline="-25000" dirty="0"/>
              <a:t>0</a:t>
            </a:r>
            <a:r>
              <a:rPr lang="en-US" dirty="0"/>
              <a:t>; 	x</a:t>
            </a:r>
            <a:r>
              <a:rPr lang="en-US" baseline="-25000" dirty="0"/>
              <a:t>i</a:t>
            </a:r>
            <a:r>
              <a:rPr lang="en-US" dirty="0"/>
              <a:t> =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 err="1">
                <a:sym typeface="Symbol" pitchFamily="18" charset="2"/>
              </a:rPr>
              <a:t></a:t>
            </a:r>
            <a:r>
              <a:rPr lang="en-US" dirty="0" err="1"/>
              <a:t>B</a:t>
            </a:r>
            <a:r>
              <a:rPr lang="en-US" baseline="-25000" dirty="0" err="1"/>
              <a:t>i</a:t>
            </a:r>
            <a:r>
              <a:rPr lang="en-US" dirty="0"/>
              <a:t> +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 err="1"/>
              <a:t>'</a:t>
            </a:r>
            <a:r>
              <a:rPr lang="en-US" dirty="0" err="1">
                <a:sym typeface="Symbol" pitchFamily="18" charset="2"/>
              </a:rPr>
              <a:t></a:t>
            </a:r>
            <a:r>
              <a:rPr lang="en-US" dirty="0" err="1"/>
              <a:t>B</a:t>
            </a:r>
            <a:r>
              <a:rPr lang="en-US" baseline="-25000" dirty="0" err="1"/>
              <a:t>i</a:t>
            </a:r>
            <a:r>
              <a:rPr lang="en-US" dirty="0"/>
              <a:t>' </a:t>
            </a:r>
          </a:p>
        </p:txBody>
      </p:sp>
      <p:grpSp>
        <p:nvGrpSpPr>
          <p:cNvPr id="9" name="Group 5">
            <a:extLst>
              <a:ext uri="{FF2B5EF4-FFF2-40B4-BE49-F238E27FC236}">
                <a16:creationId xmlns:a16="http://schemas.microsoft.com/office/drawing/2014/main" id="{55C3FEBF-3CBA-418E-A7AD-1AEB6E3DFAFD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752600"/>
            <a:ext cx="6248400" cy="4306888"/>
            <a:chOff x="1056" y="1104"/>
            <a:chExt cx="3936" cy="2713"/>
          </a:xfrm>
        </p:grpSpPr>
        <p:sp>
          <p:nvSpPr>
            <p:cNvPr id="10" name="AutoShape 6">
              <a:extLst>
                <a:ext uri="{FF2B5EF4-FFF2-40B4-BE49-F238E27FC236}">
                  <a16:creationId xmlns:a16="http://schemas.microsoft.com/office/drawing/2014/main" id="{15CB3E60-3AE1-4329-A14E-FE0D13C55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584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7">
              <a:extLst>
                <a:ext uri="{FF2B5EF4-FFF2-40B4-BE49-F238E27FC236}">
                  <a16:creationId xmlns:a16="http://schemas.microsoft.com/office/drawing/2014/main" id="{80F1DE95-83A0-4098-8CC8-E3C9B369DD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4" y="2208"/>
              <a:ext cx="275" cy="218"/>
              <a:chOff x="6768" y="11808"/>
              <a:chExt cx="1008" cy="792"/>
            </a:xfrm>
          </p:grpSpPr>
          <p:sp>
            <p:nvSpPr>
              <p:cNvPr id="246" name="Freeform 8">
                <a:extLst>
                  <a:ext uri="{FF2B5EF4-FFF2-40B4-BE49-F238E27FC236}">
                    <a16:creationId xmlns:a16="http://schemas.microsoft.com/office/drawing/2014/main" id="{A00018B7-D8C3-494C-989E-75BF7179DE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Line 9">
                <a:extLst>
                  <a:ext uri="{FF2B5EF4-FFF2-40B4-BE49-F238E27FC236}">
                    <a16:creationId xmlns:a16="http://schemas.microsoft.com/office/drawing/2014/main" id="{6D04FB2B-5F59-45EE-A3F8-E95FE65EF4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Line 10">
                <a:extLst>
                  <a:ext uri="{FF2B5EF4-FFF2-40B4-BE49-F238E27FC236}">
                    <a16:creationId xmlns:a16="http://schemas.microsoft.com/office/drawing/2014/main" id="{F9D8136F-EA8B-445A-97F9-A11D7C28A0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11">
                <a:extLst>
                  <a:ext uri="{FF2B5EF4-FFF2-40B4-BE49-F238E27FC236}">
                    <a16:creationId xmlns:a16="http://schemas.microsoft.com/office/drawing/2014/main" id="{8AF2F294-62EC-40AA-911F-27875DC74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12">
                <a:extLst>
                  <a:ext uri="{FF2B5EF4-FFF2-40B4-BE49-F238E27FC236}">
                    <a16:creationId xmlns:a16="http://schemas.microsoft.com/office/drawing/2014/main" id="{495992B0-D9DD-47FC-AA59-1752BF044776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3">
              <a:extLst>
                <a:ext uri="{FF2B5EF4-FFF2-40B4-BE49-F238E27FC236}">
                  <a16:creationId xmlns:a16="http://schemas.microsoft.com/office/drawing/2014/main" id="{73CB490C-E2AA-4AB6-B9E7-3934CEC07F65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1725"/>
              <a:ext cx="87" cy="86"/>
              <a:chOff x="3096" y="3240"/>
              <a:chExt cx="792" cy="792"/>
            </a:xfrm>
          </p:grpSpPr>
          <p:sp>
            <p:nvSpPr>
              <p:cNvPr id="244" name="AutoShape 14">
                <a:extLst>
                  <a:ext uri="{FF2B5EF4-FFF2-40B4-BE49-F238E27FC236}">
                    <a16:creationId xmlns:a16="http://schemas.microsoft.com/office/drawing/2014/main" id="{D1044022-C72B-4923-8DA6-58C45C3B55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Oval 15">
                <a:extLst>
                  <a:ext uri="{FF2B5EF4-FFF2-40B4-BE49-F238E27FC236}">
                    <a16:creationId xmlns:a16="http://schemas.microsoft.com/office/drawing/2014/main" id="{7FB8E0AA-2B83-4A37-AAC0-5E5E1BEEF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" name="AutoShape 16">
              <a:extLst>
                <a:ext uri="{FF2B5EF4-FFF2-40B4-BE49-F238E27FC236}">
                  <a16:creationId xmlns:a16="http://schemas.microsoft.com/office/drawing/2014/main" id="{8CE5CFA4-9982-41A4-9547-CA647AEB5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1724"/>
              <a:ext cx="188" cy="17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17">
              <a:extLst>
                <a:ext uri="{FF2B5EF4-FFF2-40B4-BE49-F238E27FC236}">
                  <a16:creationId xmlns:a16="http://schemas.microsoft.com/office/drawing/2014/main" id="{CDB0F6EA-1B7A-4669-AAB0-E8C1705E82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" y="1855"/>
              <a:ext cx="226" cy="174"/>
              <a:chOff x="2208" y="2688"/>
              <a:chExt cx="268" cy="218"/>
            </a:xfrm>
          </p:grpSpPr>
          <p:grpSp>
            <p:nvGrpSpPr>
              <p:cNvPr id="237" name="Group 18">
                <a:extLst>
                  <a:ext uri="{FF2B5EF4-FFF2-40B4-BE49-F238E27FC236}">
                    <a16:creationId xmlns:a16="http://schemas.microsoft.com/office/drawing/2014/main" id="{24FD6820-9ECC-4E74-AA10-688B1ABB60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688"/>
                <a:ext cx="224" cy="218"/>
                <a:chOff x="6768" y="11808"/>
                <a:chExt cx="1008" cy="792"/>
              </a:xfrm>
            </p:grpSpPr>
            <p:sp>
              <p:nvSpPr>
                <p:cNvPr id="239" name="Freeform 19">
                  <a:extLst>
                    <a:ext uri="{FF2B5EF4-FFF2-40B4-BE49-F238E27FC236}">
                      <a16:creationId xmlns:a16="http://schemas.microsoft.com/office/drawing/2014/main" id="{F35C3F6A-A78E-481A-B6F2-080553C9F8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" name="Line 20">
                  <a:extLst>
                    <a:ext uri="{FF2B5EF4-FFF2-40B4-BE49-F238E27FC236}">
                      <a16:creationId xmlns:a16="http://schemas.microsoft.com/office/drawing/2014/main" id="{99B54774-60D9-4A5F-A71C-4E03838AF9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1" name="Line 21">
                  <a:extLst>
                    <a:ext uri="{FF2B5EF4-FFF2-40B4-BE49-F238E27FC236}">
                      <a16:creationId xmlns:a16="http://schemas.microsoft.com/office/drawing/2014/main" id="{4E3AD1D6-B756-4A81-A712-C5568F9A1C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2" name="Freeform 22">
                  <a:extLst>
                    <a:ext uri="{FF2B5EF4-FFF2-40B4-BE49-F238E27FC236}">
                      <a16:creationId xmlns:a16="http://schemas.microsoft.com/office/drawing/2014/main" id="{E5D20954-7ACA-41DB-AFB1-BCAA13701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3" name="Freeform 23">
                  <a:extLst>
                    <a:ext uri="{FF2B5EF4-FFF2-40B4-BE49-F238E27FC236}">
                      <a16:creationId xmlns:a16="http://schemas.microsoft.com/office/drawing/2014/main" id="{8B92B844-C7FF-47E5-9596-E5B909D7A1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38" name="Oval 24">
                <a:extLst>
                  <a:ext uri="{FF2B5EF4-FFF2-40B4-BE49-F238E27FC236}">
                    <a16:creationId xmlns:a16="http://schemas.microsoft.com/office/drawing/2014/main" id="{D918DBDC-B498-4958-8236-F2BCB4B39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2776"/>
                <a:ext cx="48" cy="4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" name="Line 25">
              <a:extLst>
                <a:ext uri="{FF2B5EF4-FFF2-40B4-BE49-F238E27FC236}">
                  <a16:creationId xmlns:a16="http://schemas.microsoft.com/office/drawing/2014/main" id="{F7D5756A-F71E-44F3-86DD-CB5E8151A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767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" name="Group 26">
              <a:extLst>
                <a:ext uri="{FF2B5EF4-FFF2-40B4-BE49-F238E27FC236}">
                  <a16:creationId xmlns:a16="http://schemas.microsoft.com/office/drawing/2014/main" id="{B407B322-CF16-432D-B3FC-A6679D224BC6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2030"/>
              <a:ext cx="88" cy="86"/>
              <a:chOff x="3096" y="3240"/>
              <a:chExt cx="792" cy="792"/>
            </a:xfrm>
          </p:grpSpPr>
          <p:sp>
            <p:nvSpPr>
              <p:cNvPr id="235" name="AutoShape 27">
                <a:extLst>
                  <a:ext uri="{FF2B5EF4-FFF2-40B4-BE49-F238E27FC236}">
                    <a16:creationId xmlns:a16="http://schemas.microsoft.com/office/drawing/2014/main" id="{1C668708-6DB9-4F2C-A34D-A96DEAA082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Oval 28">
                <a:extLst>
                  <a:ext uri="{FF2B5EF4-FFF2-40B4-BE49-F238E27FC236}">
                    <a16:creationId xmlns:a16="http://schemas.microsoft.com/office/drawing/2014/main" id="{80BB8FDA-8098-490E-B671-ACB90CA77A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" name="Line 29">
              <a:extLst>
                <a:ext uri="{FF2B5EF4-FFF2-40B4-BE49-F238E27FC236}">
                  <a16:creationId xmlns:a16="http://schemas.microsoft.com/office/drawing/2014/main" id="{3ED4F042-6D13-4EC0-8498-28FBE4F49F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2073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0">
              <a:extLst>
                <a:ext uri="{FF2B5EF4-FFF2-40B4-BE49-F238E27FC236}">
                  <a16:creationId xmlns:a16="http://schemas.microsoft.com/office/drawing/2014/main" id="{CC9B5D13-6031-46D2-85A4-67D6CCD40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855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1">
              <a:extLst>
                <a:ext uri="{FF2B5EF4-FFF2-40B4-BE49-F238E27FC236}">
                  <a16:creationId xmlns:a16="http://schemas.microsoft.com/office/drawing/2014/main" id="{A57B2744-F9C7-4FD5-8BF3-B48233973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986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2">
              <a:extLst>
                <a:ext uri="{FF2B5EF4-FFF2-40B4-BE49-F238E27FC236}">
                  <a16:creationId xmlns:a16="http://schemas.microsoft.com/office/drawing/2014/main" id="{69274876-F094-4C71-B087-78D7C924C4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2073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3">
              <a:extLst>
                <a:ext uri="{FF2B5EF4-FFF2-40B4-BE49-F238E27FC236}">
                  <a16:creationId xmlns:a16="http://schemas.microsoft.com/office/drawing/2014/main" id="{B604C686-EB6D-49DF-BBA0-85F33F2E92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1767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4">
              <a:extLst>
                <a:ext uri="{FF2B5EF4-FFF2-40B4-BE49-F238E27FC236}">
                  <a16:creationId xmlns:a16="http://schemas.microsoft.com/office/drawing/2014/main" id="{73B614BE-74BA-4CEC-8C48-5C6F3B7B5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0" y="1767"/>
              <a:ext cx="150" cy="21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35">
              <a:extLst>
                <a:ext uri="{FF2B5EF4-FFF2-40B4-BE49-F238E27FC236}">
                  <a16:creationId xmlns:a16="http://schemas.microsoft.com/office/drawing/2014/main" id="{D8097C11-723A-4331-8A4C-35F5FAD526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0" y="1855"/>
              <a:ext cx="150" cy="2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36">
              <a:extLst>
                <a:ext uri="{FF2B5EF4-FFF2-40B4-BE49-F238E27FC236}">
                  <a16:creationId xmlns:a16="http://schemas.microsoft.com/office/drawing/2014/main" id="{D0D2BAD5-B373-45B4-B5F9-1FA8FBA10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1942"/>
              <a:ext cx="188" cy="175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37">
              <a:extLst>
                <a:ext uri="{FF2B5EF4-FFF2-40B4-BE49-F238E27FC236}">
                  <a16:creationId xmlns:a16="http://schemas.microsoft.com/office/drawing/2014/main" id="{34EBFA49-1FCB-4BC6-8347-CA3B6B174C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1898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38">
              <a:extLst>
                <a:ext uri="{FF2B5EF4-FFF2-40B4-BE49-F238E27FC236}">
                  <a16:creationId xmlns:a16="http://schemas.microsoft.com/office/drawing/2014/main" id="{E2946A1F-C88C-4AC9-8DD7-E8D72F4E8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1986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39">
              <a:extLst>
                <a:ext uri="{FF2B5EF4-FFF2-40B4-BE49-F238E27FC236}">
                  <a16:creationId xmlns:a16="http://schemas.microsoft.com/office/drawing/2014/main" id="{67F5E486-0648-4A85-B102-D30EEB0F4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1811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40">
              <a:extLst>
                <a:ext uri="{FF2B5EF4-FFF2-40B4-BE49-F238E27FC236}">
                  <a16:creationId xmlns:a16="http://schemas.microsoft.com/office/drawing/2014/main" id="{A5C421CA-B00B-4089-B52A-F4F95073D7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1724"/>
              <a:ext cx="0" cy="17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41">
              <a:extLst>
                <a:ext uri="{FF2B5EF4-FFF2-40B4-BE49-F238E27FC236}">
                  <a16:creationId xmlns:a16="http://schemas.microsoft.com/office/drawing/2014/main" id="{3DEFF480-2B79-4F4B-BD92-A410F977A0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0" y="1938"/>
              <a:ext cx="368" cy="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42">
              <a:extLst>
                <a:ext uri="{FF2B5EF4-FFF2-40B4-BE49-F238E27FC236}">
                  <a16:creationId xmlns:a16="http://schemas.microsoft.com/office/drawing/2014/main" id="{76E63508-FA4C-4F16-8978-44E65E5E5B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2029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43">
              <a:extLst>
                <a:ext uri="{FF2B5EF4-FFF2-40B4-BE49-F238E27FC236}">
                  <a16:creationId xmlns:a16="http://schemas.microsoft.com/office/drawing/2014/main" id="{045F549D-DC72-487B-B6D7-690D703289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1986"/>
              <a:ext cx="12" cy="1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44">
              <a:extLst>
                <a:ext uri="{FF2B5EF4-FFF2-40B4-BE49-F238E27FC236}">
                  <a16:creationId xmlns:a16="http://schemas.microsoft.com/office/drawing/2014/main" id="{4C22B4A3-776D-4106-A201-117282D5A2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680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A</a:t>
              </a:r>
              <a:r>
                <a:rPr lang="en-GB" sz="1400" b="1" baseline="-25000"/>
                <a:t>2</a:t>
              </a:r>
              <a:endParaRPr lang="en-GB" sz="1600" b="1"/>
            </a:p>
          </p:txBody>
        </p:sp>
        <p:sp>
          <p:nvSpPr>
            <p:cNvPr id="34" name="Text Box 45">
              <a:extLst>
                <a:ext uri="{FF2B5EF4-FFF2-40B4-BE49-F238E27FC236}">
                  <a16:creationId xmlns:a16="http://schemas.microsoft.com/office/drawing/2014/main" id="{6A3B3B8F-C14E-489B-85B1-DDEA6B2EE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986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B</a:t>
              </a:r>
              <a:r>
                <a:rPr lang="en-GB" sz="1400" b="1" baseline="-25000"/>
                <a:t>2</a:t>
              </a:r>
              <a:endParaRPr lang="en-GB" sz="1600" b="1"/>
            </a:p>
          </p:txBody>
        </p:sp>
        <p:sp>
          <p:nvSpPr>
            <p:cNvPr id="35" name="Oval 46">
              <a:extLst>
                <a:ext uri="{FF2B5EF4-FFF2-40B4-BE49-F238E27FC236}">
                  <a16:creationId xmlns:a16="http://schemas.microsoft.com/office/drawing/2014/main" id="{C68B1CEB-B656-4A81-9D5F-CF437F516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2007"/>
              <a:ext cx="37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47">
              <a:extLst>
                <a:ext uri="{FF2B5EF4-FFF2-40B4-BE49-F238E27FC236}">
                  <a16:creationId xmlns:a16="http://schemas.microsoft.com/office/drawing/2014/main" id="{D0F30FA9-D3BA-4EF6-AD0A-7991CD74B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786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48">
              <a:extLst>
                <a:ext uri="{FF2B5EF4-FFF2-40B4-BE49-F238E27FC236}">
                  <a16:creationId xmlns:a16="http://schemas.microsoft.com/office/drawing/2014/main" id="{2D8F2E0E-5A72-4922-B414-26675931F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2051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49">
              <a:extLst>
                <a:ext uri="{FF2B5EF4-FFF2-40B4-BE49-F238E27FC236}">
                  <a16:creationId xmlns:a16="http://schemas.microsoft.com/office/drawing/2014/main" id="{4DC90820-667B-4081-A7EA-F757A095B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" y="1745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" name="Group 50">
              <a:extLst>
                <a:ext uri="{FF2B5EF4-FFF2-40B4-BE49-F238E27FC236}">
                  <a16:creationId xmlns:a16="http://schemas.microsoft.com/office/drawing/2014/main" id="{0B087DEC-9678-4F1B-B39F-CCBE2987003E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1149"/>
              <a:ext cx="87" cy="86"/>
              <a:chOff x="3096" y="3240"/>
              <a:chExt cx="792" cy="792"/>
            </a:xfrm>
          </p:grpSpPr>
          <p:sp>
            <p:nvSpPr>
              <p:cNvPr id="233" name="AutoShape 51">
                <a:extLst>
                  <a:ext uri="{FF2B5EF4-FFF2-40B4-BE49-F238E27FC236}">
                    <a16:creationId xmlns:a16="http://schemas.microsoft.com/office/drawing/2014/main" id="{50912B95-62EE-4330-98C7-362337FA5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Oval 52">
                <a:extLst>
                  <a:ext uri="{FF2B5EF4-FFF2-40B4-BE49-F238E27FC236}">
                    <a16:creationId xmlns:a16="http://schemas.microsoft.com/office/drawing/2014/main" id="{73F34FDB-32B1-4C8F-AF6D-21FB84D28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AutoShape 53">
              <a:extLst>
                <a:ext uri="{FF2B5EF4-FFF2-40B4-BE49-F238E27FC236}">
                  <a16:creationId xmlns:a16="http://schemas.microsoft.com/office/drawing/2014/main" id="{D4019661-25D3-457E-AFEB-7EA376B9D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1148"/>
              <a:ext cx="188" cy="17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" name="Group 54">
              <a:extLst>
                <a:ext uri="{FF2B5EF4-FFF2-40B4-BE49-F238E27FC236}">
                  <a16:creationId xmlns:a16="http://schemas.microsoft.com/office/drawing/2014/main" id="{E34556D3-3784-4CA5-BC34-F207DA970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" y="1279"/>
              <a:ext cx="226" cy="174"/>
              <a:chOff x="2208" y="2688"/>
              <a:chExt cx="268" cy="218"/>
            </a:xfrm>
          </p:grpSpPr>
          <p:grpSp>
            <p:nvGrpSpPr>
              <p:cNvPr id="226" name="Group 55">
                <a:extLst>
                  <a:ext uri="{FF2B5EF4-FFF2-40B4-BE49-F238E27FC236}">
                    <a16:creationId xmlns:a16="http://schemas.microsoft.com/office/drawing/2014/main" id="{CA1898BB-9F79-47F9-80BB-ACA5D061F8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688"/>
                <a:ext cx="224" cy="218"/>
                <a:chOff x="6768" y="11808"/>
                <a:chExt cx="1008" cy="792"/>
              </a:xfrm>
            </p:grpSpPr>
            <p:sp>
              <p:nvSpPr>
                <p:cNvPr id="228" name="Freeform 56">
                  <a:extLst>
                    <a:ext uri="{FF2B5EF4-FFF2-40B4-BE49-F238E27FC236}">
                      <a16:creationId xmlns:a16="http://schemas.microsoft.com/office/drawing/2014/main" id="{617CDD97-D745-4B33-8D80-6363CDD6F6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Line 57">
                  <a:extLst>
                    <a:ext uri="{FF2B5EF4-FFF2-40B4-BE49-F238E27FC236}">
                      <a16:creationId xmlns:a16="http://schemas.microsoft.com/office/drawing/2014/main" id="{D01A1533-8C3B-4156-9836-1D541B70DA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Line 58">
                  <a:extLst>
                    <a:ext uri="{FF2B5EF4-FFF2-40B4-BE49-F238E27FC236}">
                      <a16:creationId xmlns:a16="http://schemas.microsoft.com/office/drawing/2014/main" id="{D44116F0-6620-4583-B168-630EB188DD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Freeform 59">
                  <a:extLst>
                    <a:ext uri="{FF2B5EF4-FFF2-40B4-BE49-F238E27FC236}">
                      <a16:creationId xmlns:a16="http://schemas.microsoft.com/office/drawing/2014/main" id="{9DF90F23-9C6A-41A2-9DC5-F447DF1FFA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Freeform 60">
                  <a:extLst>
                    <a:ext uri="{FF2B5EF4-FFF2-40B4-BE49-F238E27FC236}">
                      <a16:creationId xmlns:a16="http://schemas.microsoft.com/office/drawing/2014/main" id="{985A8F69-3909-4BCC-96CC-9FBABCD443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7" name="Oval 61">
                <a:extLst>
                  <a:ext uri="{FF2B5EF4-FFF2-40B4-BE49-F238E27FC236}">
                    <a16:creationId xmlns:a16="http://schemas.microsoft.com/office/drawing/2014/main" id="{B7E20894-32EB-446F-A1F1-E965A2916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2776"/>
                <a:ext cx="48" cy="4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" name="Line 62">
              <a:extLst>
                <a:ext uri="{FF2B5EF4-FFF2-40B4-BE49-F238E27FC236}">
                  <a16:creationId xmlns:a16="http://schemas.microsoft.com/office/drawing/2014/main" id="{66D61AE1-7093-43C9-AFB2-4F205AC0B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191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" name="Group 63">
              <a:extLst>
                <a:ext uri="{FF2B5EF4-FFF2-40B4-BE49-F238E27FC236}">
                  <a16:creationId xmlns:a16="http://schemas.microsoft.com/office/drawing/2014/main" id="{5D831716-8EE7-4983-AF9D-17657C5588E8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1454"/>
              <a:ext cx="88" cy="86"/>
              <a:chOff x="3096" y="3240"/>
              <a:chExt cx="792" cy="792"/>
            </a:xfrm>
          </p:grpSpPr>
          <p:sp>
            <p:nvSpPr>
              <p:cNvPr id="224" name="AutoShape 64">
                <a:extLst>
                  <a:ext uri="{FF2B5EF4-FFF2-40B4-BE49-F238E27FC236}">
                    <a16:creationId xmlns:a16="http://schemas.microsoft.com/office/drawing/2014/main" id="{060F37B9-1B32-41EB-A730-24F4F86F6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Oval 65">
                <a:extLst>
                  <a:ext uri="{FF2B5EF4-FFF2-40B4-BE49-F238E27FC236}">
                    <a16:creationId xmlns:a16="http://schemas.microsoft.com/office/drawing/2014/main" id="{8132704D-DCAF-4350-B559-15D10DACF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" name="Line 66">
              <a:extLst>
                <a:ext uri="{FF2B5EF4-FFF2-40B4-BE49-F238E27FC236}">
                  <a16:creationId xmlns:a16="http://schemas.microsoft.com/office/drawing/2014/main" id="{4CBA5220-9D00-4F61-A5EB-27680CE461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497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67">
              <a:extLst>
                <a:ext uri="{FF2B5EF4-FFF2-40B4-BE49-F238E27FC236}">
                  <a16:creationId xmlns:a16="http://schemas.microsoft.com/office/drawing/2014/main" id="{AED37403-D246-45FF-AA77-3F243B584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279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68">
              <a:extLst>
                <a:ext uri="{FF2B5EF4-FFF2-40B4-BE49-F238E27FC236}">
                  <a16:creationId xmlns:a16="http://schemas.microsoft.com/office/drawing/2014/main" id="{946D6BD9-3266-455C-B09F-392D1F331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410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69">
              <a:extLst>
                <a:ext uri="{FF2B5EF4-FFF2-40B4-BE49-F238E27FC236}">
                  <a16:creationId xmlns:a16="http://schemas.microsoft.com/office/drawing/2014/main" id="{DE242D2F-C8C3-4528-B883-B3A3B6F3A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1497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70">
              <a:extLst>
                <a:ext uri="{FF2B5EF4-FFF2-40B4-BE49-F238E27FC236}">
                  <a16:creationId xmlns:a16="http://schemas.microsoft.com/office/drawing/2014/main" id="{A67BE4D3-03DE-45B4-858D-F9A908C0A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1191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71">
              <a:extLst>
                <a:ext uri="{FF2B5EF4-FFF2-40B4-BE49-F238E27FC236}">
                  <a16:creationId xmlns:a16="http://schemas.microsoft.com/office/drawing/2014/main" id="{D1963454-381B-4360-A0AA-CF3C2494C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0" y="1191"/>
              <a:ext cx="150" cy="21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72">
              <a:extLst>
                <a:ext uri="{FF2B5EF4-FFF2-40B4-BE49-F238E27FC236}">
                  <a16:creationId xmlns:a16="http://schemas.microsoft.com/office/drawing/2014/main" id="{33E26E44-0070-462C-8DC0-F72AE52774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0" y="1279"/>
              <a:ext cx="150" cy="2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AutoShape 73">
              <a:extLst>
                <a:ext uri="{FF2B5EF4-FFF2-40B4-BE49-F238E27FC236}">
                  <a16:creationId xmlns:a16="http://schemas.microsoft.com/office/drawing/2014/main" id="{CCAE6397-0FE1-4C7A-9ADD-0889FC11C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1366"/>
              <a:ext cx="188" cy="175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74">
              <a:extLst>
                <a:ext uri="{FF2B5EF4-FFF2-40B4-BE49-F238E27FC236}">
                  <a16:creationId xmlns:a16="http://schemas.microsoft.com/office/drawing/2014/main" id="{17ECE128-3730-42A1-B0E9-E73F52D293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1322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75">
              <a:extLst>
                <a:ext uri="{FF2B5EF4-FFF2-40B4-BE49-F238E27FC236}">
                  <a16:creationId xmlns:a16="http://schemas.microsoft.com/office/drawing/2014/main" id="{4FF2D243-97EA-4A9F-80DD-5BA2F4C6A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1410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76">
              <a:extLst>
                <a:ext uri="{FF2B5EF4-FFF2-40B4-BE49-F238E27FC236}">
                  <a16:creationId xmlns:a16="http://schemas.microsoft.com/office/drawing/2014/main" id="{B2E6C146-8ED6-4FE5-B685-EB32BA57CA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1235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77">
              <a:extLst>
                <a:ext uri="{FF2B5EF4-FFF2-40B4-BE49-F238E27FC236}">
                  <a16:creationId xmlns:a16="http://schemas.microsoft.com/office/drawing/2014/main" id="{DA880EED-50C8-403B-A66B-76E2390726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1148"/>
              <a:ext cx="0" cy="17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78">
              <a:extLst>
                <a:ext uri="{FF2B5EF4-FFF2-40B4-BE49-F238E27FC236}">
                  <a16:creationId xmlns:a16="http://schemas.microsoft.com/office/drawing/2014/main" id="{5991007D-2AC4-467C-BE68-5C186B282F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79" y="1356"/>
              <a:ext cx="454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79">
              <a:extLst>
                <a:ext uri="{FF2B5EF4-FFF2-40B4-BE49-F238E27FC236}">
                  <a16:creationId xmlns:a16="http://schemas.microsoft.com/office/drawing/2014/main" id="{87DE7600-F253-40B4-9C28-CE1AF62E0B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1453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80">
              <a:extLst>
                <a:ext uri="{FF2B5EF4-FFF2-40B4-BE49-F238E27FC236}">
                  <a16:creationId xmlns:a16="http://schemas.microsoft.com/office/drawing/2014/main" id="{E68B7077-0EF9-46A1-966A-E6FA561481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5" y="1410"/>
              <a:ext cx="7" cy="1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Text Box 81">
              <a:extLst>
                <a:ext uri="{FF2B5EF4-FFF2-40B4-BE49-F238E27FC236}">
                  <a16:creationId xmlns:a16="http://schemas.microsoft.com/office/drawing/2014/main" id="{69DA5D70-AFD0-43BB-BD85-998BFE41A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104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A</a:t>
              </a:r>
              <a:r>
                <a:rPr lang="en-GB" sz="1400" b="1" baseline="-25000"/>
                <a:t>3</a:t>
              </a:r>
              <a:endParaRPr lang="en-GB" sz="1600" b="1"/>
            </a:p>
          </p:txBody>
        </p:sp>
        <p:sp>
          <p:nvSpPr>
            <p:cNvPr id="60" name="Text Box 82">
              <a:extLst>
                <a:ext uri="{FF2B5EF4-FFF2-40B4-BE49-F238E27FC236}">
                  <a16:creationId xmlns:a16="http://schemas.microsoft.com/office/drawing/2014/main" id="{6BDE1810-B7AD-48B9-AA63-EA91491464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410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B</a:t>
              </a:r>
              <a:r>
                <a:rPr lang="en-GB" sz="1400" b="1" baseline="-25000"/>
                <a:t>3</a:t>
              </a:r>
              <a:endParaRPr lang="en-GB" sz="1600" b="1"/>
            </a:p>
          </p:txBody>
        </p:sp>
        <p:sp>
          <p:nvSpPr>
            <p:cNvPr id="61" name="Oval 83">
              <a:extLst>
                <a:ext uri="{FF2B5EF4-FFF2-40B4-BE49-F238E27FC236}">
                  <a16:creationId xmlns:a16="http://schemas.microsoft.com/office/drawing/2014/main" id="{3CB58B39-AA8B-4C1B-A57B-9B20F6DF1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431"/>
              <a:ext cx="37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84">
              <a:extLst>
                <a:ext uri="{FF2B5EF4-FFF2-40B4-BE49-F238E27FC236}">
                  <a16:creationId xmlns:a16="http://schemas.microsoft.com/office/drawing/2014/main" id="{A1379D01-B567-4BE7-9D78-A27324082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210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Oval 85">
              <a:extLst>
                <a:ext uri="{FF2B5EF4-FFF2-40B4-BE49-F238E27FC236}">
                  <a16:creationId xmlns:a16="http://schemas.microsoft.com/office/drawing/2014/main" id="{D3D6B8C0-CBE2-4E5A-8D1E-DD1F1A76D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1475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Oval 86">
              <a:extLst>
                <a:ext uri="{FF2B5EF4-FFF2-40B4-BE49-F238E27FC236}">
                  <a16:creationId xmlns:a16="http://schemas.microsoft.com/office/drawing/2014/main" id="{894DC2AD-B030-446C-ABD1-108FE6EBB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" y="1169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5" name="Group 87">
              <a:extLst>
                <a:ext uri="{FF2B5EF4-FFF2-40B4-BE49-F238E27FC236}">
                  <a16:creationId xmlns:a16="http://schemas.microsoft.com/office/drawing/2014/main" id="{9E6654D5-C3B1-4550-A03B-2EA58CCF61AF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3117"/>
              <a:ext cx="87" cy="86"/>
              <a:chOff x="3096" y="3240"/>
              <a:chExt cx="792" cy="792"/>
            </a:xfrm>
          </p:grpSpPr>
          <p:sp>
            <p:nvSpPr>
              <p:cNvPr id="222" name="AutoShape 88">
                <a:extLst>
                  <a:ext uri="{FF2B5EF4-FFF2-40B4-BE49-F238E27FC236}">
                    <a16:creationId xmlns:a16="http://schemas.microsoft.com/office/drawing/2014/main" id="{873F75A1-93D8-4E5A-BD64-32174A5BA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Oval 89">
                <a:extLst>
                  <a:ext uri="{FF2B5EF4-FFF2-40B4-BE49-F238E27FC236}">
                    <a16:creationId xmlns:a16="http://schemas.microsoft.com/office/drawing/2014/main" id="{88A84C4C-B1AC-4B60-B46B-46A9002149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6" name="AutoShape 90">
              <a:extLst>
                <a:ext uri="{FF2B5EF4-FFF2-40B4-BE49-F238E27FC236}">
                  <a16:creationId xmlns:a16="http://schemas.microsoft.com/office/drawing/2014/main" id="{2569A904-D8BD-461D-9360-D5D527A87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3116"/>
              <a:ext cx="188" cy="17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7" name="Group 91">
              <a:extLst>
                <a:ext uri="{FF2B5EF4-FFF2-40B4-BE49-F238E27FC236}">
                  <a16:creationId xmlns:a16="http://schemas.microsoft.com/office/drawing/2014/main" id="{533EF78E-2080-45D3-B5A2-A54D1614A1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" y="3247"/>
              <a:ext cx="226" cy="174"/>
              <a:chOff x="2208" y="2688"/>
              <a:chExt cx="268" cy="218"/>
            </a:xfrm>
          </p:grpSpPr>
          <p:grpSp>
            <p:nvGrpSpPr>
              <p:cNvPr id="215" name="Group 92">
                <a:extLst>
                  <a:ext uri="{FF2B5EF4-FFF2-40B4-BE49-F238E27FC236}">
                    <a16:creationId xmlns:a16="http://schemas.microsoft.com/office/drawing/2014/main" id="{7B34CB37-67F2-4338-A4FB-B23E492D8E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688"/>
                <a:ext cx="224" cy="218"/>
                <a:chOff x="6768" y="11808"/>
                <a:chExt cx="1008" cy="792"/>
              </a:xfrm>
            </p:grpSpPr>
            <p:sp>
              <p:nvSpPr>
                <p:cNvPr id="217" name="Freeform 93">
                  <a:extLst>
                    <a:ext uri="{FF2B5EF4-FFF2-40B4-BE49-F238E27FC236}">
                      <a16:creationId xmlns:a16="http://schemas.microsoft.com/office/drawing/2014/main" id="{7069EF38-0230-4CFF-84C9-FED2474C44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Line 94">
                  <a:extLst>
                    <a:ext uri="{FF2B5EF4-FFF2-40B4-BE49-F238E27FC236}">
                      <a16:creationId xmlns:a16="http://schemas.microsoft.com/office/drawing/2014/main" id="{7BC00DDF-556C-4B57-97EF-5F32F9319A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9" name="Line 95">
                  <a:extLst>
                    <a:ext uri="{FF2B5EF4-FFF2-40B4-BE49-F238E27FC236}">
                      <a16:creationId xmlns:a16="http://schemas.microsoft.com/office/drawing/2014/main" id="{E30CC881-84EF-4419-858F-94FC1B028D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0" name="Freeform 96">
                  <a:extLst>
                    <a:ext uri="{FF2B5EF4-FFF2-40B4-BE49-F238E27FC236}">
                      <a16:creationId xmlns:a16="http://schemas.microsoft.com/office/drawing/2014/main" id="{26A2CC51-CC34-4532-B618-969ED8157B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1" name="Freeform 97">
                  <a:extLst>
                    <a:ext uri="{FF2B5EF4-FFF2-40B4-BE49-F238E27FC236}">
                      <a16:creationId xmlns:a16="http://schemas.microsoft.com/office/drawing/2014/main" id="{873ACBA6-62FE-4D11-82F3-F5A03C21EA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6" name="Oval 98">
                <a:extLst>
                  <a:ext uri="{FF2B5EF4-FFF2-40B4-BE49-F238E27FC236}">
                    <a16:creationId xmlns:a16="http://schemas.microsoft.com/office/drawing/2014/main" id="{EEE37678-0EB2-407A-9D89-4BC8E33B3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2776"/>
                <a:ext cx="48" cy="4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8" name="Line 99">
              <a:extLst>
                <a:ext uri="{FF2B5EF4-FFF2-40B4-BE49-F238E27FC236}">
                  <a16:creationId xmlns:a16="http://schemas.microsoft.com/office/drawing/2014/main" id="{A1740EFA-8B2A-45EB-9714-22D5B82E6C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3159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" name="Group 100">
              <a:extLst>
                <a:ext uri="{FF2B5EF4-FFF2-40B4-BE49-F238E27FC236}">
                  <a16:creationId xmlns:a16="http://schemas.microsoft.com/office/drawing/2014/main" id="{7F018BA6-7FBB-46E1-A74A-E0837C2E1048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3422"/>
              <a:ext cx="88" cy="86"/>
              <a:chOff x="3096" y="3240"/>
              <a:chExt cx="792" cy="792"/>
            </a:xfrm>
          </p:grpSpPr>
          <p:sp>
            <p:nvSpPr>
              <p:cNvPr id="213" name="AutoShape 101">
                <a:extLst>
                  <a:ext uri="{FF2B5EF4-FFF2-40B4-BE49-F238E27FC236}">
                    <a16:creationId xmlns:a16="http://schemas.microsoft.com/office/drawing/2014/main" id="{721F49FB-F517-4B11-81FD-1338344C1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Oval 102">
                <a:extLst>
                  <a:ext uri="{FF2B5EF4-FFF2-40B4-BE49-F238E27FC236}">
                    <a16:creationId xmlns:a16="http://schemas.microsoft.com/office/drawing/2014/main" id="{55A8A95C-0442-4C85-9161-CF51120AC9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" name="Line 103">
              <a:extLst>
                <a:ext uri="{FF2B5EF4-FFF2-40B4-BE49-F238E27FC236}">
                  <a16:creationId xmlns:a16="http://schemas.microsoft.com/office/drawing/2014/main" id="{5F822C3D-9DEE-4CDC-B586-1B99390519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3465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104">
              <a:extLst>
                <a:ext uri="{FF2B5EF4-FFF2-40B4-BE49-F238E27FC236}">
                  <a16:creationId xmlns:a16="http://schemas.microsoft.com/office/drawing/2014/main" id="{2FEB837A-CE75-4694-B68C-270C0D3FC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3247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105">
              <a:extLst>
                <a:ext uri="{FF2B5EF4-FFF2-40B4-BE49-F238E27FC236}">
                  <a16:creationId xmlns:a16="http://schemas.microsoft.com/office/drawing/2014/main" id="{5E4B0318-D554-4C53-99D1-5577264BA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3378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06">
              <a:extLst>
                <a:ext uri="{FF2B5EF4-FFF2-40B4-BE49-F238E27FC236}">
                  <a16:creationId xmlns:a16="http://schemas.microsoft.com/office/drawing/2014/main" id="{58A04719-189B-45AA-B4BA-D85F30A508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3465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107">
              <a:extLst>
                <a:ext uri="{FF2B5EF4-FFF2-40B4-BE49-F238E27FC236}">
                  <a16:creationId xmlns:a16="http://schemas.microsoft.com/office/drawing/2014/main" id="{6EABA058-E2EC-4950-85C7-18EE06482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3159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08">
              <a:extLst>
                <a:ext uri="{FF2B5EF4-FFF2-40B4-BE49-F238E27FC236}">
                  <a16:creationId xmlns:a16="http://schemas.microsoft.com/office/drawing/2014/main" id="{064B7DEA-8DA7-4D6D-A181-3B0A71FE52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0" y="3159"/>
              <a:ext cx="150" cy="21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109">
              <a:extLst>
                <a:ext uri="{FF2B5EF4-FFF2-40B4-BE49-F238E27FC236}">
                  <a16:creationId xmlns:a16="http://schemas.microsoft.com/office/drawing/2014/main" id="{C58889EF-DDCC-4FD9-9B96-A0ECD1B102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0" y="3247"/>
              <a:ext cx="150" cy="2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AutoShape 110">
              <a:extLst>
                <a:ext uri="{FF2B5EF4-FFF2-40B4-BE49-F238E27FC236}">
                  <a16:creationId xmlns:a16="http://schemas.microsoft.com/office/drawing/2014/main" id="{37EFB157-54B1-4420-A530-5327B1665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3334"/>
              <a:ext cx="188" cy="175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111">
              <a:extLst>
                <a:ext uri="{FF2B5EF4-FFF2-40B4-BE49-F238E27FC236}">
                  <a16:creationId xmlns:a16="http://schemas.microsoft.com/office/drawing/2014/main" id="{BA0A2FDA-5ED9-49A6-ABC0-96DA786D92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3290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112">
              <a:extLst>
                <a:ext uri="{FF2B5EF4-FFF2-40B4-BE49-F238E27FC236}">
                  <a16:creationId xmlns:a16="http://schemas.microsoft.com/office/drawing/2014/main" id="{ED543A39-86D6-4254-B877-64418C14BB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3378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13">
              <a:extLst>
                <a:ext uri="{FF2B5EF4-FFF2-40B4-BE49-F238E27FC236}">
                  <a16:creationId xmlns:a16="http://schemas.microsoft.com/office/drawing/2014/main" id="{B9CD3426-539B-4D6F-A10F-1D238C103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3203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114">
              <a:extLst>
                <a:ext uri="{FF2B5EF4-FFF2-40B4-BE49-F238E27FC236}">
                  <a16:creationId xmlns:a16="http://schemas.microsoft.com/office/drawing/2014/main" id="{161E5304-1B41-47C1-BE6F-541AB859F5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3116"/>
              <a:ext cx="0" cy="17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115">
              <a:extLst>
                <a:ext uri="{FF2B5EF4-FFF2-40B4-BE49-F238E27FC236}">
                  <a16:creationId xmlns:a16="http://schemas.microsoft.com/office/drawing/2014/main" id="{A81C7FAA-1DEF-4860-80CB-AB119B3A06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0" y="3330"/>
              <a:ext cx="160" cy="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16">
              <a:extLst>
                <a:ext uri="{FF2B5EF4-FFF2-40B4-BE49-F238E27FC236}">
                  <a16:creationId xmlns:a16="http://schemas.microsoft.com/office/drawing/2014/main" id="{1847ED7D-0BF5-48BB-8394-901816CAA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3421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117">
              <a:extLst>
                <a:ext uri="{FF2B5EF4-FFF2-40B4-BE49-F238E27FC236}">
                  <a16:creationId xmlns:a16="http://schemas.microsoft.com/office/drawing/2014/main" id="{D3051064-4EF8-419E-9EF1-7292034AE9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3378"/>
              <a:ext cx="6" cy="1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Text Box 118">
              <a:extLst>
                <a:ext uri="{FF2B5EF4-FFF2-40B4-BE49-F238E27FC236}">
                  <a16:creationId xmlns:a16="http://schemas.microsoft.com/office/drawing/2014/main" id="{2759F58F-27F5-4FAD-A58C-E728750F5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072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A</a:t>
              </a:r>
              <a:r>
                <a:rPr lang="en-GB" sz="1400" b="1" baseline="-25000"/>
                <a:t>0</a:t>
              </a:r>
              <a:endParaRPr lang="en-GB" sz="1600" b="1"/>
            </a:p>
          </p:txBody>
        </p:sp>
        <p:sp>
          <p:nvSpPr>
            <p:cNvPr id="86" name="Text Box 119">
              <a:extLst>
                <a:ext uri="{FF2B5EF4-FFF2-40B4-BE49-F238E27FC236}">
                  <a16:creationId xmlns:a16="http://schemas.microsoft.com/office/drawing/2014/main" id="{3A0E4F2E-3B7A-4019-8BA8-267DAC7A28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378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B</a:t>
              </a:r>
              <a:r>
                <a:rPr lang="en-GB" sz="1400" b="1" baseline="-25000"/>
                <a:t>0</a:t>
              </a:r>
              <a:endParaRPr lang="en-GB" sz="1600" b="1"/>
            </a:p>
          </p:txBody>
        </p:sp>
        <p:sp>
          <p:nvSpPr>
            <p:cNvPr id="87" name="Oval 120">
              <a:extLst>
                <a:ext uri="{FF2B5EF4-FFF2-40B4-BE49-F238E27FC236}">
                  <a16:creationId xmlns:a16="http://schemas.microsoft.com/office/drawing/2014/main" id="{C9426442-46BF-4EDC-99B4-24682B5E3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3399"/>
              <a:ext cx="37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121">
              <a:extLst>
                <a:ext uri="{FF2B5EF4-FFF2-40B4-BE49-F238E27FC236}">
                  <a16:creationId xmlns:a16="http://schemas.microsoft.com/office/drawing/2014/main" id="{48B3D268-B8A0-48A3-8CE2-0B6475E7E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3178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Oval 122">
              <a:extLst>
                <a:ext uri="{FF2B5EF4-FFF2-40B4-BE49-F238E27FC236}">
                  <a16:creationId xmlns:a16="http://schemas.microsoft.com/office/drawing/2014/main" id="{F3693240-E8D2-447B-AD9F-E41A88796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3443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Oval 123">
              <a:extLst>
                <a:ext uri="{FF2B5EF4-FFF2-40B4-BE49-F238E27FC236}">
                  <a16:creationId xmlns:a16="http://schemas.microsoft.com/office/drawing/2014/main" id="{BCFDE924-B937-440A-8E2C-A79499557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" y="3137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1" name="Group 124">
              <a:extLst>
                <a:ext uri="{FF2B5EF4-FFF2-40B4-BE49-F238E27FC236}">
                  <a16:creationId xmlns:a16="http://schemas.microsoft.com/office/drawing/2014/main" id="{B4C1206C-9A93-4BBD-B8A9-05F9F54403AB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2397"/>
              <a:ext cx="87" cy="86"/>
              <a:chOff x="3096" y="3240"/>
              <a:chExt cx="792" cy="792"/>
            </a:xfrm>
          </p:grpSpPr>
          <p:sp>
            <p:nvSpPr>
              <p:cNvPr id="211" name="AutoShape 125">
                <a:extLst>
                  <a:ext uri="{FF2B5EF4-FFF2-40B4-BE49-F238E27FC236}">
                    <a16:creationId xmlns:a16="http://schemas.microsoft.com/office/drawing/2014/main" id="{4F84A944-45EA-42CD-9414-A053115A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Oval 126">
                <a:extLst>
                  <a:ext uri="{FF2B5EF4-FFF2-40B4-BE49-F238E27FC236}">
                    <a16:creationId xmlns:a16="http://schemas.microsoft.com/office/drawing/2014/main" id="{FD7EFCFC-5EC3-4F25-B0C9-4F8F90A87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" name="AutoShape 127">
              <a:extLst>
                <a:ext uri="{FF2B5EF4-FFF2-40B4-BE49-F238E27FC236}">
                  <a16:creationId xmlns:a16="http://schemas.microsoft.com/office/drawing/2014/main" id="{A90695E6-105F-40E8-8895-138C178E4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2396"/>
              <a:ext cx="188" cy="17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3" name="Group 128">
              <a:extLst>
                <a:ext uri="{FF2B5EF4-FFF2-40B4-BE49-F238E27FC236}">
                  <a16:creationId xmlns:a16="http://schemas.microsoft.com/office/drawing/2014/main" id="{071897D1-95B9-4881-865B-54776FD10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" y="2527"/>
              <a:ext cx="226" cy="174"/>
              <a:chOff x="2208" y="2688"/>
              <a:chExt cx="268" cy="218"/>
            </a:xfrm>
          </p:grpSpPr>
          <p:grpSp>
            <p:nvGrpSpPr>
              <p:cNvPr id="204" name="Group 129">
                <a:extLst>
                  <a:ext uri="{FF2B5EF4-FFF2-40B4-BE49-F238E27FC236}">
                    <a16:creationId xmlns:a16="http://schemas.microsoft.com/office/drawing/2014/main" id="{4B0C8752-F0DD-4EE0-A193-EBC8929821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688"/>
                <a:ext cx="224" cy="218"/>
                <a:chOff x="6768" y="11808"/>
                <a:chExt cx="1008" cy="792"/>
              </a:xfrm>
            </p:grpSpPr>
            <p:sp>
              <p:nvSpPr>
                <p:cNvPr id="206" name="Freeform 130">
                  <a:extLst>
                    <a:ext uri="{FF2B5EF4-FFF2-40B4-BE49-F238E27FC236}">
                      <a16:creationId xmlns:a16="http://schemas.microsoft.com/office/drawing/2014/main" id="{3ED49375-6F89-4F73-870F-6B5E09F5D0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" name="Line 131">
                  <a:extLst>
                    <a:ext uri="{FF2B5EF4-FFF2-40B4-BE49-F238E27FC236}">
                      <a16:creationId xmlns:a16="http://schemas.microsoft.com/office/drawing/2014/main" id="{BE781FAB-9B49-41B7-9DD7-74CE9FA15B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" name="Line 132">
                  <a:extLst>
                    <a:ext uri="{FF2B5EF4-FFF2-40B4-BE49-F238E27FC236}">
                      <a16:creationId xmlns:a16="http://schemas.microsoft.com/office/drawing/2014/main" id="{9E004937-9D53-4410-8B8C-1CE63DD213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" name="Freeform 133">
                  <a:extLst>
                    <a:ext uri="{FF2B5EF4-FFF2-40B4-BE49-F238E27FC236}">
                      <a16:creationId xmlns:a16="http://schemas.microsoft.com/office/drawing/2014/main" id="{7031754F-8DAD-409C-B4C9-33DBADAC30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" name="Freeform 134">
                  <a:extLst>
                    <a:ext uri="{FF2B5EF4-FFF2-40B4-BE49-F238E27FC236}">
                      <a16:creationId xmlns:a16="http://schemas.microsoft.com/office/drawing/2014/main" id="{787517F6-4B05-4017-93CD-7CF7C37E16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5" name="Oval 135">
                <a:extLst>
                  <a:ext uri="{FF2B5EF4-FFF2-40B4-BE49-F238E27FC236}">
                    <a16:creationId xmlns:a16="http://schemas.microsoft.com/office/drawing/2014/main" id="{66AE0DFA-4FAB-4AE0-B532-B84BE1C8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2776"/>
                <a:ext cx="48" cy="4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4" name="Line 136">
              <a:extLst>
                <a:ext uri="{FF2B5EF4-FFF2-40B4-BE49-F238E27FC236}">
                  <a16:creationId xmlns:a16="http://schemas.microsoft.com/office/drawing/2014/main" id="{D2E54A0E-4B07-434B-8F73-E138C30F2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2439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5" name="Group 137">
              <a:extLst>
                <a:ext uri="{FF2B5EF4-FFF2-40B4-BE49-F238E27FC236}">
                  <a16:creationId xmlns:a16="http://schemas.microsoft.com/office/drawing/2014/main" id="{9910EDB4-023C-4826-9C39-20A58E0AC304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2702"/>
              <a:ext cx="88" cy="86"/>
              <a:chOff x="3096" y="3240"/>
              <a:chExt cx="792" cy="792"/>
            </a:xfrm>
          </p:grpSpPr>
          <p:sp>
            <p:nvSpPr>
              <p:cNvPr id="202" name="AutoShape 138">
                <a:extLst>
                  <a:ext uri="{FF2B5EF4-FFF2-40B4-BE49-F238E27FC236}">
                    <a16:creationId xmlns:a16="http://schemas.microsoft.com/office/drawing/2014/main" id="{CCC6A8C9-6412-48BB-AA18-3FB168D54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Oval 139">
                <a:extLst>
                  <a:ext uri="{FF2B5EF4-FFF2-40B4-BE49-F238E27FC236}">
                    <a16:creationId xmlns:a16="http://schemas.microsoft.com/office/drawing/2014/main" id="{8C7EB7FE-F546-4813-8860-42B54F505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6" name="Line 140">
              <a:extLst>
                <a:ext uri="{FF2B5EF4-FFF2-40B4-BE49-F238E27FC236}">
                  <a16:creationId xmlns:a16="http://schemas.microsoft.com/office/drawing/2014/main" id="{D95CD8A8-DE87-4B50-B25F-4859EB0D82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2745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141">
              <a:extLst>
                <a:ext uri="{FF2B5EF4-FFF2-40B4-BE49-F238E27FC236}">
                  <a16:creationId xmlns:a16="http://schemas.microsoft.com/office/drawing/2014/main" id="{C7C66186-30E0-456A-82A0-A9B7ACD04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2527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142">
              <a:extLst>
                <a:ext uri="{FF2B5EF4-FFF2-40B4-BE49-F238E27FC236}">
                  <a16:creationId xmlns:a16="http://schemas.microsoft.com/office/drawing/2014/main" id="{6B63CFB1-7F85-49CF-852E-9F033268B1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2658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143">
              <a:extLst>
                <a:ext uri="{FF2B5EF4-FFF2-40B4-BE49-F238E27FC236}">
                  <a16:creationId xmlns:a16="http://schemas.microsoft.com/office/drawing/2014/main" id="{1DFB9870-EB14-4963-B4DA-A1929461D3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2745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144">
              <a:extLst>
                <a:ext uri="{FF2B5EF4-FFF2-40B4-BE49-F238E27FC236}">
                  <a16:creationId xmlns:a16="http://schemas.microsoft.com/office/drawing/2014/main" id="{E8150490-5E3F-4517-85A0-76088C21BE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2439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145">
              <a:extLst>
                <a:ext uri="{FF2B5EF4-FFF2-40B4-BE49-F238E27FC236}">
                  <a16:creationId xmlns:a16="http://schemas.microsoft.com/office/drawing/2014/main" id="{4DF8844D-2956-415D-B434-5C9DA8FC3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0" y="2439"/>
              <a:ext cx="150" cy="21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146">
              <a:extLst>
                <a:ext uri="{FF2B5EF4-FFF2-40B4-BE49-F238E27FC236}">
                  <a16:creationId xmlns:a16="http://schemas.microsoft.com/office/drawing/2014/main" id="{84D2502F-8B35-47E0-9AC9-073E0EE2BE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0" y="2527"/>
              <a:ext cx="150" cy="2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AutoShape 147">
              <a:extLst>
                <a:ext uri="{FF2B5EF4-FFF2-40B4-BE49-F238E27FC236}">
                  <a16:creationId xmlns:a16="http://schemas.microsoft.com/office/drawing/2014/main" id="{96629BD7-1026-4EF1-801E-BA5F586C7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2614"/>
              <a:ext cx="188" cy="175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148">
              <a:extLst>
                <a:ext uri="{FF2B5EF4-FFF2-40B4-BE49-F238E27FC236}">
                  <a16:creationId xmlns:a16="http://schemas.microsoft.com/office/drawing/2014/main" id="{CF79A648-5BAE-40DA-AE48-A1DE7EDCEE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2570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149">
              <a:extLst>
                <a:ext uri="{FF2B5EF4-FFF2-40B4-BE49-F238E27FC236}">
                  <a16:creationId xmlns:a16="http://schemas.microsoft.com/office/drawing/2014/main" id="{13729B12-EA89-4FFD-9044-530C87D1BF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2658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150">
              <a:extLst>
                <a:ext uri="{FF2B5EF4-FFF2-40B4-BE49-F238E27FC236}">
                  <a16:creationId xmlns:a16="http://schemas.microsoft.com/office/drawing/2014/main" id="{B56489D7-16AB-468F-B1F9-6D11A7156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2483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151">
              <a:extLst>
                <a:ext uri="{FF2B5EF4-FFF2-40B4-BE49-F238E27FC236}">
                  <a16:creationId xmlns:a16="http://schemas.microsoft.com/office/drawing/2014/main" id="{BE2E671E-2072-483E-BFC7-3F3385586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2396"/>
              <a:ext cx="0" cy="17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152">
              <a:extLst>
                <a:ext uri="{FF2B5EF4-FFF2-40B4-BE49-F238E27FC236}">
                  <a16:creationId xmlns:a16="http://schemas.microsoft.com/office/drawing/2014/main" id="{F66F9756-737D-46D2-90E5-F57927A66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0" y="2613"/>
              <a:ext cx="27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153">
              <a:extLst>
                <a:ext uri="{FF2B5EF4-FFF2-40B4-BE49-F238E27FC236}">
                  <a16:creationId xmlns:a16="http://schemas.microsoft.com/office/drawing/2014/main" id="{724E78CA-C4AC-4075-8818-3E5EE19BA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2701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54">
              <a:extLst>
                <a:ext uri="{FF2B5EF4-FFF2-40B4-BE49-F238E27FC236}">
                  <a16:creationId xmlns:a16="http://schemas.microsoft.com/office/drawing/2014/main" id="{7C1D6408-C58C-45A9-A88B-E11685C0E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2658"/>
              <a:ext cx="12" cy="1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Text Box 155">
              <a:extLst>
                <a:ext uri="{FF2B5EF4-FFF2-40B4-BE49-F238E27FC236}">
                  <a16:creationId xmlns:a16="http://schemas.microsoft.com/office/drawing/2014/main" id="{E66DAC3D-E125-4B5B-9E40-74339A875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352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A</a:t>
              </a:r>
              <a:r>
                <a:rPr lang="en-GB" sz="1400" b="1" baseline="-25000"/>
                <a:t>1</a:t>
              </a:r>
              <a:endParaRPr lang="en-GB" sz="1600" b="1"/>
            </a:p>
          </p:txBody>
        </p:sp>
        <p:sp>
          <p:nvSpPr>
            <p:cNvPr id="113" name="Text Box 156">
              <a:extLst>
                <a:ext uri="{FF2B5EF4-FFF2-40B4-BE49-F238E27FC236}">
                  <a16:creationId xmlns:a16="http://schemas.microsoft.com/office/drawing/2014/main" id="{FDF2B0E2-76A9-4D53-9F01-F482D3357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658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B</a:t>
              </a:r>
              <a:r>
                <a:rPr lang="en-GB" sz="1400" b="1" baseline="-25000"/>
                <a:t>1</a:t>
              </a:r>
              <a:endParaRPr lang="en-GB" sz="1600" b="1"/>
            </a:p>
          </p:txBody>
        </p:sp>
        <p:sp>
          <p:nvSpPr>
            <p:cNvPr id="114" name="Oval 157">
              <a:extLst>
                <a:ext uri="{FF2B5EF4-FFF2-40B4-BE49-F238E27FC236}">
                  <a16:creationId xmlns:a16="http://schemas.microsoft.com/office/drawing/2014/main" id="{CE83416B-556B-4D2F-B7A8-25CC62B23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2679"/>
              <a:ext cx="37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Oval 158">
              <a:extLst>
                <a:ext uri="{FF2B5EF4-FFF2-40B4-BE49-F238E27FC236}">
                  <a16:creationId xmlns:a16="http://schemas.microsoft.com/office/drawing/2014/main" id="{A064D418-FC41-45A5-86A0-A197CF6BD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2458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Oval 159">
              <a:extLst>
                <a:ext uri="{FF2B5EF4-FFF2-40B4-BE49-F238E27FC236}">
                  <a16:creationId xmlns:a16="http://schemas.microsoft.com/office/drawing/2014/main" id="{27DC98A5-3494-4376-9615-BC93CCD4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2723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Oval 160">
              <a:extLst>
                <a:ext uri="{FF2B5EF4-FFF2-40B4-BE49-F238E27FC236}">
                  <a16:creationId xmlns:a16="http://schemas.microsoft.com/office/drawing/2014/main" id="{406B42CE-EEB8-447E-BC22-B9E8408AC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" y="2417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161">
              <a:extLst>
                <a:ext uri="{FF2B5EF4-FFF2-40B4-BE49-F238E27FC236}">
                  <a16:creationId xmlns:a16="http://schemas.microsoft.com/office/drawing/2014/main" id="{60F5B7E4-C9BC-47B3-8D37-50C56F933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728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62">
              <a:extLst>
                <a:ext uri="{FF2B5EF4-FFF2-40B4-BE49-F238E27FC236}">
                  <a16:creationId xmlns:a16="http://schemas.microsoft.com/office/drawing/2014/main" id="{DD40F0D9-0B5E-4BA7-9DF5-197C4FA30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357"/>
              <a:ext cx="0" cy="22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163">
              <a:extLst>
                <a:ext uri="{FF2B5EF4-FFF2-40B4-BE49-F238E27FC236}">
                  <a16:creationId xmlns:a16="http://schemas.microsoft.com/office/drawing/2014/main" id="{8F98F70D-620C-4B15-B7ED-AE83C8EF3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1628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AutoShape 164">
              <a:extLst>
                <a:ext uri="{FF2B5EF4-FFF2-40B4-BE49-F238E27FC236}">
                  <a16:creationId xmlns:a16="http://schemas.microsoft.com/office/drawing/2014/main" id="{65B65B2D-7AAC-4BF8-88C1-F95FE6633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968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Oval 165">
              <a:extLst>
                <a:ext uri="{FF2B5EF4-FFF2-40B4-BE49-F238E27FC236}">
                  <a16:creationId xmlns:a16="http://schemas.microsoft.com/office/drawing/2014/main" id="{9A0BF71A-7AA1-4D53-9CE6-ABE1E2648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9" y="1592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166">
              <a:extLst>
                <a:ext uri="{FF2B5EF4-FFF2-40B4-BE49-F238E27FC236}">
                  <a16:creationId xmlns:a16="http://schemas.microsoft.com/office/drawing/2014/main" id="{6FD49431-0809-4F02-AB20-65DCA4CB5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112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167">
              <a:extLst>
                <a:ext uri="{FF2B5EF4-FFF2-40B4-BE49-F238E27FC236}">
                  <a16:creationId xmlns:a16="http://schemas.microsoft.com/office/drawing/2014/main" id="{DBACE07F-D534-4615-9224-107894824E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016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Oval 168">
              <a:extLst>
                <a:ext uri="{FF2B5EF4-FFF2-40B4-BE49-F238E27FC236}">
                  <a16:creationId xmlns:a16="http://schemas.microsoft.com/office/drawing/2014/main" id="{DEFCB651-611E-4C6B-A0A7-68F817C6E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1980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AutoShape 169">
              <a:extLst>
                <a:ext uri="{FF2B5EF4-FFF2-40B4-BE49-F238E27FC236}">
                  <a16:creationId xmlns:a16="http://schemas.microsoft.com/office/drawing/2014/main" id="{56AF8FAE-A667-46E7-AE1D-09A60EEC3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256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170">
              <a:extLst>
                <a:ext uri="{FF2B5EF4-FFF2-40B4-BE49-F238E27FC236}">
                  <a16:creationId xmlns:a16="http://schemas.microsoft.com/office/drawing/2014/main" id="{E1FBD3E1-E4C7-484B-AA24-4DA0F81033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400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171">
              <a:extLst>
                <a:ext uri="{FF2B5EF4-FFF2-40B4-BE49-F238E27FC236}">
                  <a16:creationId xmlns:a16="http://schemas.microsoft.com/office/drawing/2014/main" id="{9B834E12-66BC-457B-9B30-D91741A550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35"/>
              <a:ext cx="0" cy="176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172">
              <a:extLst>
                <a:ext uri="{FF2B5EF4-FFF2-40B4-BE49-F238E27FC236}">
                  <a16:creationId xmlns:a16="http://schemas.microsoft.com/office/drawing/2014/main" id="{0C1D2697-B769-43F9-BF2F-4052AB6693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304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Oval 173">
              <a:extLst>
                <a:ext uri="{FF2B5EF4-FFF2-40B4-BE49-F238E27FC236}">
                  <a16:creationId xmlns:a16="http://schemas.microsoft.com/office/drawing/2014/main" id="{2AA51F3A-0791-41EF-A8BF-C3F2E9413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2268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174">
              <a:extLst>
                <a:ext uri="{FF2B5EF4-FFF2-40B4-BE49-F238E27FC236}">
                  <a16:creationId xmlns:a16="http://schemas.microsoft.com/office/drawing/2014/main" id="{ED5F97C4-2BFA-4933-AA4B-6633DAD7CF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35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Oval 175">
              <a:extLst>
                <a:ext uri="{FF2B5EF4-FFF2-40B4-BE49-F238E27FC236}">
                  <a16:creationId xmlns:a16="http://schemas.microsoft.com/office/drawing/2014/main" id="{6B37FC27-A272-452E-929E-701C86B17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4" y="2316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AutoShape 176">
              <a:extLst>
                <a:ext uri="{FF2B5EF4-FFF2-40B4-BE49-F238E27FC236}">
                  <a16:creationId xmlns:a16="http://schemas.microsoft.com/office/drawing/2014/main" id="{43A4ADFA-28F0-428C-8251-56C881C6F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640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177">
              <a:extLst>
                <a:ext uri="{FF2B5EF4-FFF2-40B4-BE49-F238E27FC236}">
                  <a16:creationId xmlns:a16="http://schemas.microsoft.com/office/drawing/2014/main" id="{071C2BA1-8676-4949-9097-10B2301550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784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Line 178">
              <a:extLst>
                <a:ext uri="{FF2B5EF4-FFF2-40B4-BE49-F238E27FC236}">
                  <a16:creationId xmlns:a16="http://schemas.microsoft.com/office/drawing/2014/main" id="{C6A7C36C-7DCA-47FE-9D2F-D9378889F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688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Oval 179">
              <a:extLst>
                <a:ext uri="{FF2B5EF4-FFF2-40B4-BE49-F238E27FC236}">
                  <a16:creationId xmlns:a16="http://schemas.microsoft.com/office/drawing/2014/main" id="{CDC8E47D-BD39-4404-B99E-9E0A71E46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2652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180">
              <a:extLst>
                <a:ext uri="{FF2B5EF4-FFF2-40B4-BE49-F238E27FC236}">
                  <a16:creationId xmlns:a16="http://schemas.microsoft.com/office/drawing/2014/main" id="{B298B5C6-52EA-4860-BAB7-A0FB96D6A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73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Oval 181">
              <a:extLst>
                <a:ext uri="{FF2B5EF4-FFF2-40B4-BE49-F238E27FC236}">
                  <a16:creationId xmlns:a16="http://schemas.microsoft.com/office/drawing/2014/main" id="{0076E276-F425-4362-915F-18EF869C4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4" y="2700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182">
              <a:extLst>
                <a:ext uri="{FF2B5EF4-FFF2-40B4-BE49-F238E27FC236}">
                  <a16:creationId xmlns:a16="http://schemas.microsoft.com/office/drawing/2014/main" id="{8829289C-1E95-443B-9B3C-4860CCA43C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" y="2606"/>
              <a:ext cx="0" cy="11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AutoShape 183">
              <a:extLst>
                <a:ext uri="{FF2B5EF4-FFF2-40B4-BE49-F238E27FC236}">
                  <a16:creationId xmlns:a16="http://schemas.microsoft.com/office/drawing/2014/main" id="{B2524917-7894-4927-94DA-C37375A8F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928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84">
              <a:extLst>
                <a:ext uri="{FF2B5EF4-FFF2-40B4-BE49-F238E27FC236}">
                  <a16:creationId xmlns:a16="http://schemas.microsoft.com/office/drawing/2014/main" id="{590EDD39-E7D5-4AA2-97F4-9AAD502D8D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976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Oval 185">
              <a:extLst>
                <a:ext uri="{FF2B5EF4-FFF2-40B4-BE49-F238E27FC236}">
                  <a16:creationId xmlns:a16="http://schemas.microsoft.com/office/drawing/2014/main" id="{AA3EAD43-A174-4495-A188-0B02CC8AA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2940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Line 186">
              <a:extLst>
                <a:ext uri="{FF2B5EF4-FFF2-40B4-BE49-F238E27FC236}">
                  <a16:creationId xmlns:a16="http://schemas.microsoft.com/office/drawing/2014/main" id="{B886ED8F-DE3C-4FE4-BC1E-ECFB82FED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02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Oval 187">
              <a:extLst>
                <a:ext uri="{FF2B5EF4-FFF2-40B4-BE49-F238E27FC236}">
                  <a16:creationId xmlns:a16="http://schemas.microsoft.com/office/drawing/2014/main" id="{00DF2605-6E1A-45A4-87F1-75598435B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4" y="2988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188">
              <a:extLst>
                <a:ext uri="{FF2B5EF4-FFF2-40B4-BE49-F238E27FC236}">
                  <a16:creationId xmlns:a16="http://schemas.microsoft.com/office/drawing/2014/main" id="{2DF79899-6E39-4382-BE0A-DE3D75A1C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120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189">
              <a:extLst>
                <a:ext uri="{FF2B5EF4-FFF2-40B4-BE49-F238E27FC236}">
                  <a16:creationId xmlns:a16="http://schemas.microsoft.com/office/drawing/2014/main" id="{61136785-C487-41A1-AA5A-7CD15DA55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07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Oval 190">
              <a:extLst>
                <a:ext uri="{FF2B5EF4-FFF2-40B4-BE49-F238E27FC236}">
                  <a16:creationId xmlns:a16="http://schemas.microsoft.com/office/drawing/2014/main" id="{67D1AE84-F2C6-43B2-9370-283DAA5E3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" y="3036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AutoShape 191">
              <a:extLst>
                <a:ext uri="{FF2B5EF4-FFF2-40B4-BE49-F238E27FC236}">
                  <a16:creationId xmlns:a16="http://schemas.microsoft.com/office/drawing/2014/main" id="{EB032B96-5844-412E-8272-2C8160F6E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312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192">
              <a:extLst>
                <a:ext uri="{FF2B5EF4-FFF2-40B4-BE49-F238E27FC236}">
                  <a16:creationId xmlns:a16="http://schemas.microsoft.com/office/drawing/2014/main" id="{1295D1B8-5184-4F16-9AC7-502923B26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360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Oval 193">
              <a:extLst>
                <a:ext uri="{FF2B5EF4-FFF2-40B4-BE49-F238E27FC236}">
                  <a16:creationId xmlns:a16="http://schemas.microsoft.com/office/drawing/2014/main" id="{5EE1F4F7-3836-4C13-9E54-4D7C696FC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3324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Line 194">
              <a:extLst>
                <a:ext uri="{FF2B5EF4-FFF2-40B4-BE49-F238E27FC236}">
                  <a16:creationId xmlns:a16="http://schemas.microsoft.com/office/drawing/2014/main" id="{55F72FD7-897E-4599-B89D-057055CCF8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40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Oval 195">
              <a:extLst>
                <a:ext uri="{FF2B5EF4-FFF2-40B4-BE49-F238E27FC236}">
                  <a16:creationId xmlns:a16="http://schemas.microsoft.com/office/drawing/2014/main" id="{02806C37-1254-4AA0-85FE-323216162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4" y="3372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196">
              <a:extLst>
                <a:ext uri="{FF2B5EF4-FFF2-40B4-BE49-F238E27FC236}">
                  <a16:creationId xmlns:a16="http://schemas.microsoft.com/office/drawing/2014/main" id="{E265993F-BD10-455C-90A3-B5FA327CF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4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Oval 197">
              <a:extLst>
                <a:ext uri="{FF2B5EF4-FFF2-40B4-BE49-F238E27FC236}">
                  <a16:creationId xmlns:a16="http://schemas.microsoft.com/office/drawing/2014/main" id="{B3A7B1BC-3B0C-44CB-8C92-960575663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" y="3420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198">
              <a:extLst>
                <a:ext uri="{FF2B5EF4-FFF2-40B4-BE49-F238E27FC236}">
                  <a16:creationId xmlns:a16="http://schemas.microsoft.com/office/drawing/2014/main" id="{53BF7614-153D-44B2-94BD-490D08515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3" y="3504"/>
              <a:ext cx="89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AutoShape 199">
              <a:extLst>
                <a:ext uri="{FF2B5EF4-FFF2-40B4-BE49-F238E27FC236}">
                  <a16:creationId xmlns:a16="http://schemas.microsoft.com/office/drawing/2014/main" id="{D540FD42-E8DE-4624-B319-F2B85F823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600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200">
              <a:extLst>
                <a:ext uri="{FF2B5EF4-FFF2-40B4-BE49-F238E27FC236}">
                  <a16:creationId xmlns:a16="http://schemas.microsoft.com/office/drawing/2014/main" id="{5DCC79A1-7E32-46BE-96B7-2389D91ED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648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201">
              <a:extLst>
                <a:ext uri="{FF2B5EF4-FFF2-40B4-BE49-F238E27FC236}">
                  <a16:creationId xmlns:a16="http://schemas.microsoft.com/office/drawing/2014/main" id="{91D454CF-C43D-442E-AA4B-92AD03E40E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69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202">
              <a:extLst>
                <a:ext uri="{FF2B5EF4-FFF2-40B4-BE49-F238E27FC236}">
                  <a16:creationId xmlns:a16="http://schemas.microsoft.com/office/drawing/2014/main" id="{6F3E2065-1207-4F89-A697-1DFCB4EEF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7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203">
              <a:extLst>
                <a:ext uri="{FF2B5EF4-FFF2-40B4-BE49-F238E27FC236}">
                  <a16:creationId xmlns:a16="http://schemas.microsoft.com/office/drawing/2014/main" id="{F08A421C-319B-4161-AD98-BF49EF834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792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Line 204">
              <a:extLst>
                <a:ext uri="{FF2B5EF4-FFF2-40B4-BE49-F238E27FC236}">
                  <a16:creationId xmlns:a16="http://schemas.microsoft.com/office/drawing/2014/main" id="{6F704219-91D0-416F-AE3A-5350E0D5EA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3326"/>
              <a:ext cx="0" cy="46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Line 205">
              <a:extLst>
                <a:ext uri="{FF2B5EF4-FFF2-40B4-BE49-F238E27FC236}">
                  <a16:creationId xmlns:a16="http://schemas.microsoft.com/office/drawing/2014/main" id="{5CF2C15D-03F6-4A2B-A1CE-F78B7D716A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536"/>
              <a:ext cx="1680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206">
              <a:extLst>
                <a:ext uri="{FF2B5EF4-FFF2-40B4-BE49-F238E27FC236}">
                  <a16:creationId xmlns:a16="http://schemas.microsoft.com/office/drawing/2014/main" id="{782D2BBC-9CE2-4284-AA7B-87B14F8BBE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152"/>
              <a:ext cx="1872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Line 207">
              <a:extLst>
                <a:ext uri="{FF2B5EF4-FFF2-40B4-BE49-F238E27FC236}">
                  <a16:creationId xmlns:a16="http://schemas.microsoft.com/office/drawing/2014/main" id="{49D6EED2-2266-41E3-90A1-D56B927D55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2352"/>
              <a:ext cx="912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Line 208">
              <a:extLst>
                <a:ext uri="{FF2B5EF4-FFF2-40B4-BE49-F238E27FC236}">
                  <a16:creationId xmlns:a16="http://schemas.microsoft.com/office/drawing/2014/main" id="{F4B1C3E5-AD27-4A59-A383-93F55A016B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2064"/>
              <a:ext cx="432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Line 209">
              <a:extLst>
                <a:ext uri="{FF2B5EF4-FFF2-40B4-BE49-F238E27FC236}">
                  <a16:creationId xmlns:a16="http://schemas.microsoft.com/office/drawing/2014/main" id="{7F6C436C-46DA-421D-B82D-D7840128C3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1680"/>
              <a:ext cx="624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Line 210">
              <a:extLst>
                <a:ext uri="{FF2B5EF4-FFF2-40B4-BE49-F238E27FC236}">
                  <a16:creationId xmlns:a16="http://schemas.microsoft.com/office/drawing/2014/main" id="{8EAECB33-BE1A-4B2E-84D3-9C235ECFD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225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Line 211">
              <a:extLst>
                <a:ext uri="{FF2B5EF4-FFF2-40B4-BE49-F238E27FC236}">
                  <a16:creationId xmlns:a16="http://schemas.microsoft.com/office/drawing/2014/main" id="{C8910F57-079D-4764-8CE4-B2D905CB4C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152"/>
              <a:ext cx="0" cy="110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Line 212">
              <a:extLst>
                <a:ext uri="{FF2B5EF4-FFF2-40B4-BE49-F238E27FC236}">
                  <a16:creationId xmlns:a16="http://schemas.microsoft.com/office/drawing/2014/main" id="{F5CBCAF1-0FBC-4671-A2DF-CC1A9D7658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680"/>
              <a:ext cx="0" cy="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Line 213">
              <a:extLst>
                <a:ext uri="{FF2B5EF4-FFF2-40B4-BE49-F238E27FC236}">
                  <a16:creationId xmlns:a16="http://schemas.microsoft.com/office/drawing/2014/main" id="{2C7FBB01-419E-40C1-BCD1-5FC073E2CD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230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Line 214">
              <a:extLst>
                <a:ext uri="{FF2B5EF4-FFF2-40B4-BE49-F238E27FC236}">
                  <a16:creationId xmlns:a16="http://schemas.microsoft.com/office/drawing/2014/main" id="{B6F2C7E3-3174-45F6-8F46-8EBF8E0141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3024"/>
              <a:ext cx="720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Line 215">
              <a:extLst>
                <a:ext uri="{FF2B5EF4-FFF2-40B4-BE49-F238E27FC236}">
                  <a16:creationId xmlns:a16="http://schemas.microsoft.com/office/drawing/2014/main" id="{E9941906-D9C6-4BFE-AA89-E1F64E35FF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240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216">
              <a:extLst>
                <a:ext uri="{FF2B5EF4-FFF2-40B4-BE49-F238E27FC236}">
                  <a16:creationId xmlns:a16="http://schemas.microsoft.com/office/drawing/2014/main" id="{6504FC16-D906-4237-9F87-F7B26D7426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400"/>
              <a:ext cx="0" cy="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Line 217">
              <a:extLst>
                <a:ext uri="{FF2B5EF4-FFF2-40B4-BE49-F238E27FC236}">
                  <a16:creationId xmlns:a16="http://schemas.microsoft.com/office/drawing/2014/main" id="{1B41DD04-5F4D-48DC-811C-D46BCD5903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7" y="230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5" name="Group 218">
              <a:extLst>
                <a:ext uri="{FF2B5EF4-FFF2-40B4-BE49-F238E27FC236}">
                  <a16:creationId xmlns:a16="http://schemas.microsoft.com/office/drawing/2014/main" id="{616F3A22-0A21-471F-89B6-570E204BA5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3168"/>
              <a:ext cx="275" cy="218"/>
              <a:chOff x="6768" y="11808"/>
              <a:chExt cx="1008" cy="792"/>
            </a:xfrm>
          </p:grpSpPr>
          <p:sp>
            <p:nvSpPr>
              <p:cNvPr id="197" name="Freeform 219">
                <a:extLst>
                  <a:ext uri="{FF2B5EF4-FFF2-40B4-BE49-F238E27FC236}">
                    <a16:creationId xmlns:a16="http://schemas.microsoft.com/office/drawing/2014/main" id="{A34A6350-2132-4307-8E1D-53081BE85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Line 220">
                <a:extLst>
                  <a:ext uri="{FF2B5EF4-FFF2-40B4-BE49-F238E27FC236}">
                    <a16:creationId xmlns:a16="http://schemas.microsoft.com/office/drawing/2014/main" id="{FCE2DDAB-05D1-4E7B-A86B-00EFFCEBF4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Line 221">
                <a:extLst>
                  <a:ext uri="{FF2B5EF4-FFF2-40B4-BE49-F238E27FC236}">
                    <a16:creationId xmlns:a16="http://schemas.microsoft.com/office/drawing/2014/main" id="{BA8F5044-E7BB-4943-A9B0-32AC030C96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Freeform 222">
                <a:extLst>
                  <a:ext uri="{FF2B5EF4-FFF2-40B4-BE49-F238E27FC236}">
                    <a16:creationId xmlns:a16="http://schemas.microsoft.com/office/drawing/2014/main" id="{4B0CD314-E429-4F9F-92EB-2298B01EBC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223">
                <a:extLst>
                  <a:ext uri="{FF2B5EF4-FFF2-40B4-BE49-F238E27FC236}">
                    <a16:creationId xmlns:a16="http://schemas.microsoft.com/office/drawing/2014/main" id="{B0A0CB3E-8B01-4D32-8756-4712C9079FD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6" name="Line 224">
              <a:extLst>
                <a:ext uri="{FF2B5EF4-FFF2-40B4-BE49-F238E27FC236}">
                  <a16:creationId xmlns:a16="http://schemas.microsoft.com/office/drawing/2014/main" id="{195DD665-DB89-41F4-BDD9-04D5CAF5E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3216"/>
              <a:ext cx="40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Line 225">
              <a:extLst>
                <a:ext uri="{FF2B5EF4-FFF2-40B4-BE49-F238E27FC236}">
                  <a16:creationId xmlns:a16="http://schemas.microsoft.com/office/drawing/2014/main" id="{1BB21EE1-FE1C-4D73-9C1C-05E8CCB323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3264"/>
              <a:ext cx="53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226">
              <a:extLst>
                <a:ext uri="{FF2B5EF4-FFF2-40B4-BE49-F238E27FC236}">
                  <a16:creationId xmlns:a16="http://schemas.microsoft.com/office/drawing/2014/main" id="{FF1BAB1A-8179-4727-BD3C-B89F49A045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3360"/>
              <a:ext cx="5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Line 227">
              <a:extLst>
                <a:ext uri="{FF2B5EF4-FFF2-40B4-BE49-F238E27FC236}">
                  <a16:creationId xmlns:a16="http://schemas.microsoft.com/office/drawing/2014/main" id="{025E7596-F655-4391-9603-E3C7907C19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7" y="326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Line 228">
              <a:extLst>
                <a:ext uri="{FF2B5EF4-FFF2-40B4-BE49-F238E27FC236}">
                  <a16:creationId xmlns:a16="http://schemas.microsoft.com/office/drawing/2014/main" id="{7A54A81C-1473-4AD1-AE2B-15C808E8E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536"/>
              <a:ext cx="0" cy="16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229">
              <a:extLst>
                <a:ext uri="{FF2B5EF4-FFF2-40B4-BE49-F238E27FC236}">
                  <a16:creationId xmlns:a16="http://schemas.microsoft.com/office/drawing/2014/main" id="{44822CBC-5E6A-4756-95BD-4BE7452802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064"/>
              <a:ext cx="0" cy="12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Line 230">
              <a:extLst>
                <a:ext uri="{FF2B5EF4-FFF2-40B4-BE49-F238E27FC236}">
                  <a16:creationId xmlns:a16="http://schemas.microsoft.com/office/drawing/2014/main" id="{F6E8C775-B7D1-4DB6-8997-3556375332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3312"/>
              <a:ext cx="60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Line 231">
              <a:extLst>
                <a:ext uri="{FF2B5EF4-FFF2-40B4-BE49-F238E27FC236}">
                  <a16:creationId xmlns:a16="http://schemas.microsoft.com/office/drawing/2014/main" id="{4F639661-94F3-459D-838C-72827F6894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2736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Line 232">
              <a:extLst>
                <a:ext uri="{FF2B5EF4-FFF2-40B4-BE49-F238E27FC236}">
                  <a16:creationId xmlns:a16="http://schemas.microsoft.com/office/drawing/2014/main" id="{FEE602B3-E6EB-4EBB-A5CE-004A6A643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736"/>
              <a:ext cx="0" cy="57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Line 233">
              <a:extLst>
                <a:ext uri="{FF2B5EF4-FFF2-40B4-BE49-F238E27FC236}">
                  <a16:creationId xmlns:a16="http://schemas.microsoft.com/office/drawing/2014/main" id="{F7835258-A70B-4A9E-B195-B594151B33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3408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Line 234">
              <a:extLst>
                <a:ext uri="{FF2B5EF4-FFF2-40B4-BE49-F238E27FC236}">
                  <a16:creationId xmlns:a16="http://schemas.microsoft.com/office/drawing/2014/main" id="{97CED627-5B04-4910-8C46-6143FA608C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360"/>
              <a:ext cx="0" cy="4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235">
              <a:extLst>
                <a:ext uri="{FF2B5EF4-FFF2-40B4-BE49-F238E27FC236}">
                  <a16:creationId xmlns:a16="http://schemas.microsoft.com/office/drawing/2014/main" id="{B235C317-3818-41EC-B529-4127748A7D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3696"/>
              <a:ext cx="13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Text Box 236">
              <a:extLst>
                <a:ext uri="{FF2B5EF4-FFF2-40B4-BE49-F238E27FC236}">
                  <a16:creationId xmlns:a16="http://schemas.microsoft.com/office/drawing/2014/main" id="{71860772-32F2-4DE2-AEE5-55BE895324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208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(A &lt; B)</a:t>
              </a:r>
              <a:endParaRPr lang="en-GB" sz="1600" b="1"/>
            </a:p>
          </p:txBody>
        </p:sp>
        <p:sp>
          <p:nvSpPr>
            <p:cNvPr id="189" name="Text Box 237">
              <a:extLst>
                <a:ext uri="{FF2B5EF4-FFF2-40B4-BE49-F238E27FC236}">
                  <a16:creationId xmlns:a16="http://schemas.microsoft.com/office/drawing/2014/main" id="{5D15B760-B02D-4D6E-8FD7-772A6B7D06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3168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dirty="0">
                  <a:solidFill>
                    <a:srgbClr val="800000"/>
                  </a:solidFill>
                </a:rPr>
                <a:t>(A &gt; B)</a:t>
              </a:r>
              <a:endParaRPr lang="en-GB" sz="1600" b="1" dirty="0">
                <a:solidFill>
                  <a:srgbClr val="800000"/>
                </a:solidFill>
              </a:endParaRPr>
            </a:p>
          </p:txBody>
        </p:sp>
        <p:sp>
          <p:nvSpPr>
            <p:cNvPr id="190" name="Text Box 238">
              <a:extLst>
                <a:ext uri="{FF2B5EF4-FFF2-40B4-BE49-F238E27FC236}">
                  <a16:creationId xmlns:a16="http://schemas.microsoft.com/office/drawing/2014/main" id="{88DB3E9C-3D3A-4790-AE8A-011AB8F1BC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3600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dirty="0">
                  <a:solidFill>
                    <a:srgbClr val="006600"/>
                  </a:solidFill>
                </a:rPr>
                <a:t>(A = B)</a:t>
              </a:r>
              <a:endParaRPr lang="en-GB" sz="1600" b="1" dirty="0">
                <a:solidFill>
                  <a:srgbClr val="006600"/>
                </a:solidFill>
              </a:endParaRPr>
            </a:p>
          </p:txBody>
        </p:sp>
        <p:sp>
          <p:nvSpPr>
            <p:cNvPr id="191" name="Text Box 239">
              <a:extLst>
                <a:ext uri="{FF2B5EF4-FFF2-40B4-BE49-F238E27FC236}">
                  <a16:creationId xmlns:a16="http://schemas.microsoft.com/office/drawing/2014/main" id="{668BF873-3B06-41A3-81D7-8981D9870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167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  <a:r>
                <a:rPr lang="en-GB" sz="1400" b="1" baseline="-25000"/>
                <a:t>3</a:t>
              </a:r>
              <a:endParaRPr lang="en-GB" sz="1600" b="1"/>
            </a:p>
          </p:txBody>
        </p:sp>
        <p:sp>
          <p:nvSpPr>
            <p:cNvPr id="192" name="Text Box 240">
              <a:extLst>
                <a:ext uri="{FF2B5EF4-FFF2-40B4-BE49-F238E27FC236}">
                  <a16:creationId xmlns:a16="http://schemas.microsoft.com/office/drawing/2014/main" id="{87CA3B38-1DF4-4858-90A1-8F77AFB8C7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763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  <a:r>
                <a:rPr lang="en-GB" sz="1400" b="1" baseline="-25000"/>
                <a:t>2</a:t>
              </a:r>
              <a:endParaRPr lang="en-GB" sz="1600" b="1"/>
            </a:p>
          </p:txBody>
        </p:sp>
        <p:sp>
          <p:nvSpPr>
            <p:cNvPr id="193" name="Text Box 241">
              <a:extLst>
                <a:ext uri="{FF2B5EF4-FFF2-40B4-BE49-F238E27FC236}">
                  <a16:creationId xmlns:a16="http://schemas.microsoft.com/office/drawing/2014/main" id="{2A21BED6-F839-4806-9931-051A84EB5C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415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  <a:r>
                <a:rPr lang="en-GB" sz="1400" b="1" baseline="-25000"/>
                <a:t>1</a:t>
              </a:r>
              <a:endParaRPr lang="en-GB" sz="1600" b="1"/>
            </a:p>
          </p:txBody>
        </p:sp>
        <p:sp>
          <p:nvSpPr>
            <p:cNvPr id="194" name="Text Box 242">
              <a:extLst>
                <a:ext uri="{FF2B5EF4-FFF2-40B4-BE49-F238E27FC236}">
                  <a16:creationId xmlns:a16="http://schemas.microsoft.com/office/drawing/2014/main" id="{C04EB0D2-71B5-4035-8B0D-420FD1BDF8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4" y="3135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  <a:r>
                <a:rPr lang="en-GB" sz="1400" b="1" baseline="-25000"/>
                <a:t>0</a:t>
              </a:r>
              <a:endParaRPr lang="en-GB" sz="1600" b="1"/>
            </a:p>
          </p:txBody>
        </p:sp>
        <p:sp>
          <p:nvSpPr>
            <p:cNvPr id="195" name="Text Box 243">
              <a:extLst>
                <a:ext uri="{FF2B5EF4-FFF2-40B4-BE49-F238E27FC236}">
                  <a16:creationId xmlns:a16="http://schemas.microsoft.com/office/drawing/2014/main" id="{FF549E41-3E28-4082-9739-E9ACBDB84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24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A</a:t>
              </a:r>
              <a:r>
                <a:rPr lang="en-GB" sz="1400" b="1" baseline="-25000"/>
                <a:t>3</a:t>
              </a:r>
              <a:r>
                <a:rPr lang="en-GB" sz="1400" b="1"/>
                <a:t>'</a:t>
              </a:r>
              <a:r>
                <a:rPr lang="en-GB" sz="1400" b="1">
                  <a:sym typeface="Symbol" pitchFamily="18" charset="2"/>
                </a:rPr>
                <a:t></a:t>
              </a:r>
              <a:r>
                <a:rPr lang="en-GB" sz="1400" b="1"/>
                <a:t>B</a:t>
              </a:r>
              <a:r>
                <a:rPr lang="en-GB" sz="1400" b="1" baseline="-25000"/>
                <a:t>3</a:t>
              </a:r>
            </a:p>
          </p:txBody>
        </p:sp>
        <p:sp>
          <p:nvSpPr>
            <p:cNvPr id="196" name="Text Box 244">
              <a:extLst>
                <a:ext uri="{FF2B5EF4-FFF2-40B4-BE49-F238E27FC236}">
                  <a16:creationId xmlns:a16="http://schemas.microsoft.com/office/drawing/2014/main" id="{7CB72A87-6DED-4E8B-967D-5817B31B7C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344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A</a:t>
              </a:r>
              <a:r>
                <a:rPr lang="en-GB" sz="1400" b="1" baseline="-25000"/>
                <a:t>3</a:t>
              </a:r>
              <a:r>
                <a:rPr lang="en-GB" sz="1400" b="1">
                  <a:sym typeface="Symbol" pitchFamily="18" charset="2"/>
                </a:rPr>
                <a:t></a:t>
              </a:r>
              <a:r>
                <a:rPr lang="en-GB" sz="1400" b="1"/>
                <a:t>B</a:t>
              </a:r>
              <a:r>
                <a:rPr lang="en-GB" sz="1400" b="1" baseline="-25000"/>
                <a:t>3</a:t>
              </a:r>
              <a:r>
                <a:rPr lang="en-GB" sz="1400" b="1"/>
                <a:t>'</a:t>
              </a:r>
            </a:p>
          </p:txBody>
        </p:sp>
      </p:grpSp>
      <p:sp>
        <p:nvSpPr>
          <p:cNvPr id="251" name="Text Box 245">
            <a:extLst>
              <a:ext uri="{FF2B5EF4-FFF2-40B4-BE49-F238E27FC236}">
                <a16:creationId xmlns:a16="http://schemas.microsoft.com/office/drawing/2014/main" id="{9728CE85-93ED-4037-A9C9-802C8FC88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590800"/>
            <a:ext cx="1752600" cy="954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GB" sz="1400" b="1">
                <a:solidFill>
                  <a:srgbClr val="0000FF"/>
                </a:solidFill>
              </a:rPr>
              <a:t>A</a:t>
            </a:r>
            <a:r>
              <a:rPr lang="en-GB" sz="1400" b="1" baseline="-25000">
                <a:solidFill>
                  <a:srgbClr val="0000FF"/>
                </a:solidFill>
              </a:rPr>
              <a:t>3</a:t>
            </a:r>
            <a:r>
              <a:rPr lang="en-GB" sz="1400" b="1">
                <a:solidFill>
                  <a:srgbClr val="0000FF"/>
                </a:solidFill>
              </a:rPr>
              <a:t>'</a:t>
            </a:r>
            <a:r>
              <a:rPr lang="en-GB" sz="1400" b="1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00FF"/>
                </a:solidFill>
              </a:rPr>
              <a:t>B</a:t>
            </a:r>
            <a:r>
              <a:rPr lang="en-GB" sz="1400" b="1" baseline="-25000">
                <a:solidFill>
                  <a:srgbClr val="0000FF"/>
                </a:solidFill>
              </a:rPr>
              <a:t>3</a:t>
            </a:r>
            <a:r>
              <a:rPr lang="en-GB" sz="1400" b="1">
                <a:solidFill>
                  <a:srgbClr val="0000FF"/>
                </a:solidFill>
              </a:rPr>
              <a:t> + x</a:t>
            </a:r>
            <a:r>
              <a:rPr lang="en-GB" sz="1400" b="1" baseline="-25000">
                <a:solidFill>
                  <a:srgbClr val="0000FF"/>
                </a:solidFill>
              </a:rPr>
              <a:t>3</a:t>
            </a:r>
            <a:r>
              <a:rPr lang="en-GB" b="1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00FF"/>
                </a:solidFill>
              </a:rPr>
              <a:t>A</a:t>
            </a:r>
            <a:r>
              <a:rPr lang="en-GB" sz="1400" b="1" baseline="-25000">
                <a:solidFill>
                  <a:srgbClr val="0000FF"/>
                </a:solidFill>
              </a:rPr>
              <a:t>2</a:t>
            </a:r>
            <a:r>
              <a:rPr lang="en-GB" sz="1400" b="1">
                <a:solidFill>
                  <a:srgbClr val="0000FF"/>
                </a:solidFill>
              </a:rPr>
              <a:t>'</a:t>
            </a:r>
            <a:r>
              <a:rPr lang="en-GB" b="1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00FF"/>
                </a:solidFill>
              </a:rPr>
              <a:t>B</a:t>
            </a:r>
            <a:r>
              <a:rPr lang="en-GB" sz="1400" b="1" baseline="-25000">
                <a:solidFill>
                  <a:srgbClr val="0000FF"/>
                </a:solidFill>
              </a:rPr>
              <a:t>2</a:t>
            </a:r>
          </a:p>
          <a:p>
            <a:pPr eaLnBrk="0" hangingPunct="0">
              <a:spcBef>
                <a:spcPct val="5000"/>
              </a:spcBef>
            </a:pPr>
            <a:r>
              <a:rPr lang="en-GB" sz="1400" b="1">
                <a:solidFill>
                  <a:srgbClr val="0000FF"/>
                </a:solidFill>
              </a:rPr>
              <a:t>+ x</a:t>
            </a:r>
            <a:r>
              <a:rPr lang="en-GB" sz="1400" b="1" baseline="-25000">
                <a:solidFill>
                  <a:srgbClr val="0000FF"/>
                </a:solidFill>
              </a:rPr>
              <a:t>3</a:t>
            </a:r>
            <a:r>
              <a:rPr lang="en-GB" b="1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00FF"/>
                </a:solidFill>
              </a:rPr>
              <a:t>x</a:t>
            </a:r>
            <a:r>
              <a:rPr lang="en-GB" sz="1400" b="1" baseline="-25000">
                <a:solidFill>
                  <a:srgbClr val="0000FF"/>
                </a:solidFill>
              </a:rPr>
              <a:t>2</a:t>
            </a:r>
            <a:r>
              <a:rPr lang="en-GB" sz="1400" b="1">
                <a:solidFill>
                  <a:srgbClr val="0000FF"/>
                </a:solidFill>
              </a:rPr>
              <a:t>.A</a:t>
            </a:r>
            <a:r>
              <a:rPr lang="en-GB" sz="1400" b="1" baseline="-25000">
                <a:solidFill>
                  <a:srgbClr val="0000FF"/>
                </a:solidFill>
              </a:rPr>
              <a:t>1</a:t>
            </a:r>
            <a:r>
              <a:rPr lang="en-GB" sz="1400" b="1">
                <a:solidFill>
                  <a:srgbClr val="0000FF"/>
                </a:solidFill>
              </a:rPr>
              <a:t>'</a:t>
            </a:r>
            <a:r>
              <a:rPr lang="en-GB" b="1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00FF"/>
                </a:solidFill>
              </a:rPr>
              <a:t>B</a:t>
            </a:r>
            <a:r>
              <a:rPr lang="en-GB" sz="1400" b="1" baseline="-25000">
                <a:solidFill>
                  <a:srgbClr val="0000FF"/>
                </a:solidFill>
              </a:rPr>
              <a:t>1</a:t>
            </a:r>
          </a:p>
          <a:p>
            <a:pPr eaLnBrk="0" hangingPunct="0">
              <a:spcBef>
                <a:spcPct val="5000"/>
              </a:spcBef>
            </a:pPr>
            <a:r>
              <a:rPr lang="en-GB" sz="1400" b="1">
                <a:solidFill>
                  <a:srgbClr val="0000FF"/>
                </a:solidFill>
              </a:rPr>
              <a:t>+ x</a:t>
            </a:r>
            <a:r>
              <a:rPr lang="en-GB" sz="1400" b="1" baseline="-25000">
                <a:solidFill>
                  <a:srgbClr val="0000FF"/>
                </a:solidFill>
              </a:rPr>
              <a:t>3</a:t>
            </a:r>
            <a:r>
              <a:rPr lang="en-GB" b="1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00FF"/>
                </a:solidFill>
              </a:rPr>
              <a:t>x</a:t>
            </a:r>
            <a:r>
              <a:rPr lang="en-GB" sz="1400" b="1" baseline="-25000">
                <a:solidFill>
                  <a:srgbClr val="0000FF"/>
                </a:solidFill>
              </a:rPr>
              <a:t>2</a:t>
            </a:r>
            <a:r>
              <a:rPr lang="en-GB" b="1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00FF"/>
                </a:solidFill>
              </a:rPr>
              <a:t>x</a:t>
            </a:r>
            <a:r>
              <a:rPr lang="en-GB" sz="1400" b="1" baseline="-25000">
                <a:solidFill>
                  <a:srgbClr val="0000FF"/>
                </a:solidFill>
              </a:rPr>
              <a:t>1</a:t>
            </a:r>
            <a:r>
              <a:rPr lang="en-GB" b="1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00FF"/>
                </a:solidFill>
              </a:rPr>
              <a:t>A</a:t>
            </a:r>
            <a:r>
              <a:rPr lang="en-GB" sz="1400" b="1" baseline="-25000">
                <a:solidFill>
                  <a:srgbClr val="0000FF"/>
                </a:solidFill>
              </a:rPr>
              <a:t>0</a:t>
            </a:r>
            <a:r>
              <a:rPr lang="en-GB" sz="1400" b="1">
                <a:solidFill>
                  <a:srgbClr val="0000FF"/>
                </a:solidFill>
              </a:rPr>
              <a:t>'</a:t>
            </a:r>
            <a:r>
              <a:rPr lang="en-GB" b="1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00FF"/>
                </a:solidFill>
              </a:rPr>
              <a:t>B</a:t>
            </a:r>
            <a:r>
              <a:rPr lang="en-GB" sz="1400" b="1" baseline="-250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52" name="Text Box 246">
            <a:extLst>
              <a:ext uri="{FF2B5EF4-FFF2-40B4-BE49-F238E27FC236}">
                <a16:creationId xmlns:a16="http://schemas.microsoft.com/office/drawing/2014/main" id="{B670DC12-7A24-442B-9306-AEEC27312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114800"/>
            <a:ext cx="1752600" cy="954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GB" sz="1400" b="1" dirty="0">
                <a:solidFill>
                  <a:srgbClr val="800000"/>
                </a:solidFill>
              </a:rPr>
              <a:t>A</a:t>
            </a:r>
            <a:r>
              <a:rPr lang="en-GB" sz="1400" b="1" baseline="-25000" dirty="0">
                <a:solidFill>
                  <a:srgbClr val="800000"/>
                </a:solidFill>
              </a:rPr>
              <a:t>3</a:t>
            </a:r>
            <a:r>
              <a:rPr lang="en-GB" sz="1400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B</a:t>
            </a:r>
            <a:r>
              <a:rPr lang="en-GB" sz="1400" b="1" baseline="-25000" dirty="0">
                <a:solidFill>
                  <a:srgbClr val="800000"/>
                </a:solidFill>
              </a:rPr>
              <a:t>3</a:t>
            </a:r>
            <a:r>
              <a:rPr lang="en-GB" sz="1400" b="1" dirty="0">
                <a:solidFill>
                  <a:srgbClr val="800000"/>
                </a:solidFill>
              </a:rPr>
              <a:t>' + x</a:t>
            </a:r>
            <a:r>
              <a:rPr lang="en-GB" sz="1400" b="1" baseline="-25000" dirty="0">
                <a:solidFill>
                  <a:srgbClr val="800000"/>
                </a:solidFill>
              </a:rPr>
              <a:t>3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A</a:t>
            </a:r>
            <a:r>
              <a:rPr lang="en-GB" sz="1400" b="1" baseline="-25000" dirty="0">
                <a:solidFill>
                  <a:srgbClr val="800000"/>
                </a:solidFill>
              </a:rPr>
              <a:t>2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B</a:t>
            </a:r>
            <a:r>
              <a:rPr lang="en-GB" sz="1400" b="1" baseline="-25000" dirty="0">
                <a:solidFill>
                  <a:srgbClr val="800000"/>
                </a:solidFill>
              </a:rPr>
              <a:t>2</a:t>
            </a:r>
            <a:r>
              <a:rPr lang="en-GB" sz="1400" b="1" dirty="0">
                <a:solidFill>
                  <a:srgbClr val="800000"/>
                </a:solidFill>
              </a:rPr>
              <a:t>'</a:t>
            </a:r>
            <a:endParaRPr lang="en-GB" sz="1400" b="1" baseline="-25000" dirty="0">
              <a:solidFill>
                <a:srgbClr val="800000"/>
              </a:solidFill>
            </a:endParaRPr>
          </a:p>
          <a:p>
            <a:pPr eaLnBrk="0" hangingPunct="0">
              <a:spcBef>
                <a:spcPct val="5000"/>
              </a:spcBef>
            </a:pPr>
            <a:r>
              <a:rPr lang="en-GB" sz="1400" b="1" dirty="0">
                <a:solidFill>
                  <a:srgbClr val="800000"/>
                </a:solidFill>
              </a:rPr>
              <a:t>+ x</a:t>
            </a:r>
            <a:r>
              <a:rPr lang="en-GB" sz="1400" b="1" baseline="-25000" dirty="0">
                <a:solidFill>
                  <a:srgbClr val="800000"/>
                </a:solidFill>
              </a:rPr>
              <a:t>3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x</a:t>
            </a:r>
            <a:r>
              <a:rPr lang="en-GB" sz="1400" b="1" baseline="-25000" dirty="0">
                <a:solidFill>
                  <a:srgbClr val="800000"/>
                </a:solidFill>
              </a:rPr>
              <a:t>2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A</a:t>
            </a:r>
            <a:r>
              <a:rPr lang="en-GB" sz="1400" b="1" baseline="-25000" dirty="0">
                <a:solidFill>
                  <a:srgbClr val="800000"/>
                </a:solidFill>
              </a:rPr>
              <a:t>1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B</a:t>
            </a:r>
            <a:r>
              <a:rPr lang="en-GB" sz="1400" b="1" baseline="-25000" dirty="0">
                <a:solidFill>
                  <a:srgbClr val="800000"/>
                </a:solidFill>
              </a:rPr>
              <a:t>1</a:t>
            </a:r>
            <a:r>
              <a:rPr lang="en-GB" sz="1400" b="1" dirty="0">
                <a:solidFill>
                  <a:srgbClr val="800000"/>
                </a:solidFill>
              </a:rPr>
              <a:t>'</a:t>
            </a:r>
            <a:endParaRPr lang="en-GB" sz="1400" b="1" baseline="-25000" dirty="0">
              <a:solidFill>
                <a:srgbClr val="800000"/>
              </a:solidFill>
            </a:endParaRPr>
          </a:p>
          <a:p>
            <a:pPr eaLnBrk="0" hangingPunct="0">
              <a:spcBef>
                <a:spcPct val="5000"/>
              </a:spcBef>
            </a:pPr>
            <a:r>
              <a:rPr lang="en-GB" sz="1400" b="1" dirty="0">
                <a:solidFill>
                  <a:srgbClr val="800000"/>
                </a:solidFill>
              </a:rPr>
              <a:t>+ x</a:t>
            </a:r>
            <a:r>
              <a:rPr lang="en-GB" sz="1400" b="1" baseline="-25000" dirty="0">
                <a:solidFill>
                  <a:srgbClr val="800000"/>
                </a:solidFill>
              </a:rPr>
              <a:t>3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x</a:t>
            </a:r>
            <a:r>
              <a:rPr lang="en-GB" sz="1400" b="1" baseline="-25000" dirty="0">
                <a:solidFill>
                  <a:srgbClr val="800000"/>
                </a:solidFill>
              </a:rPr>
              <a:t>2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x</a:t>
            </a:r>
            <a:r>
              <a:rPr lang="en-GB" sz="1400" b="1" baseline="-25000" dirty="0">
                <a:solidFill>
                  <a:srgbClr val="800000"/>
                </a:solidFill>
              </a:rPr>
              <a:t>1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A</a:t>
            </a:r>
            <a:r>
              <a:rPr lang="en-GB" sz="1400" b="1" baseline="-25000" dirty="0">
                <a:solidFill>
                  <a:srgbClr val="800000"/>
                </a:solidFill>
              </a:rPr>
              <a:t>0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B</a:t>
            </a:r>
            <a:r>
              <a:rPr lang="en-GB" sz="1400" b="1" baseline="-25000" dirty="0">
                <a:solidFill>
                  <a:srgbClr val="800000"/>
                </a:solidFill>
              </a:rPr>
              <a:t>0</a:t>
            </a:r>
            <a:r>
              <a:rPr lang="en-GB" sz="1400" b="1" dirty="0">
                <a:solidFill>
                  <a:srgbClr val="800000"/>
                </a:solidFill>
              </a:rPr>
              <a:t>'</a:t>
            </a:r>
          </a:p>
        </p:txBody>
      </p:sp>
      <p:sp>
        <p:nvSpPr>
          <p:cNvPr id="253" name="Text Box 247">
            <a:extLst>
              <a:ext uri="{FF2B5EF4-FFF2-40B4-BE49-F238E27FC236}">
                <a16:creationId xmlns:a16="http://schemas.microsoft.com/office/drawing/2014/main" id="{83EFC12B-B927-44C5-A790-67152ABC6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6019800"/>
            <a:ext cx="114300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30000"/>
              </a:spcBef>
            </a:pPr>
            <a:r>
              <a:rPr lang="en-GB" sz="1400" b="1">
                <a:solidFill>
                  <a:srgbClr val="006600"/>
                </a:solidFill>
              </a:rPr>
              <a:t>x</a:t>
            </a:r>
            <a:r>
              <a:rPr lang="en-GB" sz="1400" b="1" baseline="-25000">
                <a:solidFill>
                  <a:srgbClr val="006600"/>
                </a:solidFill>
              </a:rPr>
              <a:t>3</a:t>
            </a:r>
            <a:r>
              <a:rPr lang="en-GB" b="1">
                <a:solidFill>
                  <a:srgbClr val="006600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6600"/>
                </a:solidFill>
              </a:rPr>
              <a:t>x</a:t>
            </a:r>
            <a:r>
              <a:rPr lang="en-GB" sz="1400" b="1" baseline="-25000">
                <a:solidFill>
                  <a:srgbClr val="006600"/>
                </a:solidFill>
              </a:rPr>
              <a:t>2</a:t>
            </a:r>
            <a:r>
              <a:rPr lang="en-GB" b="1">
                <a:solidFill>
                  <a:srgbClr val="006600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6600"/>
                </a:solidFill>
              </a:rPr>
              <a:t>x</a:t>
            </a:r>
            <a:r>
              <a:rPr lang="en-GB" sz="1400" b="1" baseline="-25000">
                <a:solidFill>
                  <a:srgbClr val="006600"/>
                </a:solidFill>
              </a:rPr>
              <a:t>1</a:t>
            </a:r>
            <a:r>
              <a:rPr lang="en-GB" sz="1400" b="1">
                <a:solidFill>
                  <a:srgbClr val="006600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6600"/>
                </a:solidFill>
              </a:rPr>
              <a:t>x</a:t>
            </a:r>
            <a:r>
              <a:rPr lang="en-GB" sz="1400" b="1" baseline="-25000">
                <a:solidFill>
                  <a:srgbClr val="006600"/>
                </a:solidFill>
              </a:rPr>
              <a:t>0</a:t>
            </a:r>
          </a:p>
        </p:txBody>
      </p:sp>
      <p:sp>
        <p:nvSpPr>
          <p:cNvPr id="254" name="Text Box 4">
            <a:extLst>
              <a:ext uri="{FF2B5EF4-FFF2-40B4-BE49-F238E27FC236}">
                <a16:creationId xmlns:a16="http://schemas.microsoft.com/office/drawing/2014/main" id="{24F2F0F1-BB20-4EC3-BDAC-23075A470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18292229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animBg="1"/>
      <p:bldP spid="252" grpId="0" animBg="1"/>
      <p:bldP spid="25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Magnitude Comparator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55" name="Rectangle 3">
            <a:extLst>
              <a:ext uri="{FF2B5EF4-FFF2-40B4-BE49-F238E27FC236}">
                <a16:creationId xmlns:a16="http://schemas.microsoft.com/office/drawing/2014/main" id="{AC4B68A0-597F-4BAC-AE09-7748FF664BF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1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Block diagram of a 4-bit magnitude comparator</a:t>
            </a:r>
            <a:endParaRPr lang="en-US" dirty="0">
              <a:solidFill>
                <a:srgbClr val="0000CC"/>
              </a:solidFill>
            </a:endParaRPr>
          </a:p>
        </p:txBody>
      </p:sp>
      <p:grpSp>
        <p:nvGrpSpPr>
          <p:cNvPr id="256" name="Group 27">
            <a:extLst>
              <a:ext uri="{FF2B5EF4-FFF2-40B4-BE49-F238E27FC236}">
                <a16:creationId xmlns:a16="http://schemas.microsoft.com/office/drawing/2014/main" id="{9B1F6C55-DB8A-4B4C-B9EB-116CFF6FED4C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318084"/>
            <a:ext cx="2057400" cy="2438400"/>
            <a:chOff x="2112" y="1536"/>
            <a:chExt cx="1296" cy="1536"/>
          </a:xfrm>
        </p:grpSpPr>
        <p:sp>
          <p:nvSpPr>
            <p:cNvPr id="257" name="Text Box 6">
              <a:extLst>
                <a:ext uri="{FF2B5EF4-FFF2-40B4-BE49-F238E27FC236}">
                  <a16:creationId xmlns:a16="http://schemas.microsoft.com/office/drawing/2014/main" id="{DDF3BD99-705B-4155-B8B7-5429030670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680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A</a:t>
              </a:r>
              <a:r>
                <a:rPr lang="en-GB" sz="1400" b="1" baseline="-25000"/>
                <a:t>3</a:t>
              </a:r>
            </a:p>
            <a:p>
              <a:pPr eaLnBrk="0" hangingPunct="0"/>
              <a:r>
                <a:rPr lang="en-GB" sz="1400" b="1"/>
                <a:t>A</a:t>
              </a:r>
              <a:r>
                <a:rPr lang="en-GB" sz="1400" b="1" baseline="-25000"/>
                <a:t>2</a:t>
              </a:r>
            </a:p>
            <a:p>
              <a:pPr eaLnBrk="0" hangingPunct="0"/>
              <a:r>
                <a:rPr lang="en-GB" sz="1400" b="1"/>
                <a:t>A</a:t>
              </a:r>
              <a:r>
                <a:rPr lang="en-GB" sz="1400" b="1" baseline="-25000"/>
                <a:t>1</a:t>
              </a:r>
            </a:p>
            <a:p>
              <a:pPr eaLnBrk="0" hangingPunct="0"/>
              <a:r>
                <a:rPr lang="en-GB" sz="1400" b="1"/>
                <a:t>A</a:t>
              </a:r>
              <a:r>
                <a:rPr lang="en-GB" sz="1400" b="1" baseline="-25000"/>
                <a:t>0</a:t>
              </a:r>
            </a:p>
          </p:txBody>
        </p:sp>
        <p:sp>
          <p:nvSpPr>
            <p:cNvPr id="258" name="Text Box 7">
              <a:extLst>
                <a:ext uri="{FF2B5EF4-FFF2-40B4-BE49-F238E27FC236}">
                  <a16:creationId xmlns:a16="http://schemas.microsoft.com/office/drawing/2014/main" id="{B494021F-ED2E-43F0-8232-DE38F627B4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632"/>
              <a:ext cx="62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/>
                <a:t>4-bit Comp</a:t>
              </a:r>
            </a:p>
          </p:txBody>
        </p:sp>
        <p:sp>
          <p:nvSpPr>
            <p:cNvPr id="259" name="Line 8">
              <a:extLst>
                <a:ext uri="{FF2B5EF4-FFF2-40B4-BE49-F238E27FC236}">
                  <a16:creationId xmlns:a16="http://schemas.microsoft.com/office/drawing/2014/main" id="{8D4AE87F-BB2E-40E1-8605-F17004C0B3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244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Line 9">
              <a:extLst>
                <a:ext uri="{FF2B5EF4-FFF2-40B4-BE49-F238E27FC236}">
                  <a16:creationId xmlns:a16="http://schemas.microsoft.com/office/drawing/2014/main" id="{735EF78C-56E1-4F6B-9603-C62588205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259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Text Box 10">
              <a:extLst>
                <a:ext uri="{FF2B5EF4-FFF2-40B4-BE49-F238E27FC236}">
                  <a16:creationId xmlns:a16="http://schemas.microsoft.com/office/drawing/2014/main" id="{4077E7AF-E6D3-45E9-96F7-81DE51F45C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352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(A &lt; B)</a:t>
              </a:r>
              <a:endParaRPr lang="en-GB" sz="1600" b="1"/>
            </a:p>
          </p:txBody>
        </p:sp>
        <p:sp>
          <p:nvSpPr>
            <p:cNvPr id="262" name="Text Box 11">
              <a:extLst>
                <a:ext uri="{FF2B5EF4-FFF2-40B4-BE49-F238E27FC236}">
                  <a16:creationId xmlns:a16="http://schemas.microsoft.com/office/drawing/2014/main" id="{51C7C62D-8E6E-4B02-86AD-D66E945E4A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496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dirty="0">
                  <a:solidFill>
                    <a:srgbClr val="800000"/>
                  </a:solidFill>
                </a:rPr>
                <a:t>(A &gt; B)</a:t>
              </a:r>
              <a:endParaRPr lang="en-GB" sz="1600" b="1" dirty="0">
                <a:solidFill>
                  <a:srgbClr val="800000"/>
                </a:solidFill>
              </a:endParaRPr>
            </a:p>
          </p:txBody>
        </p:sp>
        <p:sp>
          <p:nvSpPr>
            <p:cNvPr id="263" name="Text Box 12">
              <a:extLst>
                <a:ext uri="{FF2B5EF4-FFF2-40B4-BE49-F238E27FC236}">
                  <a16:creationId xmlns:a16="http://schemas.microsoft.com/office/drawing/2014/main" id="{448C9E06-05AE-4709-BD04-F3C948863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640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006600"/>
                  </a:solidFill>
                </a:rPr>
                <a:t>(A = B)</a:t>
              </a:r>
              <a:endParaRPr lang="en-GB" sz="1600" b="1">
                <a:solidFill>
                  <a:srgbClr val="006600"/>
                </a:solidFill>
              </a:endParaRPr>
            </a:p>
          </p:txBody>
        </p:sp>
        <p:sp>
          <p:nvSpPr>
            <p:cNvPr id="264" name="Text Box 13">
              <a:extLst>
                <a:ext uri="{FF2B5EF4-FFF2-40B4-BE49-F238E27FC236}">
                  <a16:creationId xmlns:a16="http://schemas.microsoft.com/office/drawing/2014/main" id="{E2E6EA89-1A29-44A2-A76B-8841498A1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352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B</a:t>
              </a:r>
              <a:r>
                <a:rPr lang="en-GB" sz="1400" b="1" baseline="-25000"/>
                <a:t>3</a:t>
              </a:r>
            </a:p>
            <a:p>
              <a:pPr eaLnBrk="0" hangingPunct="0"/>
              <a:r>
                <a:rPr lang="en-GB" sz="1400" b="1"/>
                <a:t>B</a:t>
              </a:r>
              <a:r>
                <a:rPr lang="en-GB" sz="1400" b="1" baseline="-25000"/>
                <a:t>2</a:t>
              </a:r>
            </a:p>
            <a:p>
              <a:pPr eaLnBrk="0" hangingPunct="0"/>
              <a:r>
                <a:rPr lang="en-GB" sz="1400" b="1"/>
                <a:t>B</a:t>
              </a:r>
              <a:r>
                <a:rPr lang="en-GB" sz="1400" b="1" baseline="-25000"/>
                <a:t>1</a:t>
              </a:r>
            </a:p>
            <a:p>
              <a:pPr eaLnBrk="0" hangingPunct="0"/>
              <a:r>
                <a:rPr lang="en-GB" sz="1400" b="1"/>
                <a:t>B</a:t>
              </a:r>
              <a:r>
                <a:rPr lang="en-GB" sz="1400" b="1" baseline="-25000"/>
                <a:t>0</a:t>
              </a:r>
            </a:p>
          </p:txBody>
        </p:sp>
        <p:sp>
          <p:nvSpPr>
            <p:cNvPr id="265" name="Rectangle 14">
              <a:extLst>
                <a:ext uri="{FF2B5EF4-FFF2-40B4-BE49-F238E27FC236}">
                  <a16:creationId xmlns:a16="http://schemas.microsoft.com/office/drawing/2014/main" id="{E6C10A24-9F65-40C0-899D-2C436E8C5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536"/>
              <a:ext cx="912" cy="15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Line 15">
              <a:extLst>
                <a:ext uri="{FF2B5EF4-FFF2-40B4-BE49-F238E27FC236}">
                  <a16:creationId xmlns:a16="http://schemas.microsoft.com/office/drawing/2014/main" id="{EFE86B8E-1756-4EAE-A1B3-C4509BF6B9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273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Line 16">
              <a:extLst>
                <a:ext uri="{FF2B5EF4-FFF2-40B4-BE49-F238E27FC236}">
                  <a16:creationId xmlns:a16="http://schemas.microsoft.com/office/drawing/2014/main" id="{84BE4E94-95CB-43D2-9316-BA594E9E89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77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Line 17">
              <a:extLst>
                <a:ext uri="{FF2B5EF4-FFF2-40B4-BE49-F238E27FC236}">
                  <a16:creationId xmlns:a16="http://schemas.microsoft.com/office/drawing/2014/main" id="{CE6630E0-1B0A-4CBF-B7F3-BE530CC729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92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" name="Line 18">
              <a:extLst>
                <a:ext uri="{FF2B5EF4-FFF2-40B4-BE49-F238E27FC236}">
                  <a16:creationId xmlns:a16="http://schemas.microsoft.com/office/drawing/2014/main" id="{81EB5705-51D1-4213-A274-5DF8665B5A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06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" name="Line 19">
              <a:extLst>
                <a:ext uri="{FF2B5EF4-FFF2-40B4-BE49-F238E27FC236}">
                  <a16:creationId xmlns:a16="http://schemas.microsoft.com/office/drawing/2014/main" id="{A52D0991-984A-487B-8F4B-6EF069B6C3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44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Line 20">
              <a:extLst>
                <a:ext uri="{FF2B5EF4-FFF2-40B4-BE49-F238E27FC236}">
                  <a16:creationId xmlns:a16="http://schemas.microsoft.com/office/drawing/2014/main" id="{FDF97C31-8880-4F9C-8ADC-CA4D5C98F6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59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Line 21">
              <a:extLst>
                <a:ext uri="{FF2B5EF4-FFF2-40B4-BE49-F238E27FC236}">
                  <a16:creationId xmlns:a16="http://schemas.microsoft.com/office/drawing/2014/main" id="{38061CE3-1D22-4122-90E0-468E1F0594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73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Line 22">
              <a:extLst>
                <a:ext uri="{FF2B5EF4-FFF2-40B4-BE49-F238E27FC236}">
                  <a16:creationId xmlns:a16="http://schemas.microsoft.com/office/drawing/2014/main" id="{9305B076-A2BE-41B8-AC61-34C67E87CE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20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Line 23">
              <a:extLst>
                <a:ext uri="{FF2B5EF4-FFF2-40B4-BE49-F238E27FC236}">
                  <a16:creationId xmlns:a16="http://schemas.microsoft.com/office/drawing/2014/main" id="{A1109E90-147F-4023-8CF6-32E90ACA7A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88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5" name="Group 28">
            <a:extLst>
              <a:ext uri="{FF2B5EF4-FFF2-40B4-BE49-F238E27FC236}">
                <a16:creationId xmlns:a16="http://schemas.microsoft.com/office/drawing/2014/main" id="{18F2833E-2041-45E0-B46A-268D9198D70B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546684"/>
            <a:ext cx="434975" cy="2009775"/>
            <a:chOff x="1920" y="1680"/>
            <a:chExt cx="274" cy="1266"/>
          </a:xfrm>
        </p:grpSpPr>
        <p:sp>
          <p:nvSpPr>
            <p:cNvPr id="276" name="Text Box 24">
              <a:extLst>
                <a:ext uri="{FF2B5EF4-FFF2-40B4-BE49-F238E27FC236}">
                  <a16:creationId xmlns:a16="http://schemas.microsoft.com/office/drawing/2014/main" id="{E1367848-6A9C-4467-802D-E1E29FC63B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80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0</a:t>
              </a:r>
            </a:p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0</a:t>
              </a:r>
              <a:endParaRPr lang="en-GB" sz="1400" b="1" baseline="-25000"/>
            </a:p>
          </p:txBody>
        </p:sp>
        <p:sp>
          <p:nvSpPr>
            <p:cNvPr id="277" name="Text Box 25">
              <a:extLst>
                <a:ext uri="{FF2B5EF4-FFF2-40B4-BE49-F238E27FC236}">
                  <a16:creationId xmlns:a16="http://schemas.microsoft.com/office/drawing/2014/main" id="{2156F710-9000-44B4-B37F-43B9D9D8E6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352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0</a:t>
              </a:r>
            </a:p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0</a:t>
              </a:r>
              <a:endParaRPr lang="en-GB" sz="1400" b="1" baseline="-25000"/>
            </a:p>
          </p:txBody>
        </p:sp>
      </p:grpSp>
      <p:sp>
        <p:nvSpPr>
          <p:cNvPr id="278" name="Text Box 26">
            <a:extLst>
              <a:ext uri="{FF2B5EF4-FFF2-40B4-BE49-F238E27FC236}">
                <a16:creationId xmlns:a16="http://schemas.microsoft.com/office/drawing/2014/main" id="{7D4C55D2-14ED-460F-85B1-B5A014A70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613484"/>
            <a:ext cx="4349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sz="1400" b="1"/>
              <a:t>1</a:t>
            </a:r>
          </a:p>
          <a:p>
            <a:pPr eaLnBrk="0" hangingPunct="0"/>
            <a:r>
              <a:rPr lang="en-GB" sz="1400" b="1"/>
              <a:t>0</a:t>
            </a:r>
          </a:p>
          <a:p>
            <a:pPr eaLnBrk="0" hangingPunct="0"/>
            <a:r>
              <a:rPr lang="en-GB" sz="1400" b="1"/>
              <a:t>0</a:t>
            </a:r>
            <a:endParaRPr lang="en-GB" sz="1400" b="1" baseline="-25000"/>
          </a:p>
        </p:txBody>
      </p:sp>
      <p:grpSp>
        <p:nvGrpSpPr>
          <p:cNvPr id="279" name="Group 27">
            <a:extLst>
              <a:ext uri="{FF2B5EF4-FFF2-40B4-BE49-F238E27FC236}">
                <a16:creationId xmlns:a16="http://schemas.microsoft.com/office/drawing/2014/main" id="{89B5A079-685A-4575-ADE5-FA0742A3A16E}"/>
              </a:ext>
            </a:extLst>
          </p:cNvPr>
          <p:cNvGrpSpPr>
            <a:grpSpLocks/>
          </p:cNvGrpSpPr>
          <p:nvPr/>
        </p:nvGrpSpPr>
        <p:grpSpPr bwMode="auto">
          <a:xfrm>
            <a:off x="4914902" y="2318084"/>
            <a:ext cx="2057400" cy="2438400"/>
            <a:chOff x="2112" y="1536"/>
            <a:chExt cx="1296" cy="1536"/>
          </a:xfrm>
        </p:grpSpPr>
        <p:sp>
          <p:nvSpPr>
            <p:cNvPr id="280" name="Text Box 6">
              <a:extLst>
                <a:ext uri="{FF2B5EF4-FFF2-40B4-BE49-F238E27FC236}">
                  <a16:creationId xmlns:a16="http://schemas.microsoft.com/office/drawing/2014/main" id="{9D39E11D-7443-43DB-85A8-AAA139753A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680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A</a:t>
              </a:r>
              <a:r>
                <a:rPr lang="en-GB" sz="1400" b="1" baseline="-25000"/>
                <a:t>3</a:t>
              </a:r>
            </a:p>
            <a:p>
              <a:pPr eaLnBrk="0" hangingPunct="0"/>
              <a:r>
                <a:rPr lang="en-GB" sz="1400" b="1"/>
                <a:t>A</a:t>
              </a:r>
              <a:r>
                <a:rPr lang="en-GB" sz="1400" b="1" baseline="-25000"/>
                <a:t>2</a:t>
              </a:r>
            </a:p>
            <a:p>
              <a:pPr eaLnBrk="0" hangingPunct="0"/>
              <a:r>
                <a:rPr lang="en-GB" sz="1400" b="1"/>
                <a:t>A</a:t>
              </a:r>
              <a:r>
                <a:rPr lang="en-GB" sz="1400" b="1" baseline="-25000"/>
                <a:t>1</a:t>
              </a:r>
            </a:p>
            <a:p>
              <a:pPr eaLnBrk="0" hangingPunct="0"/>
              <a:r>
                <a:rPr lang="en-GB" sz="1400" b="1"/>
                <a:t>A</a:t>
              </a:r>
              <a:r>
                <a:rPr lang="en-GB" sz="1400" b="1" baseline="-25000"/>
                <a:t>0</a:t>
              </a:r>
            </a:p>
          </p:txBody>
        </p:sp>
        <p:sp>
          <p:nvSpPr>
            <p:cNvPr id="281" name="Text Box 7">
              <a:extLst>
                <a:ext uri="{FF2B5EF4-FFF2-40B4-BE49-F238E27FC236}">
                  <a16:creationId xmlns:a16="http://schemas.microsoft.com/office/drawing/2014/main" id="{B800258C-8382-4810-8454-68F274281D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632"/>
              <a:ext cx="62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/>
                <a:t>4-bit Comp</a:t>
              </a:r>
            </a:p>
          </p:txBody>
        </p:sp>
        <p:sp>
          <p:nvSpPr>
            <p:cNvPr id="282" name="Line 8">
              <a:extLst>
                <a:ext uri="{FF2B5EF4-FFF2-40B4-BE49-F238E27FC236}">
                  <a16:creationId xmlns:a16="http://schemas.microsoft.com/office/drawing/2014/main" id="{6F866935-BBED-49FC-A52A-E8EAC9C016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244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Line 9">
              <a:extLst>
                <a:ext uri="{FF2B5EF4-FFF2-40B4-BE49-F238E27FC236}">
                  <a16:creationId xmlns:a16="http://schemas.microsoft.com/office/drawing/2014/main" id="{0B2391BF-8A33-47E2-B2D3-D8D205F32B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259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" name="Text Box 10">
              <a:extLst>
                <a:ext uri="{FF2B5EF4-FFF2-40B4-BE49-F238E27FC236}">
                  <a16:creationId xmlns:a16="http://schemas.microsoft.com/office/drawing/2014/main" id="{8B0FC225-CB44-499B-AFAE-B2B39D08FD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352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(A &lt; B)</a:t>
              </a:r>
              <a:endParaRPr lang="en-GB" sz="1600" b="1"/>
            </a:p>
          </p:txBody>
        </p:sp>
        <p:sp>
          <p:nvSpPr>
            <p:cNvPr id="285" name="Text Box 11">
              <a:extLst>
                <a:ext uri="{FF2B5EF4-FFF2-40B4-BE49-F238E27FC236}">
                  <a16:creationId xmlns:a16="http://schemas.microsoft.com/office/drawing/2014/main" id="{9F3541D1-B108-4AAA-A8C0-28BFF226C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496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dirty="0">
                  <a:solidFill>
                    <a:srgbClr val="800000"/>
                  </a:solidFill>
                </a:rPr>
                <a:t>(A &gt; B)</a:t>
              </a:r>
              <a:endParaRPr lang="en-GB" sz="1600" b="1" dirty="0">
                <a:solidFill>
                  <a:srgbClr val="800000"/>
                </a:solidFill>
              </a:endParaRPr>
            </a:p>
          </p:txBody>
        </p:sp>
        <p:sp>
          <p:nvSpPr>
            <p:cNvPr id="286" name="Text Box 12">
              <a:extLst>
                <a:ext uri="{FF2B5EF4-FFF2-40B4-BE49-F238E27FC236}">
                  <a16:creationId xmlns:a16="http://schemas.microsoft.com/office/drawing/2014/main" id="{DD56A5AE-3491-400F-8538-5F223E1A5A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640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006600"/>
                  </a:solidFill>
                </a:rPr>
                <a:t>(A = B)</a:t>
              </a:r>
              <a:endParaRPr lang="en-GB" sz="1600" b="1">
                <a:solidFill>
                  <a:srgbClr val="006600"/>
                </a:solidFill>
              </a:endParaRPr>
            </a:p>
          </p:txBody>
        </p:sp>
        <p:sp>
          <p:nvSpPr>
            <p:cNvPr id="287" name="Text Box 13">
              <a:extLst>
                <a:ext uri="{FF2B5EF4-FFF2-40B4-BE49-F238E27FC236}">
                  <a16:creationId xmlns:a16="http://schemas.microsoft.com/office/drawing/2014/main" id="{6BB9629B-76A3-4E9D-8BDD-CAE4212C87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352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B</a:t>
              </a:r>
              <a:r>
                <a:rPr lang="en-GB" sz="1400" b="1" baseline="-25000"/>
                <a:t>3</a:t>
              </a:r>
            </a:p>
            <a:p>
              <a:pPr eaLnBrk="0" hangingPunct="0"/>
              <a:r>
                <a:rPr lang="en-GB" sz="1400" b="1"/>
                <a:t>B</a:t>
              </a:r>
              <a:r>
                <a:rPr lang="en-GB" sz="1400" b="1" baseline="-25000"/>
                <a:t>2</a:t>
              </a:r>
            </a:p>
            <a:p>
              <a:pPr eaLnBrk="0" hangingPunct="0"/>
              <a:r>
                <a:rPr lang="en-GB" sz="1400" b="1"/>
                <a:t>B</a:t>
              </a:r>
              <a:r>
                <a:rPr lang="en-GB" sz="1400" b="1" baseline="-25000"/>
                <a:t>1</a:t>
              </a:r>
            </a:p>
            <a:p>
              <a:pPr eaLnBrk="0" hangingPunct="0"/>
              <a:r>
                <a:rPr lang="en-GB" sz="1400" b="1"/>
                <a:t>B</a:t>
              </a:r>
              <a:r>
                <a:rPr lang="en-GB" sz="1400" b="1" baseline="-25000"/>
                <a:t>0</a:t>
              </a:r>
            </a:p>
          </p:txBody>
        </p:sp>
        <p:sp>
          <p:nvSpPr>
            <p:cNvPr id="288" name="Rectangle 14">
              <a:extLst>
                <a:ext uri="{FF2B5EF4-FFF2-40B4-BE49-F238E27FC236}">
                  <a16:creationId xmlns:a16="http://schemas.microsoft.com/office/drawing/2014/main" id="{AA4A602A-5055-41B1-9B4C-308F0ECB9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536"/>
              <a:ext cx="912" cy="15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" name="Line 15">
              <a:extLst>
                <a:ext uri="{FF2B5EF4-FFF2-40B4-BE49-F238E27FC236}">
                  <a16:creationId xmlns:a16="http://schemas.microsoft.com/office/drawing/2014/main" id="{83583BF5-2BAD-4A4B-8BC2-E90A6B8C8C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273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" name="Line 16">
              <a:extLst>
                <a:ext uri="{FF2B5EF4-FFF2-40B4-BE49-F238E27FC236}">
                  <a16:creationId xmlns:a16="http://schemas.microsoft.com/office/drawing/2014/main" id="{5A857C59-BEC8-49B6-BC91-5F604A5781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77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" name="Line 17">
              <a:extLst>
                <a:ext uri="{FF2B5EF4-FFF2-40B4-BE49-F238E27FC236}">
                  <a16:creationId xmlns:a16="http://schemas.microsoft.com/office/drawing/2014/main" id="{A8BEA6A9-5D2F-4475-A29E-81C0BE8BC8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92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" name="Line 18">
              <a:extLst>
                <a:ext uri="{FF2B5EF4-FFF2-40B4-BE49-F238E27FC236}">
                  <a16:creationId xmlns:a16="http://schemas.microsoft.com/office/drawing/2014/main" id="{C717413F-9B11-4822-BD4F-E9665405A4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06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" name="Line 19">
              <a:extLst>
                <a:ext uri="{FF2B5EF4-FFF2-40B4-BE49-F238E27FC236}">
                  <a16:creationId xmlns:a16="http://schemas.microsoft.com/office/drawing/2014/main" id="{B6D47607-D93F-453A-94DF-B856522153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44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" name="Line 20">
              <a:extLst>
                <a:ext uri="{FF2B5EF4-FFF2-40B4-BE49-F238E27FC236}">
                  <a16:creationId xmlns:a16="http://schemas.microsoft.com/office/drawing/2014/main" id="{39B51DAF-6AED-4FFC-AFEA-1E71303D8B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59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" name="Line 21">
              <a:extLst>
                <a:ext uri="{FF2B5EF4-FFF2-40B4-BE49-F238E27FC236}">
                  <a16:creationId xmlns:a16="http://schemas.microsoft.com/office/drawing/2014/main" id="{D3551458-5A02-401E-BE05-78EDC1531A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73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" name="Line 22">
              <a:extLst>
                <a:ext uri="{FF2B5EF4-FFF2-40B4-BE49-F238E27FC236}">
                  <a16:creationId xmlns:a16="http://schemas.microsoft.com/office/drawing/2014/main" id="{18D5E079-7678-4860-8760-0104C5B5F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20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" name="Line 23">
              <a:extLst>
                <a:ext uri="{FF2B5EF4-FFF2-40B4-BE49-F238E27FC236}">
                  <a16:creationId xmlns:a16="http://schemas.microsoft.com/office/drawing/2014/main" id="{DE42C72C-D205-4F20-BAF1-C28FE0D0F5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88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8" name="Group 28">
            <a:extLst>
              <a:ext uri="{FF2B5EF4-FFF2-40B4-BE49-F238E27FC236}">
                <a16:creationId xmlns:a16="http://schemas.microsoft.com/office/drawing/2014/main" id="{58EDD27C-F6F6-4898-BCB2-F9B2E599D201}"/>
              </a:ext>
            </a:extLst>
          </p:cNvPr>
          <p:cNvGrpSpPr>
            <a:grpSpLocks/>
          </p:cNvGrpSpPr>
          <p:nvPr/>
        </p:nvGrpSpPr>
        <p:grpSpPr bwMode="auto">
          <a:xfrm>
            <a:off x="4610102" y="2546685"/>
            <a:ext cx="434975" cy="2020888"/>
            <a:chOff x="1920" y="1680"/>
            <a:chExt cx="274" cy="1273"/>
          </a:xfrm>
        </p:grpSpPr>
        <p:sp>
          <p:nvSpPr>
            <p:cNvPr id="299" name="Text Box 24">
              <a:extLst>
                <a:ext uri="{FF2B5EF4-FFF2-40B4-BE49-F238E27FC236}">
                  <a16:creationId xmlns:a16="http://schemas.microsoft.com/office/drawing/2014/main" id="{CA20FF99-12BF-41C0-B19C-8319CC88A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80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0</a:t>
              </a:r>
            </a:p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0</a:t>
              </a:r>
              <a:endParaRPr lang="en-GB" sz="1400" b="1" baseline="-25000"/>
            </a:p>
          </p:txBody>
        </p:sp>
        <p:sp>
          <p:nvSpPr>
            <p:cNvPr id="300" name="Text Box 25">
              <a:extLst>
                <a:ext uri="{FF2B5EF4-FFF2-40B4-BE49-F238E27FC236}">
                  <a16:creationId xmlns:a16="http://schemas.microsoft.com/office/drawing/2014/main" id="{0317242B-83B6-4772-BAE2-1BDBCD96C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352"/>
              <a:ext cx="274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 dirty="0"/>
                <a:t>0</a:t>
              </a:r>
            </a:p>
            <a:p>
              <a:pPr eaLnBrk="0" hangingPunct="0"/>
              <a:r>
                <a:rPr lang="en-GB" sz="1400" b="1" dirty="0"/>
                <a:t>0</a:t>
              </a:r>
            </a:p>
            <a:p>
              <a:pPr eaLnBrk="0" hangingPunct="0"/>
              <a:r>
                <a:rPr lang="en-GB" sz="1400" b="1" dirty="0"/>
                <a:t>1</a:t>
              </a:r>
            </a:p>
            <a:p>
              <a:pPr eaLnBrk="0" hangingPunct="0"/>
              <a:r>
                <a:rPr lang="en-GB" sz="1400" b="1" dirty="0"/>
                <a:t>1</a:t>
              </a:r>
            </a:p>
          </p:txBody>
        </p:sp>
      </p:grpSp>
      <p:sp>
        <p:nvSpPr>
          <p:cNvPr id="301" name="Text Box 26">
            <a:extLst>
              <a:ext uri="{FF2B5EF4-FFF2-40B4-BE49-F238E27FC236}">
                <a16:creationId xmlns:a16="http://schemas.microsoft.com/office/drawing/2014/main" id="{277D84D6-35B1-4A3C-B8A8-302ECE5A4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02" y="3613484"/>
            <a:ext cx="43497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sz="1400" b="1" dirty="0"/>
              <a:t>0</a:t>
            </a:r>
          </a:p>
          <a:p>
            <a:pPr eaLnBrk="0" hangingPunct="0"/>
            <a:r>
              <a:rPr lang="en-GB" sz="1400" b="1" dirty="0"/>
              <a:t>1</a:t>
            </a:r>
          </a:p>
          <a:p>
            <a:pPr eaLnBrk="0" hangingPunct="0"/>
            <a:r>
              <a:rPr lang="en-GB" sz="1400" b="1" dirty="0"/>
              <a:t>0</a:t>
            </a:r>
            <a:endParaRPr lang="en-GB" sz="1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4520493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" grpId="0"/>
      <p:bldP spid="30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Magnitude Comparator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3" name="Text Box 137">
            <a:extLst>
              <a:ext uri="{FF2B5EF4-FFF2-40B4-BE49-F238E27FC236}">
                <a16:creationId xmlns:a16="http://schemas.microsoft.com/office/drawing/2014/main" id="{33D0809E-762D-44AA-B690-4C0AF6229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54" name="Rectangle 29">
            <a:extLst>
              <a:ext uri="{FF2B5EF4-FFF2-40B4-BE49-F238E27FC236}">
                <a16:creationId xmlns:a16="http://schemas.microsoft.com/office/drawing/2014/main" id="{3AAAD344-2EC3-46D3-91E9-FE7603B6370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43000"/>
            <a:ext cx="7736301" cy="1143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A function F accepts a 4-bit binary value ABCD, and returns 1 if </a:t>
            </a:r>
            <a:r>
              <a:rPr lang="en-US" sz="2000" dirty="0">
                <a:solidFill>
                  <a:srgbClr val="C00000"/>
                </a:solidFill>
              </a:rPr>
              <a:t>3 </a:t>
            </a:r>
            <a:r>
              <a:rPr lang="en-US" sz="2000" dirty="0">
                <a:solidFill>
                  <a:srgbClr val="C00000"/>
                </a:solidFill>
                <a:sym typeface="Symbol" pitchFamily="18" charset="2"/>
              </a:rPr>
              <a:t></a:t>
            </a:r>
            <a:r>
              <a:rPr lang="en-US" sz="2000" dirty="0">
                <a:solidFill>
                  <a:srgbClr val="C00000"/>
                </a:solidFill>
              </a:rPr>
              <a:t> ABCD </a:t>
            </a:r>
            <a:r>
              <a:rPr lang="en-US" sz="2000" dirty="0">
                <a:solidFill>
                  <a:srgbClr val="C00000"/>
                </a:solidFill>
                <a:sym typeface="Symbol" pitchFamily="18" charset="2"/>
              </a:rPr>
              <a:t></a:t>
            </a:r>
            <a:r>
              <a:rPr lang="en-US" sz="2000" dirty="0">
                <a:solidFill>
                  <a:srgbClr val="C00000"/>
                </a:solidFill>
              </a:rPr>
              <a:t> 12</a:t>
            </a:r>
            <a:r>
              <a:rPr lang="en-US" sz="2000" dirty="0"/>
              <a:t>, or 0 otherwise. How would you implement F using magnitude comparators and a suitable logic gate?</a:t>
            </a:r>
          </a:p>
        </p:txBody>
      </p:sp>
      <p:grpSp>
        <p:nvGrpSpPr>
          <p:cNvPr id="55" name="Group 193">
            <a:extLst>
              <a:ext uri="{FF2B5EF4-FFF2-40B4-BE49-F238E27FC236}">
                <a16:creationId xmlns:a16="http://schemas.microsoft.com/office/drawing/2014/main" id="{D34D135F-F774-4D7B-82C8-0A7F451E41EC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209800"/>
            <a:ext cx="1447800" cy="4267200"/>
            <a:chOff x="1536" y="1392"/>
            <a:chExt cx="912" cy="2688"/>
          </a:xfrm>
        </p:grpSpPr>
        <p:grpSp>
          <p:nvGrpSpPr>
            <p:cNvPr id="56" name="Group 192">
              <a:extLst>
                <a:ext uri="{FF2B5EF4-FFF2-40B4-BE49-F238E27FC236}">
                  <a16:creationId xmlns:a16="http://schemas.microsoft.com/office/drawing/2014/main" id="{220A0681-808E-4B62-A004-57A63EEF2B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392"/>
              <a:ext cx="912" cy="1296"/>
              <a:chOff x="1536" y="1392"/>
              <a:chExt cx="912" cy="1296"/>
            </a:xfrm>
          </p:grpSpPr>
          <p:grpSp>
            <p:nvGrpSpPr>
              <p:cNvPr id="73" name="Group 135">
                <a:extLst>
                  <a:ext uri="{FF2B5EF4-FFF2-40B4-BE49-F238E27FC236}">
                    <a16:creationId xmlns:a16="http://schemas.microsoft.com/office/drawing/2014/main" id="{9646304B-B323-4728-9871-6ADF2155BC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392"/>
                <a:ext cx="912" cy="1296"/>
                <a:chOff x="1536" y="1392"/>
                <a:chExt cx="912" cy="1296"/>
              </a:xfrm>
            </p:grpSpPr>
            <p:sp>
              <p:nvSpPr>
                <p:cNvPr id="81" name="Rectangle 84">
                  <a:extLst>
                    <a:ext uri="{FF2B5EF4-FFF2-40B4-BE49-F238E27FC236}">
                      <a16:creationId xmlns:a16="http://schemas.microsoft.com/office/drawing/2014/main" id="{0BFA0723-B1E5-400B-9C24-8755FA9053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1392"/>
                  <a:ext cx="816" cy="1296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Text Box 85">
                  <a:extLst>
                    <a:ext uri="{FF2B5EF4-FFF2-40B4-BE49-F238E27FC236}">
                      <a16:creationId xmlns:a16="http://schemas.microsoft.com/office/drawing/2014/main" id="{83DDBFBE-2327-44FE-AB2F-423EF66753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1392"/>
                  <a:ext cx="274" cy="5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3</a:t>
                  </a:r>
                </a:p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2</a:t>
                  </a:r>
                </a:p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1</a:t>
                  </a:r>
                </a:p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0</a:t>
                  </a:r>
                </a:p>
              </p:txBody>
            </p:sp>
            <p:sp>
              <p:nvSpPr>
                <p:cNvPr id="83" name="Text Box 86">
                  <a:extLst>
                    <a:ext uri="{FF2B5EF4-FFF2-40B4-BE49-F238E27FC236}">
                      <a16:creationId xmlns:a16="http://schemas.microsoft.com/office/drawing/2014/main" id="{88609812-60EE-45F7-A3F3-A36C1C6CEE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28" y="1488"/>
                  <a:ext cx="624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GB" sz="1600" b="1"/>
                    <a:t>4-bit Comp</a:t>
                  </a:r>
                </a:p>
              </p:txBody>
            </p:sp>
            <p:sp>
              <p:nvSpPr>
                <p:cNvPr id="84" name="Text Box 88">
                  <a:extLst>
                    <a:ext uri="{FF2B5EF4-FFF2-40B4-BE49-F238E27FC236}">
                      <a16:creationId xmlns:a16="http://schemas.microsoft.com/office/drawing/2014/main" id="{18FF88FD-2BE8-43DE-81B4-977DE9884C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0" y="2064"/>
                  <a:ext cx="5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>
                      <a:solidFill>
                        <a:srgbClr val="0000FF"/>
                      </a:solidFill>
                    </a:rPr>
                    <a:t>(A &lt; B)</a:t>
                  </a:r>
                  <a:endParaRPr lang="en-GB" sz="1600" b="1"/>
                </a:p>
              </p:txBody>
            </p:sp>
            <p:sp>
              <p:nvSpPr>
                <p:cNvPr id="85" name="Text Box 89">
                  <a:extLst>
                    <a:ext uri="{FF2B5EF4-FFF2-40B4-BE49-F238E27FC236}">
                      <a16:creationId xmlns:a16="http://schemas.microsoft.com/office/drawing/2014/main" id="{3C0AE64D-43CF-4BD5-953C-9BAD26DF702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0" y="2208"/>
                  <a:ext cx="5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>
                      <a:solidFill>
                        <a:schemeClr val="hlink"/>
                      </a:solidFill>
                    </a:rPr>
                    <a:t>(A &gt; B)</a:t>
                  </a:r>
                  <a:endParaRPr lang="en-GB" sz="1600" b="1">
                    <a:solidFill>
                      <a:schemeClr val="hlink"/>
                    </a:solidFill>
                  </a:endParaRPr>
                </a:p>
              </p:txBody>
            </p:sp>
            <p:sp>
              <p:nvSpPr>
                <p:cNvPr id="86" name="Text Box 90">
                  <a:extLst>
                    <a:ext uri="{FF2B5EF4-FFF2-40B4-BE49-F238E27FC236}">
                      <a16:creationId xmlns:a16="http://schemas.microsoft.com/office/drawing/2014/main" id="{44E1AACA-371A-47A3-9132-0EFD393CF15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0" y="2352"/>
                  <a:ext cx="5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>
                      <a:solidFill>
                        <a:srgbClr val="006600"/>
                      </a:solidFill>
                    </a:rPr>
                    <a:t>(A = B)</a:t>
                  </a:r>
                  <a:endParaRPr lang="en-GB" sz="1600" b="1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87" name="Text Box 91">
                  <a:extLst>
                    <a:ext uri="{FF2B5EF4-FFF2-40B4-BE49-F238E27FC236}">
                      <a16:creationId xmlns:a16="http://schemas.microsoft.com/office/drawing/2014/main" id="{67FBBCAF-9577-4A35-8B44-D913CFA91ED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2064"/>
                  <a:ext cx="274" cy="5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3</a:t>
                  </a:r>
                </a:p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2</a:t>
                  </a:r>
                </a:p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1</a:t>
                  </a:r>
                </a:p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0</a:t>
                  </a:r>
                </a:p>
              </p:txBody>
            </p:sp>
          </p:grpSp>
          <p:sp>
            <p:nvSpPr>
              <p:cNvPr id="74" name="Rectangle 140">
                <a:extLst>
                  <a:ext uri="{FF2B5EF4-FFF2-40B4-BE49-F238E27FC236}">
                    <a16:creationId xmlns:a16="http://schemas.microsoft.com/office/drawing/2014/main" id="{432C06C9-1DEE-499B-A3CF-D4FA0DF6B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392"/>
                <a:ext cx="816" cy="129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Text Box 141">
                <a:extLst>
                  <a:ext uri="{FF2B5EF4-FFF2-40B4-BE49-F238E27FC236}">
                    <a16:creationId xmlns:a16="http://schemas.microsoft.com/office/drawing/2014/main" id="{27D6EB7E-B526-4129-9889-0D49160D16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1392"/>
                <a:ext cx="274" cy="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3</a:t>
                </a:r>
              </a:p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2</a:t>
                </a:r>
              </a:p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1</a:t>
                </a:r>
              </a:p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0</a:t>
                </a:r>
              </a:p>
            </p:txBody>
          </p:sp>
          <p:sp>
            <p:nvSpPr>
              <p:cNvPr id="76" name="Text Box 142">
                <a:extLst>
                  <a:ext uri="{FF2B5EF4-FFF2-40B4-BE49-F238E27FC236}">
                    <a16:creationId xmlns:a16="http://schemas.microsoft.com/office/drawing/2014/main" id="{19D55939-60F0-4A7A-A36A-AB9776E63B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1488"/>
                <a:ext cx="62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 dirty="0"/>
                  <a:t>4-bit Comp</a:t>
                </a:r>
              </a:p>
            </p:txBody>
          </p:sp>
          <p:sp>
            <p:nvSpPr>
              <p:cNvPr id="77" name="Text Box 144">
                <a:extLst>
                  <a:ext uri="{FF2B5EF4-FFF2-40B4-BE49-F238E27FC236}">
                    <a16:creationId xmlns:a16="http://schemas.microsoft.com/office/drawing/2014/main" id="{CA0E3826-A956-4942-9CBE-A2F8F783AF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2064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>
                    <a:solidFill>
                      <a:srgbClr val="0000FF"/>
                    </a:solidFill>
                  </a:rPr>
                  <a:t>(A &lt; B)</a:t>
                </a:r>
                <a:endParaRPr lang="en-GB" sz="1600" b="1"/>
              </a:p>
            </p:txBody>
          </p:sp>
          <p:sp>
            <p:nvSpPr>
              <p:cNvPr id="78" name="Text Box 145">
                <a:extLst>
                  <a:ext uri="{FF2B5EF4-FFF2-40B4-BE49-F238E27FC236}">
                    <a16:creationId xmlns:a16="http://schemas.microsoft.com/office/drawing/2014/main" id="{2D00899F-8C9F-42D2-A9F9-E08D7C1319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2208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>
                    <a:solidFill>
                      <a:schemeClr val="hlink"/>
                    </a:solidFill>
                  </a:rPr>
                  <a:t>(A &gt; B)</a:t>
                </a:r>
                <a:endParaRPr lang="en-GB" sz="1600" b="1">
                  <a:solidFill>
                    <a:schemeClr val="hlink"/>
                  </a:solidFill>
                </a:endParaRPr>
              </a:p>
            </p:txBody>
          </p:sp>
          <p:sp>
            <p:nvSpPr>
              <p:cNvPr id="79" name="Text Box 146">
                <a:extLst>
                  <a:ext uri="{FF2B5EF4-FFF2-40B4-BE49-F238E27FC236}">
                    <a16:creationId xmlns:a16="http://schemas.microsoft.com/office/drawing/2014/main" id="{56F0897E-A195-4955-863E-F09AC00532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2352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>
                    <a:solidFill>
                      <a:srgbClr val="006600"/>
                    </a:solidFill>
                  </a:rPr>
                  <a:t>(A = B)</a:t>
                </a:r>
                <a:endParaRPr lang="en-GB" sz="1600" b="1">
                  <a:solidFill>
                    <a:srgbClr val="006600"/>
                  </a:solidFill>
                </a:endParaRPr>
              </a:p>
            </p:txBody>
          </p:sp>
          <p:sp>
            <p:nvSpPr>
              <p:cNvPr id="80" name="Text Box 147">
                <a:extLst>
                  <a:ext uri="{FF2B5EF4-FFF2-40B4-BE49-F238E27FC236}">
                    <a16:creationId xmlns:a16="http://schemas.microsoft.com/office/drawing/2014/main" id="{AD09B434-6EEC-45A3-801A-49D6C53E10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064"/>
                <a:ext cx="274" cy="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3</a:t>
                </a:r>
              </a:p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2</a:t>
                </a:r>
              </a:p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1</a:t>
                </a:r>
              </a:p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0</a:t>
                </a:r>
              </a:p>
            </p:txBody>
          </p:sp>
        </p:grpSp>
        <p:grpSp>
          <p:nvGrpSpPr>
            <p:cNvPr id="57" name="Group 191">
              <a:extLst>
                <a:ext uri="{FF2B5EF4-FFF2-40B4-BE49-F238E27FC236}">
                  <a16:creationId xmlns:a16="http://schemas.microsoft.com/office/drawing/2014/main" id="{3D07EAA0-52DC-416B-B1CE-976F64D2E3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784"/>
              <a:ext cx="912" cy="1296"/>
              <a:chOff x="1536" y="2784"/>
              <a:chExt cx="912" cy="1296"/>
            </a:xfrm>
          </p:grpSpPr>
          <p:grpSp>
            <p:nvGrpSpPr>
              <p:cNvPr id="58" name="Group 134">
                <a:extLst>
                  <a:ext uri="{FF2B5EF4-FFF2-40B4-BE49-F238E27FC236}">
                    <a16:creationId xmlns:a16="http://schemas.microsoft.com/office/drawing/2014/main" id="{3F8DB890-3475-41C5-8CE8-759394F716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2784"/>
                <a:ext cx="912" cy="1296"/>
                <a:chOff x="1536" y="2784"/>
                <a:chExt cx="912" cy="1296"/>
              </a:xfrm>
            </p:grpSpPr>
            <p:sp>
              <p:nvSpPr>
                <p:cNvPr id="66" name="Rectangle 106">
                  <a:extLst>
                    <a:ext uri="{FF2B5EF4-FFF2-40B4-BE49-F238E27FC236}">
                      <a16:creationId xmlns:a16="http://schemas.microsoft.com/office/drawing/2014/main" id="{078A1785-C5B3-4C08-9292-3A61DD6983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784"/>
                  <a:ext cx="816" cy="1296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Text Box 107">
                  <a:extLst>
                    <a:ext uri="{FF2B5EF4-FFF2-40B4-BE49-F238E27FC236}">
                      <a16:creationId xmlns:a16="http://schemas.microsoft.com/office/drawing/2014/main" id="{0E9D5DF4-2E4C-43DB-B2CE-8966470032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2784"/>
                  <a:ext cx="274" cy="5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3</a:t>
                  </a:r>
                </a:p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2</a:t>
                  </a:r>
                </a:p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1</a:t>
                  </a:r>
                </a:p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0</a:t>
                  </a:r>
                </a:p>
              </p:txBody>
            </p:sp>
            <p:sp>
              <p:nvSpPr>
                <p:cNvPr id="68" name="Text Box 108">
                  <a:extLst>
                    <a:ext uri="{FF2B5EF4-FFF2-40B4-BE49-F238E27FC236}">
                      <a16:creationId xmlns:a16="http://schemas.microsoft.com/office/drawing/2014/main" id="{176DDFB4-7C63-47B2-8C43-DF2B73E014D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28" y="2880"/>
                  <a:ext cx="624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GB" sz="1600" b="1"/>
                    <a:t>4-bit Comp</a:t>
                  </a:r>
                </a:p>
              </p:txBody>
            </p:sp>
            <p:sp>
              <p:nvSpPr>
                <p:cNvPr id="69" name="Text Box 109">
                  <a:extLst>
                    <a:ext uri="{FF2B5EF4-FFF2-40B4-BE49-F238E27FC236}">
                      <a16:creationId xmlns:a16="http://schemas.microsoft.com/office/drawing/2014/main" id="{1D030040-EDF8-4882-81DE-F2D708F96B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0" y="3456"/>
                  <a:ext cx="5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>
                      <a:solidFill>
                        <a:srgbClr val="0000FF"/>
                      </a:solidFill>
                    </a:rPr>
                    <a:t>(A &lt; B)</a:t>
                  </a:r>
                  <a:endParaRPr lang="en-GB" sz="1600" b="1"/>
                </a:p>
              </p:txBody>
            </p:sp>
            <p:sp>
              <p:nvSpPr>
                <p:cNvPr id="70" name="Text Box 110">
                  <a:extLst>
                    <a:ext uri="{FF2B5EF4-FFF2-40B4-BE49-F238E27FC236}">
                      <a16:creationId xmlns:a16="http://schemas.microsoft.com/office/drawing/2014/main" id="{025E27AB-ACD2-43C8-B836-0E1F1B4D14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0" y="3600"/>
                  <a:ext cx="5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>
                      <a:solidFill>
                        <a:schemeClr val="hlink"/>
                      </a:solidFill>
                    </a:rPr>
                    <a:t>(A &gt; B)</a:t>
                  </a:r>
                  <a:endParaRPr lang="en-GB" sz="1600" b="1">
                    <a:solidFill>
                      <a:schemeClr val="hlink"/>
                    </a:solidFill>
                  </a:endParaRPr>
                </a:p>
              </p:txBody>
            </p:sp>
            <p:sp>
              <p:nvSpPr>
                <p:cNvPr id="71" name="Text Box 111">
                  <a:extLst>
                    <a:ext uri="{FF2B5EF4-FFF2-40B4-BE49-F238E27FC236}">
                      <a16:creationId xmlns:a16="http://schemas.microsoft.com/office/drawing/2014/main" id="{2AF70D05-3146-473F-8827-27797D7D5E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0" y="3744"/>
                  <a:ext cx="5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>
                      <a:solidFill>
                        <a:srgbClr val="006600"/>
                      </a:solidFill>
                    </a:rPr>
                    <a:t>(A = B)</a:t>
                  </a:r>
                  <a:endParaRPr lang="en-GB" sz="1600" b="1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72" name="Text Box 112">
                  <a:extLst>
                    <a:ext uri="{FF2B5EF4-FFF2-40B4-BE49-F238E27FC236}">
                      <a16:creationId xmlns:a16="http://schemas.microsoft.com/office/drawing/2014/main" id="{CC7B13BC-E288-43C2-AF2A-4A26BC30B6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3456"/>
                  <a:ext cx="274" cy="5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3</a:t>
                  </a:r>
                </a:p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2</a:t>
                  </a:r>
                </a:p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1</a:t>
                  </a:r>
                </a:p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0</a:t>
                  </a:r>
                </a:p>
              </p:txBody>
            </p:sp>
          </p:grpSp>
          <p:sp>
            <p:nvSpPr>
              <p:cNvPr id="59" name="Rectangle 162">
                <a:extLst>
                  <a:ext uri="{FF2B5EF4-FFF2-40B4-BE49-F238E27FC236}">
                    <a16:creationId xmlns:a16="http://schemas.microsoft.com/office/drawing/2014/main" id="{6905D22B-A37C-4196-8947-015BAF0B4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816" cy="129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Text Box 163">
                <a:extLst>
                  <a:ext uri="{FF2B5EF4-FFF2-40B4-BE49-F238E27FC236}">
                    <a16:creationId xmlns:a16="http://schemas.microsoft.com/office/drawing/2014/main" id="{18D18B65-FA4B-473A-934A-C1C703AFF1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784"/>
                <a:ext cx="274" cy="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3</a:t>
                </a:r>
              </a:p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2</a:t>
                </a:r>
              </a:p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1</a:t>
                </a:r>
              </a:p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0</a:t>
                </a:r>
              </a:p>
            </p:txBody>
          </p:sp>
          <p:sp>
            <p:nvSpPr>
              <p:cNvPr id="61" name="Text Box 164">
                <a:extLst>
                  <a:ext uri="{FF2B5EF4-FFF2-40B4-BE49-F238E27FC236}">
                    <a16:creationId xmlns:a16="http://schemas.microsoft.com/office/drawing/2014/main" id="{14DA34E5-0F19-42B9-8DC9-914BED3061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2880"/>
                <a:ext cx="62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/>
                  <a:t>4-bit Comp</a:t>
                </a:r>
              </a:p>
            </p:txBody>
          </p:sp>
          <p:sp>
            <p:nvSpPr>
              <p:cNvPr id="62" name="Text Box 165">
                <a:extLst>
                  <a:ext uri="{FF2B5EF4-FFF2-40B4-BE49-F238E27FC236}">
                    <a16:creationId xmlns:a16="http://schemas.microsoft.com/office/drawing/2014/main" id="{D9508F5E-6E37-4399-A5AA-0199318864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3456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>
                    <a:solidFill>
                      <a:srgbClr val="0000FF"/>
                    </a:solidFill>
                  </a:rPr>
                  <a:t>(A &lt; B)</a:t>
                </a:r>
                <a:endParaRPr lang="en-GB" sz="1600" b="1"/>
              </a:p>
            </p:txBody>
          </p:sp>
          <p:sp>
            <p:nvSpPr>
              <p:cNvPr id="63" name="Text Box 166">
                <a:extLst>
                  <a:ext uri="{FF2B5EF4-FFF2-40B4-BE49-F238E27FC236}">
                    <a16:creationId xmlns:a16="http://schemas.microsoft.com/office/drawing/2014/main" id="{B315ACE8-FA03-4778-BD7F-44DD547003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3600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>
                    <a:solidFill>
                      <a:schemeClr val="hlink"/>
                    </a:solidFill>
                  </a:rPr>
                  <a:t>(A &gt; B)</a:t>
                </a:r>
                <a:endParaRPr lang="en-GB" sz="1600" b="1">
                  <a:solidFill>
                    <a:schemeClr val="hlink"/>
                  </a:solidFill>
                </a:endParaRPr>
              </a:p>
            </p:txBody>
          </p:sp>
          <p:sp>
            <p:nvSpPr>
              <p:cNvPr id="64" name="Text Box 167">
                <a:extLst>
                  <a:ext uri="{FF2B5EF4-FFF2-40B4-BE49-F238E27FC236}">
                    <a16:creationId xmlns:a16="http://schemas.microsoft.com/office/drawing/2014/main" id="{66C6B835-48E2-4592-8B04-1883D7FD07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3744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>
                    <a:solidFill>
                      <a:srgbClr val="006600"/>
                    </a:solidFill>
                  </a:rPr>
                  <a:t>(A = B)</a:t>
                </a:r>
                <a:endParaRPr lang="en-GB" sz="1600" b="1">
                  <a:solidFill>
                    <a:srgbClr val="006600"/>
                  </a:solidFill>
                </a:endParaRPr>
              </a:p>
            </p:txBody>
          </p:sp>
          <p:sp>
            <p:nvSpPr>
              <p:cNvPr id="65" name="Text Box 168">
                <a:extLst>
                  <a:ext uri="{FF2B5EF4-FFF2-40B4-BE49-F238E27FC236}">
                    <a16:creationId xmlns:a16="http://schemas.microsoft.com/office/drawing/2014/main" id="{9735F44C-7526-4214-B299-04388041A8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3456"/>
                <a:ext cx="274" cy="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3</a:t>
                </a:r>
              </a:p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2</a:t>
                </a:r>
              </a:p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1</a:t>
                </a:r>
              </a:p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0</a:t>
                </a:r>
              </a:p>
            </p:txBody>
          </p:sp>
        </p:grpSp>
      </p:grpSp>
      <p:grpSp>
        <p:nvGrpSpPr>
          <p:cNvPr id="88" name="Group 194">
            <a:extLst>
              <a:ext uri="{FF2B5EF4-FFF2-40B4-BE49-F238E27FC236}">
                <a16:creationId xmlns:a16="http://schemas.microsoft.com/office/drawing/2014/main" id="{26C5EA41-E9AF-4DFD-A568-DED22479F592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209800"/>
            <a:ext cx="5159375" cy="4219575"/>
            <a:chOff x="768" y="1392"/>
            <a:chExt cx="3250" cy="2658"/>
          </a:xfrm>
        </p:grpSpPr>
        <p:sp>
          <p:nvSpPr>
            <p:cNvPr id="89" name="Line 143">
              <a:extLst>
                <a:ext uri="{FF2B5EF4-FFF2-40B4-BE49-F238E27FC236}">
                  <a16:creationId xmlns:a16="http://schemas.microsoft.com/office/drawing/2014/main" id="{EDA956D1-895D-4652-815B-2DCE147D75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2304"/>
              <a:ext cx="62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48">
              <a:extLst>
                <a:ext uri="{FF2B5EF4-FFF2-40B4-BE49-F238E27FC236}">
                  <a16:creationId xmlns:a16="http://schemas.microsoft.com/office/drawing/2014/main" id="{B9A349F1-26F4-4791-BD88-57DA65B865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1488"/>
              <a:ext cx="576" cy="1104"/>
              <a:chOff x="1728" y="1680"/>
              <a:chExt cx="192" cy="1104"/>
            </a:xfrm>
          </p:grpSpPr>
          <p:sp>
            <p:nvSpPr>
              <p:cNvPr id="115" name="Line 149">
                <a:extLst>
                  <a:ext uri="{FF2B5EF4-FFF2-40B4-BE49-F238E27FC236}">
                    <a16:creationId xmlns:a16="http://schemas.microsoft.com/office/drawing/2014/main" id="{A8211A44-F960-45C7-AFC5-8ED3BFA2F0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168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Line 150">
                <a:extLst>
                  <a:ext uri="{FF2B5EF4-FFF2-40B4-BE49-F238E27FC236}">
                    <a16:creationId xmlns:a16="http://schemas.microsoft.com/office/drawing/2014/main" id="{C16E4038-2C95-47F9-A7AC-0890B3735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182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Line 151">
                <a:extLst>
                  <a:ext uri="{FF2B5EF4-FFF2-40B4-BE49-F238E27FC236}">
                    <a16:creationId xmlns:a16="http://schemas.microsoft.com/office/drawing/2014/main" id="{8B741013-0B4E-4303-BDB5-7BBE4EFB97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1968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Line 152">
                <a:extLst>
                  <a:ext uri="{FF2B5EF4-FFF2-40B4-BE49-F238E27FC236}">
                    <a16:creationId xmlns:a16="http://schemas.microsoft.com/office/drawing/2014/main" id="{FAB3066C-2FD4-4BB9-9580-C7786D4AB2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235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Line 153">
                <a:extLst>
                  <a:ext uri="{FF2B5EF4-FFF2-40B4-BE49-F238E27FC236}">
                    <a16:creationId xmlns:a16="http://schemas.microsoft.com/office/drawing/2014/main" id="{B25E3C67-572D-457D-92C0-EBC4A34916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249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Line 154">
                <a:extLst>
                  <a:ext uri="{FF2B5EF4-FFF2-40B4-BE49-F238E27FC236}">
                    <a16:creationId xmlns:a16="http://schemas.microsoft.com/office/drawing/2014/main" id="{33B95EB0-557E-42BB-8846-B758D2DD13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264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Line 155">
                <a:extLst>
                  <a:ext uri="{FF2B5EF4-FFF2-40B4-BE49-F238E27FC236}">
                    <a16:creationId xmlns:a16="http://schemas.microsoft.com/office/drawing/2014/main" id="{A95A9F63-EBA5-44AA-BC52-7A2DDB26A1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211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Line 156">
                <a:extLst>
                  <a:ext uri="{FF2B5EF4-FFF2-40B4-BE49-F238E27FC236}">
                    <a16:creationId xmlns:a16="http://schemas.microsoft.com/office/drawing/2014/main" id="{6A91EF5E-0A8A-4A76-9D25-8DF70E8EE4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278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1" name="Text Box 158">
              <a:extLst>
                <a:ext uri="{FF2B5EF4-FFF2-40B4-BE49-F238E27FC236}">
                  <a16:creationId xmlns:a16="http://schemas.microsoft.com/office/drawing/2014/main" id="{7568D042-4CAA-4970-8E78-D13D6659DD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392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A</a:t>
              </a:r>
            </a:p>
            <a:p>
              <a:pPr eaLnBrk="0" hangingPunct="0"/>
              <a:r>
                <a:rPr lang="en-GB" sz="1400" b="1"/>
                <a:t>B</a:t>
              </a:r>
            </a:p>
            <a:p>
              <a:pPr eaLnBrk="0" hangingPunct="0"/>
              <a:r>
                <a:rPr lang="en-GB" sz="1400" b="1"/>
                <a:t>C</a:t>
              </a:r>
            </a:p>
            <a:p>
              <a:pPr eaLnBrk="0" hangingPunct="0"/>
              <a:r>
                <a:rPr lang="en-GB" sz="1400" b="1"/>
                <a:t>D</a:t>
              </a:r>
              <a:endParaRPr lang="en-GB" sz="1400" b="1" baseline="-25000"/>
            </a:p>
          </p:txBody>
        </p:sp>
        <p:sp>
          <p:nvSpPr>
            <p:cNvPr id="92" name="Text Box 159">
              <a:extLst>
                <a:ext uri="{FF2B5EF4-FFF2-40B4-BE49-F238E27FC236}">
                  <a16:creationId xmlns:a16="http://schemas.microsoft.com/office/drawing/2014/main" id="{C3311F5C-9A80-4C56-9C5A-6ADC054C27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064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0</a:t>
              </a:r>
            </a:p>
            <a:p>
              <a:pPr eaLnBrk="0" hangingPunct="0"/>
              <a:r>
                <a:rPr lang="en-GB" sz="1400" b="1"/>
                <a:t>0</a:t>
              </a:r>
            </a:p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0</a:t>
              </a:r>
              <a:endParaRPr lang="en-GB" sz="1400" b="1" baseline="-25000"/>
            </a:p>
          </p:txBody>
        </p:sp>
        <p:sp>
          <p:nvSpPr>
            <p:cNvPr id="93" name="Line 160">
              <a:extLst>
                <a:ext uri="{FF2B5EF4-FFF2-40B4-BE49-F238E27FC236}">
                  <a16:creationId xmlns:a16="http://schemas.microsoft.com/office/drawing/2014/main" id="{BDB69C0C-C401-48F6-9EE1-21EB0D26BF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3552"/>
              <a:ext cx="62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169">
              <a:extLst>
                <a:ext uri="{FF2B5EF4-FFF2-40B4-BE49-F238E27FC236}">
                  <a16:creationId xmlns:a16="http://schemas.microsoft.com/office/drawing/2014/main" id="{324ACBAD-0B64-4CA2-BB61-C137CB3DD3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88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170">
              <a:extLst>
                <a:ext uri="{FF2B5EF4-FFF2-40B4-BE49-F238E27FC236}">
                  <a16:creationId xmlns:a16="http://schemas.microsoft.com/office/drawing/2014/main" id="{1098ECB3-4151-4847-8924-EE59C4C4F7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302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171">
              <a:extLst>
                <a:ext uri="{FF2B5EF4-FFF2-40B4-BE49-F238E27FC236}">
                  <a16:creationId xmlns:a16="http://schemas.microsoft.com/office/drawing/2014/main" id="{786EE3F8-2BDE-469B-B43B-19C8762A94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3168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172">
              <a:extLst>
                <a:ext uri="{FF2B5EF4-FFF2-40B4-BE49-F238E27FC236}">
                  <a16:creationId xmlns:a16="http://schemas.microsoft.com/office/drawing/2014/main" id="{DB34DB0C-5FCE-42F8-A184-00DC6AF7E1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3312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8" name="Group 173">
              <a:extLst>
                <a:ext uri="{FF2B5EF4-FFF2-40B4-BE49-F238E27FC236}">
                  <a16:creationId xmlns:a16="http://schemas.microsoft.com/office/drawing/2014/main" id="{5E68A12F-F1E3-4ACF-A4F8-CE9DD00CE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3552"/>
              <a:ext cx="528" cy="432"/>
              <a:chOff x="1248" y="3552"/>
              <a:chExt cx="192" cy="432"/>
            </a:xfrm>
          </p:grpSpPr>
          <p:sp>
            <p:nvSpPr>
              <p:cNvPr id="111" name="Line 174">
                <a:extLst>
                  <a:ext uri="{FF2B5EF4-FFF2-40B4-BE49-F238E27FC236}">
                    <a16:creationId xmlns:a16="http://schemas.microsoft.com/office/drawing/2014/main" id="{B418F379-2F3F-4C2E-A001-7D59585A83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8" y="355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Line 175">
                <a:extLst>
                  <a:ext uri="{FF2B5EF4-FFF2-40B4-BE49-F238E27FC236}">
                    <a16:creationId xmlns:a16="http://schemas.microsoft.com/office/drawing/2014/main" id="{D92FA97E-FEEF-4699-AE3D-DD2731C772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8" y="369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Line 176">
                <a:extLst>
                  <a:ext uri="{FF2B5EF4-FFF2-40B4-BE49-F238E27FC236}">
                    <a16:creationId xmlns:a16="http://schemas.microsoft.com/office/drawing/2014/main" id="{7F2BC4A1-D6CE-46E3-B66E-65D3FEE55F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8" y="384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Line 177">
                <a:extLst>
                  <a:ext uri="{FF2B5EF4-FFF2-40B4-BE49-F238E27FC236}">
                    <a16:creationId xmlns:a16="http://schemas.microsoft.com/office/drawing/2014/main" id="{A854E3F1-9608-4B40-A5F4-3F074859EC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8" y="398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9" name="Line 178">
              <a:extLst>
                <a:ext uri="{FF2B5EF4-FFF2-40B4-BE49-F238E27FC236}">
                  <a16:creationId xmlns:a16="http://schemas.microsoft.com/office/drawing/2014/main" id="{6B660D3C-6D6E-4A49-9BFE-571944995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488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179">
              <a:extLst>
                <a:ext uri="{FF2B5EF4-FFF2-40B4-BE49-F238E27FC236}">
                  <a16:creationId xmlns:a16="http://schemas.microsoft.com/office/drawing/2014/main" id="{9EB0CE95-E0EF-4109-B12A-B93D2ACBC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632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80">
              <a:extLst>
                <a:ext uri="{FF2B5EF4-FFF2-40B4-BE49-F238E27FC236}">
                  <a16:creationId xmlns:a16="http://schemas.microsoft.com/office/drawing/2014/main" id="{2053E674-60A3-47DA-8EC9-502F3061A0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776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181">
              <a:extLst>
                <a:ext uri="{FF2B5EF4-FFF2-40B4-BE49-F238E27FC236}">
                  <a16:creationId xmlns:a16="http://schemas.microsoft.com/office/drawing/2014/main" id="{94CB76D0-17E0-4574-9B38-875C34D5F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920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Text Box 182">
              <a:extLst>
                <a:ext uri="{FF2B5EF4-FFF2-40B4-BE49-F238E27FC236}">
                  <a16:creationId xmlns:a16="http://schemas.microsoft.com/office/drawing/2014/main" id="{A347B896-B0F1-4E04-A1FE-DF69F6ED3D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456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0</a:t>
              </a:r>
            </a:p>
            <a:p>
              <a:pPr eaLnBrk="0" hangingPunct="0"/>
              <a:r>
                <a:rPr lang="en-GB" sz="1400" b="1"/>
                <a:t>1</a:t>
              </a:r>
              <a:endParaRPr lang="en-GB" sz="1400" b="1" baseline="-25000"/>
            </a:p>
          </p:txBody>
        </p:sp>
        <p:sp>
          <p:nvSpPr>
            <p:cNvPr id="104" name="Line 183">
              <a:extLst>
                <a:ext uri="{FF2B5EF4-FFF2-40B4-BE49-F238E27FC236}">
                  <a16:creationId xmlns:a16="http://schemas.microsoft.com/office/drawing/2014/main" id="{75B34339-7D3E-4AA0-BDFB-782AD691BE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0" y="2928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184">
              <a:extLst>
                <a:ext uri="{FF2B5EF4-FFF2-40B4-BE49-F238E27FC236}">
                  <a16:creationId xmlns:a16="http://schemas.microsoft.com/office/drawing/2014/main" id="{DA4ADDE1-D52F-4408-8E68-5CA67AD1A2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0" y="3072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185">
              <a:extLst>
                <a:ext uri="{FF2B5EF4-FFF2-40B4-BE49-F238E27FC236}">
                  <a16:creationId xmlns:a16="http://schemas.microsoft.com/office/drawing/2014/main" id="{DD572957-25B5-45BB-97A6-3C53F9CBF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5" y="3004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Text Box 186">
              <a:extLst>
                <a:ext uri="{FF2B5EF4-FFF2-40B4-BE49-F238E27FC236}">
                  <a16:creationId xmlns:a16="http://schemas.microsoft.com/office/drawing/2014/main" id="{6D3CD6C4-3977-4E92-838D-55EE3DAF06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8" y="2906"/>
              <a:ext cx="240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dirty="0"/>
                <a:t>F</a:t>
              </a:r>
              <a:endParaRPr lang="en-GB" sz="1600" dirty="0"/>
            </a:p>
          </p:txBody>
        </p:sp>
        <p:sp>
          <p:nvSpPr>
            <p:cNvPr id="108" name="Line 187">
              <a:extLst>
                <a:ext uri="{FF2B5EF4-FFF2-40B4-BE49-F238E27FC236}">
                  <a16:creationId xmlns:a16="http://schemas.microsoft.com/office/drawing/2014/main" id="{60F9D314-DD18-4652-B51C-F273EE386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30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188">
              <a:extLst>
                <a:ext uri="{FF2B5EF4-FFF2-40B4-BE49-F238E27FC236}">
                  <a16:creationId xmlns:a16="http://schemas.microsoft.com/office/drawing/2014/main" id="{B7141EAC-F4F4-4B55-8D70-8DDE3D7761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07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AutoShape 189">
              <a:extLst>
                <a:ext uri="{FF2B5EF4-FFF2-40B4-BE49-F238E27FC236}">
                  <a16:creationId xmlns:a16="http://schemas.microsoft.com/office/drawing/2014/main" id="{009F49C8-0A49-4D2E-A159-7CC74EC69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" y="2880"/>
              <a:ext cx="288" cy="240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42441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9. Circuit Delays (1/5)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23" name="Rectangle 3">
            <a:extLst>
              <a:ext uri="{FF2B5EF4-FFF2-40B4-BE49-F238E27FC236}">
                <a16:creationId xmlns:a16="http://schemas.microsoft.com/office/drawing/2014/main" id="{8133E2E9-77A7-4BDC-945D-B0C639AD926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 logic gate with delay t. If inputs are stable at times t</a:t>
            </a:r>
            <a:r>
              <a:rPr lang="en-US" baseline="-25000" dirty="0"/>
              <a:t>1</a:t>
            </a:r>
            <a:r>
              <a:rPr lang="en-US" dirty="0"/>
              <a:t>, t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dirty="0"/>
              <a:t>, then the earliest time in which the output will be stable is: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solidFill>
                  <a:srgbClr val="3333FF"/>
                </a:solidFill>
              </a:rPr>
              <a:t>max( t</a:t>
            </a:r>
            <a:r>
              <a:rPr lang="en-US" baseline="-25000" dirty="0">
                <a:solidFill>
                  <a:srgbClr val="3333FF"/>
                </a:solidFill>
              </a:rPr>
              <a:t>1</a:t>
            </a:r>
            <a:r>
              <a:rPr lang="en-US" dirty="0">
                <a:solidFill>
                  <a:srgbClr val="3333FF"/>
                </a:solidFill>
              </a:rPr>
              <a:t>, t</a:t>
            </a:r>
            <a:r>
              <a:rPr lang="en-US" baseline="-25000" dirty="0">
                <a:solidFill>
                  <a:srgbClr val="3333FF"/>
                </a:solidFill>
              </a:rPr>
              <a:t>2</a:t>
            </a:r>
            <a:r>
              <a:rPr lang="en-US" dirty="0">
                <a:solidFill>
                  <a:srgbClr val="3333FF"/>
                </a:solidFill>
              </a:rPr>
              <a:t>, …, </a:t>
            </a:r>
            <a:r>
              <a:rPr lang="en-US" dirty="0" err="1">
                <a:solidFill>
                  <a:srgbClr val="3333FF"/>
                </a:solidFill>
              </a:rPr>
              <a:t>t</a:t>
            </a:r>
            <a:r>
              <a:rPr lang="en-US" baseline="-25000" dirty="0" err="1">
                <a:solidFill>
                  <a:srgbClr val="3333FF"/>
                </a:solidFill>
              </a:rPr>
              <a:t>n</a:t>
            </a:r>
            <a:r>
              <a:rPr lang="en-US" dirty="0">
                <a:solidFill>
                  <a:srgbClr val="3333FF"/>
                </a:solidFill>
              </a:rPr>
              <a:t> ) + t</a:t>
            </a:r>
          </a:p>
        </p:txBody>
      </p:sp>
      <p:grpSp>
        <p:nvGrpSpPr>
          <p:cNvPr id="124" name="Group 19">
            <a:extLst>
              <a:ext uri="{FF2B5EF4-FFF2-40B4-BE49-F238E27FC236}">
                <a16:creationId xmlns:a16="http://schemas.microsoft.com/office/drawing/2014/main" id="{20163698-970E-4FBD-917F-C368E4D9BC25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048000"/>
            <a:ext cx="6400800" cy="1387475"/>
            <a:chOff x="864" y="1920"/>
            <a:chExt cx="4032" cy="874"/>
          </a:xfrm>
        </p:grpSpPr>
        <p:grpSp>
          <p:nvGrpSpPr>
            <p:cNvPr id="125" name="Group 18">
              <a:extLst>
                <a:ext uri="{FF2B5EF4-FFF2-40B4-BE49-F238E27FC236}">
                  <a16:creationId xmlns:a16="http://schemas.microsoft.com/office/drawing/2014/main" id="{64264F04-8DBA-4773-9781-D5EB1BCDB6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1920"/>
              <a:ext cx="2352" cy="874"/>
              <a:chOff x="1152" y="1920"/>
              <a:chExt cx="2352" cy="874"/>
            </a:xfrm>
          </p:grpSpPr>
          <p:sp>
            <p:nvSpPr>
              <p:cNvPr id="127" name="Text Box 10">
                <a:extLst>
                  <a:ext uri="{FF2B5EF4-FFF2-40B4-BE49-F238E27FC236}">
                    <a16:creationId xmlns:a16="http://schemas.microsoft.com/office/drawing/2014/main" id="{EB4BB1DA-7201-44A8-B6DC-902810ADE2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1920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2000" b="1">
                    <a:latin typeface="Times New Roman" pitchFamily="18" charset="0"/>
                  </a:rPr>
                  <a:t>t</a:t>
                </a:r>
                <a:r>
                  <a:rPr lang="en-GB" sz="2000" b="1" baseline="-25000">
                    <a:latin typeface="Times New Roman" pitchFamily="18" charset="0"/>
                  </a:rPr>
                  <a:t>1</a:t>
                </a:r>
                <a:endParaRPr lang="en-GB" sz="2000">
                  <a:latin typeface="Times New Roman" pitchFamily="18" charset="0"/>
                </a:endParaRPr>
              </a:p>
            </p:txBody>
          </p:sp>
          <p:sp>
            <p:nvSpPr>
              <p:cNvPr id="128" name="Rectangle 5">
                <a:extLst>
                  <a:ext uri="{FF2B5EF4-FFF2-40B4-BE49-F238E27FC236}">
                    <a16:creationId xmlns:a16="http://schemas.microsoft.com/office/drawing/2014/main" id="{069B3391-E337-4DE0-9BC8-4460939482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016"/>
                <a:ext cx="960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Text Box 6">
                <a:extLst>
                  <a:ext uri="{FF2B5EF4-FFF2-40B4-BE49-F238E27FC236}">
                    <a16:creationId xmlns:a16="http://schemas.microsoft.com/office/drawing/2014/main" id="{A736CC3A-4F99-4AF8-BC6D-84CA2285C3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2160"/>
                <a:ext cx="57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2000" b="1">
                    <a:latin typeface="Times New Roman" pitchFamily="18" charset="0"/>
                  </a:rPr>
                  <a:t>Logic</a:t>
                </a:r>
              </a:p>
              <a:p>
                <a:pPr algn="ctr" eaLnBrk="0" hangingPunct="0"/>
                <a:r>
                  <a:rPr lang="en-GB" sz="2000" b="1">
                    <a:latin typeface="Times New Roman" pitchFamily="18" charset="0"/>
                  </a:rPr>
                  <a:t>Gate</a:t>
                </a:r>
              </a:p>
            </p:txBody>
          </p:sp>
          <p:sp>
            <p:nvSpPr>
              <p:cNvPr id="130" name="Line 7">
                <a:extLst>
                  <a:ext uri="{FF2B5EF4-FFF2-40B4-BE49-F238E27FC236}">
                    <a16:creationId xmlns:a16="http://schemas.microsoft.com/office/drawing/2014/main" id="{6C07446F-FAB0-4584-84B8-243F9EBF23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112"/>
                <a:ext cx="57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Line 8">
                <a:extLst>
                  <a:ext uri="{FF2B5EF4-FFF2-40B4-BE49-F238E27FC236}">
                    <a16:creationId xmlns:a16="http://schemas.microsoft.com/office/drawing/2014/main" id="{2F20F1A8-8990-4445-8B47-D2D364D707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304"/>
                <a:ext cx="57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Line 9">
                <a:extLst>
                  <a:ext uri="{FF2B5EF4-FFF2-40B4-BE49-F238E27FC236}">
                    <a16:creationId xmlns:a16="http://schemas.microsoft.com/office/drawing/2014/main" id="{447F17B0-4E3B-4C88-96EF-E5D7B99E5D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688"/>
                <a:ext cx="57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Text Box 11">
                <a:extLst>
                  <a:ext uri="{FF2B5EF4-FFF2-40B4-BE49-F238E27FC236}">
                    <a16:creationId xmlns:a16="http://schemas.microsoft.com/office/drawing/2014/main" id="{B2B5BCB7-69EB-4033-8398-86940F4EC7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2112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2000" b="1">
                    <a:latin typeface="Times New Roman" pitchFamily="18" charset="0"/>
                  </a:rPr>
                  <a:t>t</a:t>
                </a:r>
                <a:r>
                  <a:rPr lang="en-GB" sz="2000" b="1" baseline="-25000">
                    <a:latin typeface="Times New Roman" pitchFamily="18" charset="0"/>
                  </a:rPr>
                  <a:t>2</a:t>
                </a:r>
                <a:endParaRPr lang="en-GB" sz="2000">
                  <a:latin typeface="Times New Roman" pitchFamily="18" charset="0"/>
                </a:endParaRPr>
              </a:p>
            </p:txBody>
          </p:sp>
          <p:sp>
            <p:nvSpPr>
              <p:cNvPr id="134" name="Text Box 12">
                <a:extLst>
                  <a:ext uri="{FF2B5EF4-FFF2-40B4-BE49-F238E27FC236}">
                    <a16:creationId xmlns:a16="http://schemas.microsoft.com/office/drawing/2014/main" id="{5D53D9F1-E170-4281-AD65-88257240F6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2544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2000" b="1">
                    <a:latin typeface="Times New Roman" pitchFamily="18" charset="0"/>
                  </a:rPr>
                  <a:t>t</a:t>
                </a:r>
                <a:r>
                  <a:rPr lang="en-GB" sz="2000" b="1" baseline="-25000">
                    <a:latin typeface="Times New Roman" pitchFamily="18" charset="0"/>
                  </a:rPr>
                  <a:t>n</a:t>
                </a:r>
                <a:endParaRPr lang="en-GB" sz="2000">
                  <a:latin typeface="Times New Roman" pitchFamily="18" charset="0"/>
                </a:endParaRPr>
              </a:p>
            </p:txBody>
          </p:sp>
          <p:sp>
            <p:nvSpPr>
              <p:cNvPr id="135" name="Text Box 13">
                <a:extLst>
                  <a:ext uri="{FF2B5EF4-FFF2-40B4-BE49-F238E27FC236}">
                    <a16:creationId xmlns:a16="http://schemas.microsoft.com/office/drawing/2014/main" id="{C5AB1851-B206-40A0-87B6-9D4E628266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2352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2000" b="1">
                    <a:latin typeface="Times New Roman" pitchFamily="18" charset="0"/>
                  </a:rPr>
                  <a:t>:</a:t>
                </a:r>
                <a:endParaRPr lang="en-GB" sz="2000">
                  <a:latin typeface="Times New Roman" pitchFamily="18" charset="0"/>
                </a:endParaRPr>
              </a:p>
            </p:txBody>
          </p:sp>
          <p:sp>
            <p:nvSpPr>
              <p:cNvPr id="136" name="Text Box 14">
                <a:extLst>
                  <a:ext uri="{FF2B5EF4-FFF2-40B4-BE49-F238E27FC236}">
                    <a16:creationId xmlns:a16="http://schemas.microsoft.com/office/drawing/2014/main" id="{3A206F9F-006B-46EA-8266-CA17697080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2352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2000" b="1">
                    <a:latin typeface="Times New Roman" pitchFamily="18" charset="0"/>
                  </a:rPr>
                  <a:t>:</a:t>
                </a:r>
                <a:endParaRPr lang="en-GB" sz="2000">
                  <a:latin typeface="Times New Roman" pitchFamily="18" charset="0"/>
                </a:endParaRPr>
              </a:p>
            </p:txBody>
          </p:sp>
          <p:sp>
            <p:nvSpPr>
              <p:cNvPr id="137" name="Line 15">
                <a:extLst>
                  <a:ext uri="{FF2B5EF4-FFF2-40B4-BE49-F238E27FC236}">
                    <a16:creationId xmlns:a16="http://schemas.microsoft.com/office/drawing/2014/main" id="{126B8906-FA92-4828-B916-F9D800A1B8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448"/>
                <a:ext cx="57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6" name="Text Box 16">
              <a:extLst>
                <a:ext uri="{FF2B5EF4-FFF2-40B4-BE49-F238E27FC236}">
                  <a16:creationId xmlns:a16="http://schemas.microsoft.com/office/drawing/2014/main" id="{1AB553DC-205F-47E6-AB7E-75A7584EB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304"/>
              <a:ext cx="16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b="1">
                  <a:latin typeface="Times New Roman" pitchFamily="18" charset="0"/>
                </a:rPr>
                <a:t>max (t</a:t>
              </a:r>
              <a:r>
                <a:rPr lang="en-GB" sz="2000" b="1" baseline="-25000">
                  <a:latin typeface="Times New Roman" pitchFamily="18" charset="0"/>
                </a:rPr>
                <a:t>1</a:t>
              </a:r>
              <a:r>
                <a:rPr lang="en-GB" sz="2000" b="1">
                  <a:latin typeface="Times New Roman" pitchFamily="18" charset="0"/>
                </a:rPr>
                <a:t>, t</a:t>
              </a:r>
              <a:r>
                <a:rPr lang="en-GB" sz="2000" b="1" baseline="-25000">
                  <a:latin typeface="Times New Roman" pitchFamily="18" charset="0"/>
                </a:rPr>
                <a:t>2</a:t>
              </a:r>
              <a:r>
                <a:rPr lang="en-GB" sz="2000" b="1">
                  <a:latin typeface="Times New Roman" pitchFamily="18" charset="0"/>
                </a:rPr>
                <a:t>, ..., t</a:t>
              </a:r>
              <a:r>
                <a:rPr lang="en-GB" sz="2000" b="1" baseline="-25000">
                  <a:latin typeface="Times New Roman" pitchFamily="18" charset="0"/>
                </a:rPr>
                <a:t>n</a:t>
              </a:r>
              <a:r>
                <a:rPr lang="en-GB" sz="2000" b="1">
                  <a:latin typeface="Times New Roman" pitchFamily="18" charset="0"/>
                </a:rPr>
                <a:t> ) + t</a:t>
              </a:r>
              <a:endParaRPr lang="en-GB" sz="2000" b="1" baseline="-25000">
                <a:latin typeface="Times New Roman" pitchFamily="18" charset="0"/>
              </a:endParaRPr>
            </a:p>
          </p:txBody>
        </p:sp>
      </p:grpSp>
      <p:sp>
        <p:nvSpPr>
          <p:cNvPr id="138" name="Rectangle 20">
            <a:extLst>
              <a:ext uri="{FF2B5EF4-FFF2-40B4-BE49-F238E27FC236}">
                <a16:creationId xmlns:a16="http://schemas.microsoft.com/office/drawing/2014/main" id="{015E3006-CB7B-4B41-8ED0-93F98D8B0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768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To calculate the delays of all outputs of a combinational circuit, repeat above rule for all gates.</a:t>
            </a:r>
          </a:p>
        </p:txBody>
      </p:sp>
    </p:spTree>
    <p:extLst>
      <p:ext uri="{BB962C8B-B14F-4D97-AF65-F5344CB8AC3E}">
        <p14:creationId xmlns:p14="http://schemas.microsoft.com/office/powerpoint/2010/main" val="34843314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9. Circuit Delays (2/5)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24408E3E-0056-4677-A5BC-056BF16808F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As a simple example, consider the full adder circuit where all inputs are available at time 0. Assume each gate has delay t.</a:t>
            </a: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DE627FFD-BA5A-413A-AC5E-1D3C46CC5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029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Outputs </a:t>
            </a:r>
            <a:r>
              <a:rPr lang="en-US" sz="2400" b="1" dirty="0"/>
              <a:t>S</a:t>
            </a:r>
            <a:r>
              <a:rPr lang="en-US" sz="2400" dirty="0"/>
              <a:t> and </a:t>
            </a:r>
            <a:r>
              <a:rPr lang="en-US" sz="2400" b="1" dirty="0"/>
              <a:t>C</a:t>
            </a:r>
            <a:r>
              <a:rPr lang="en-US" sz="2400" dirty="0"/>
              <a:t> experience delays of </a:t>
            </a:r>
            <a:r>
              <a:rPr lang="en-US" sz="2400" b="1" dirty="0"/>
              <a:t>2t </a:t>
            </a:r>
            <a:r>
              <a:rPr lang="en-US" sz="2400" dirty="0"/>
              <a:t>and </a:t>
            </a:r>
            <a:r>
              <a:rPr lang="en-US" sz="2400" b="1" dirty="0"/>
              <a:t>3t</a:t>
            </a:r>
            <a:r>
              <a:rPr lang="en-US" sz="2400" dirty="0"/>
              <a:t> respectively.</a:t>
            </a:r>
          </a:p>
        </p:txBody>
      </p:sp>
      <p:grpSp>
        <p:nvGrpSpPr>
          <p:cNvPr id="24" name="Group 80">
            <a:extLst>
              <a:ext uri="{FF2B5EF4-FFF2-40B4-BE49-F238E27FC236}">
                <a16:creationId xmlns:a16="http://schemas.microsoft.com/office/drawing/2014/main" id="{43ECBD55-CA91-4F51-9688-D7967CFFF536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2667000"/>
            <a:ext cx="1504950" cy="1414463"/>
            <a:chOff x="1968" y="1680"/>
            <a:chExt cx="948" cy="891"/>
          </a:xfrm>
        </p:grpSpPr>
        <p:sp>
          <p:nvSpPr>
            <p:cNvPr id="25" name="Text Box 71">
              <a:extLst>
                <a:ext uri="{FF2B5EF4-FFF2-40B4-BE49-F238E27FC236}">
                  <a16:creationId xmlns:a16="http://schemas.microsoft.com/office/drawing/2014/main" id="{D89D9402-B9D2-465F-8E50-CBDBC212A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680"/>
              <a:ext cx="948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max(0,0)+t = t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26" name="Text Box 72">
              <a:extLst>
                <a:ext uri="{FF2B5EF4-FFF2-40B4-BE49-F238E27FC236}">
                  <a16:creationId xmlns:a16="http://schemas.microsoft.com/office/drawing/2014/main" id="{EB252729-981E-4C09-A3EE-59049DACC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352"/>
              <a:ext cx="149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t</a:t>
              </a:r>
              <a:endParaRPr lang="en-GB" sz="1600">
                <a:solidFill>
                  <a:srgbClr val="0000FF"/>
                </a:solidFill>
              </a:endParaRPr>
            </a:p>
          </p:txBody>
        </p:sp>
      </p:grpSp>
      <p:grpSp>
        <p:nvGrpSpPr>
          <p:cNvPr id="27" name="Group 82">
            <a:extLst>
              <a:ext uri="{FF2B5EF4-FFF2-40B4-BE49-F238E27FC236}">
                <a16:creationId xmlns:a16="http://schemas.microsoft.com/office/drawing/2014/main" id="{1766E649-DD05-4518-8FFE-93912E6C9B98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667000"/>
            <a:ext cx="6100763" cy="2293938"/>
            <a:chOff x="864" y="1680"/>
            <a:chExt cx="3843" cy="1445"/>
          </a:xfrm>
        </p:grpSpPr>
        <p:sp>
          <p:nvSpPr>
            <p:cNvPr id="28" name="AutoShape 20">
              <a:extLst>
                <a:ext uri="{FF2B5EF4-FFF2-40B4-BE49-F238E27FC236}">
                  <a16:creationId xmlns:a16="http://schemas.microsoft.com/office/drawing/2014/main" id="{E33B6736-AEA4-4B20-BFAF-465106F2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7" y="2406"/>
              <a:ext cx="426" cy="343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127F881B-2738-4578-9B06-36BB1A14D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9" y="1873"/>
              <a:ext cx="549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3DF65BD7-88C6-4D4D-B925-3168E836E9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9" y="2030"/>
              <a:ext cx="549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6BE2BF99-E3F8-4701-ACDF-187AC9D54F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1" y="1935"/>
              <a:ext cx="893" cy="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B5985F85-A5EA-41ED-8528-C3601E794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4" y="2499"/>
              <a:ext cx="21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20E92720-87F9-4096-8DD7-A1E0F11A1F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4" y="1873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AE9E3612-EBD0-4A7D-9DC7-A9699869D6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61" y="2030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EC71EDD5-5B11-4308-A047-42D3346B91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1" y="2656"/>
              <a:ext cx="36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94776961-FA57-4E77-BC58-39F0B33B6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6" y="2573"/>
              <a:ext cx="183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29">
              <a:extLst>
                <a:ext uri="{FF2B5EF4-FFF2-40B4-BE49-F238E27FC236}">
                  <a16:creationId xmlns:a16="http://schemas.microsoft.com/office/drawing/2014/main" id="{D4821E4A-490E-42C0-8134-92BB4EF19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008"/>
              <a:ext cx="39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Oval 30">
              <a:extLst>
                <a:ext uri="{FF2B5EF4-FFF2-40B4-BE49-F238E27FC236}">
                  <a16:creationId xmlns:a16="http://schemas.microsoft.com/office/drawing/2014/main" id="{8C2C18DE-8989-4F12-BE4F-496C35973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" y="1845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" name="Group 31">
              <a:extLst>
                <a:ext uri="{FF2B5EF4-FFF2-40B4-BE49-F238E27FC236}">
                  <a16:creationId xmlns:a16="http://schemas.microsoft.com/office/drawing/2014/main" id="{16829525-3138-4303-A011-8CD8DDF656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1776"/>
              <a:ext cx="456" cy="345"/>
              <a:chOff x="8928" y="3168"/>
              <a:chExt cx="1080" cy="792"/>
            </a:xfrm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5977156E-86FE-4A38-81D7-C071673F4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33">
                <a:extLst>
                  <a:ext uri="{FF2B5EF4-FFF2-40B4-BE49-F238E27FC236}">
                    <a16:creationId xmlns:a16="http://schemas.microsoft.com/office/drawing/2014/main" id="{1753FD35-A03B-4E8A-9E65-3AA869FA9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34">
                <a:extLst>
                  <a:ext uri="{FF2B5EF4-FFF2-40B4-BE49-F238E27FC236}">
                    <a16:creationId xmlns:a16="http://schemas.microsoft.com/office/drawing/2014/main" id="{BC843F1C-C62A-4A17-A617-4D836E1C5B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FEBB8A25-5B5A-41DB-818B-3107F4E76D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D0E8FD69-072E-4B50-9CD5-6A6E6C0900E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FCB42FB6-40F1-40CD-A5D5-CAD2208205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Text Box 38">
              <a:extLst>
                <a:ext uri="{FF2B5EF4-FFF2-40B4-BE49-F238E27FC236}">
                  <a16:creationId xmlns:a16="http://schemas.microsoft.com/office/drawing/2014/main" id="{C61EE1A0-2D50-4928-AE1E-2606D6E1D7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728"/>
              <a:ext cx="244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X</a:t>
              </a:r>
            </a:p>
            <a:p>
              <a:pPr eaLnBrk="0" hangingPunct="0"/>
              <a:r>
                <a:rPr lang="en-GB"/>
                <a:t>Y</a:t>
              </a:r>
            </a:p>
          </p:txBody>
        </p:sp>
        <p:sp>
          <p:nvSpPr>
            <p:cNvPr id="41" name="Text Box 39">
              <a:extLst>
                <a:ext uri="{FF2B5EF4-FFF2-40B4-BE49-F238E27FC236}">
                  <a16:creationId xmlns:a16="http://schemas.microsoft.com/office/drawing/2014/main" id="{C2841A81-6F18-46AF-85AE-0568162A6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1921"/>
              <a:ext cx="243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S</a:t>
              </a:r>
            </a:p>
            <a:p>
              <a:pPr eaLnBrk="0" hangingPunct="0"/>
              <a:endParaRPr lang="en-GB" sz="1400"/>
            </a:p>
          </p:txBody>
        </p:sp>
        <p:sp>
          <p:nvSpPr>
            <p:cNvPr id="42" name="Text Box 40">
              <a:extLst>
                <a:ext uri="{FF2B5EF4-FFF2-40B4-BE49-F238E27FC236}">
                  <a16:creationId xmlns:a16="http://schemas.microsoft.com/office/drawing/2014/main" id="{6C5BB29A-3316-4002-9E3A-E84497AF8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640"/>
              <a:ext cx="243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C</a:t>
              </a:r>
              <a:endParaRPr lang="en-GB" sz="1400"/>
            </a:p>
            <a:p>
              <a:pPr eaLnBrk="0" hangingPunct="0"/>
              <a:endParaRPr lang="en-GB" sz="1400"/>
            </a:p>
          </p:txBody>
        </p:sp>
        <p:sp>
          <p:nvSpPr>
            <p:cNvPr id="43" name="AutoShape 41">
              <a:extLst>
                <a:ext uri="{FF2B5EF4-FFF2-40B4-BE49-F238E27FC236}">
                  <a16:creationId xmlns:a16="http://schemas.microsoft.com/office/drawing/2014/main" id="{55F4E1DA-220A-4C1E-8C17-A1315D0C4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0" y="2476"/>
              <a:ext cx="426" cy="34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2">
              <a:extLst>
                <a:ext uri="{FF2B5EF4-FFF2-40B4-BE49-F238E27FC236}">
                  <a16:creationId xmlns:a16="http://schemas.microsoft.com/office/drawing/2014/main" id="{0A42C057-58DC-4A65-A6C7-43C98028B1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3" y="2089"/>
              <a:ext cx="25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3">
              <a:extLst>
                <a:ext uri="{FF2B5EF4-FFF2-40B4-BE49-F238E27FC236}">
                  <a16:creationId xmlns:a16="http://schemas.microsoft.com/office/drawing/2014/main" id="{4940DF21-B0E4-4141-83E1-ED4D17D2E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6" y="2016"/>
              <a:ext cx="114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4">
              <a:extLst>
                <a:ext uri="{FF2B5EF4-FFF2-40B4-BE49-F238E27FC236}">
                  <a16:creationId xmlns:a16="http://schemas.microsoft.com/office/drawing/2014/main" id="{32E4CCE3-5E54-43D1-BE7A-F43B61741C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3" y="2557"/>
              <a:ext cx="12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5">
              <a:extLst>
                <a:ext uri="{FF2B5EF4-FFF2-40B4-BE49-F238E27FC236}">
                  <a16:creationId xmlns:a16="http://schemas.microsoft.com/office/drawing/2014/main" id="{855B829A-3BE3-47AD-918A-B51D8BA71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3" y="1931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8D2EC96A-C02B-4BD2-AAFF-43D0B5611D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1" y="2088"/>
              <a:ext cx="0" cy="9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7">
              <a:extLst>
                <a:ext uri="{FF2B5EF4-FFF2-40B4-BE49-F238E27FC236}">
                  <a16:creationId xmlns:a16="http://schemas.microsoft.com/office/drawing/2014/main" id="{AC68AE6E-A525-4EF8-9B84-E3C42FACB0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2" y="2900"/>
              <a:ext cx="1260" cy="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48">
              <a:extLst>
                <a:ext uri="{FF2B5EF4-FFF2-40B4-BE49-F238E27FC236}">
                  <a16:creationId xmlns:a16="http://schemas.microsoft.com/office/drawing/2014/main" id="{5752534F-F05A-4BEC-B1E2-B06D2F0F57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27" y="2640"/>
              <a:ext cx="297" cy="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Oval 49">
              <a:extLst>
                <a:ext uri="{FF2B5EF4-FFF2-40B4-BE49-F238E27FC236}">
                  <a16:creationId xmlns:a16="http://schemas.microsoft.com/office/drawing/2014/main" id="{FF09ACA1-12EE-4FA4-B322-BD25D465B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" y="2692"/>
              <a:ext cx="40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Oval 50">
              <a:extLst>
                <a:ext uri="{FF2B5EF4-FFF2-40B4-BE49-F238E27FC236}">
                  <a16:creationId xmlns:a16="http://schemas.microsoft.com/office/drawing/2014/main" id="{F0FED41D-4D98-4B40-8E95-FB783EA46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3" y="1921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3" name="Group 51">
              <a:extLst>
                <a:ext uri="{FF2B5EF4-FFF2-40B4-BE49-F238E27FC236}">
                  <a16:creationId xmlns:a16="http://schemas.microsoft.com/office/drawing/2014/main" id="{4319C4C8-A1BB-4A0C-ACCA-A357886C63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7" y="1847"/>
              <a:ext cx="457" cy="345"/>
              <a:chOff x="8928" y="3168"/>
              <a:chExt cx="1080" cy="792"/>
            </a:xfrm>
          </p:grpSpPr>
          <p:sp>
            <p:nvSpPr>
              <p:cNvPr id="70" name="Freeform 52">
                <a:extLst>
                  <a:ext uri="{FF2B5EF4-FFF2-40B4-BE49-F238E27FC236}">
                    <a16:creationId xmlns:a16="http://schemas.microsoft.com/office/drawing/2014/main" id="{2E905A11-3D8B-40B9-B318-5853FF759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53">
                <a:extLst>
                  <a:ext uri="{FF2B5EF4-FFF2-40B4-BE49-F238E27FC236}">
                    <a16:creationId xmlns:a16="http://schemas.microsoft.com/office/drawing/2014/main" id="{DC67DEA7-0950-45DD-BD65-B9C3F05FDB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54">
                <a:extLst>
                  <a:ext uri="{FF2B5EF4-FFF2-40B4-BE49-F238E27FC236}">
                    <a16:creationId xmlns:a16="http://schemas.microsoft.com/office/drawing/2014/main" id="{2092D1D1-5C55-4541-94EB-F86BA5554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55">
                <a:extLst>
                  <a:ext uri="{FF2B5EF4-FFF2-40B4-BE49-F238E27FC236}">
                    <a16:creationId xmlns:a16="http://schemas.microsoft.com/office/drawing/2014/main" id="{8149709A-D8B3-4248-BD2C-3E8259C5FE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56">
                <a:extLst>
                  <a:ext uri="{FF2B5EF4-FFF2-40B4-BE49-F238E27FC236}">
                    <a16:creationId xmlns:a16="http://schemas.microsoft.com/office/drawing/2014/main" id="{A7E7004A-EA3B-422A-BE4B-F3B7ED8BE13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57">
                <a:extLst>
                  <a:ext uri="{FF2B5EF4-FFF2-40B4-BE49-F238E27FC236}">
                    <a16:creationId xmlns:a16="http://schemas.microsoft.com/office/drawing/2014/main" id="{9C3CDED1-7B8C-4D07-A1A7-C5CAAA8FC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" name="Line 58">
              <a:extLst>
                <a:ext uri="{FF2B5EF4-FFF2-40B4-BE49-F238E27FC236}">
                  <a16:creationId xmlns:a16="http://schemas.microsoft.com/office/drawing/2014/main" id="{FF215C86-446D-485D-BB7B-227D5D261B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024"/>
              <a:ext cx="1529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59">
              <a:extLst>
                <a:ext uri="{FF2B5EF4-FFF2-40B4-BE49-F238E27FC236}">
                  <a16:creationId xmlns:a16="http://schemas.microsoft.com/office/drawing/2014/main" id="{0EB176A9-2F1C-4C41-ADF8-125D38BC2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1" y="2714"/>
              <a:ext cx="22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60">
              <a:extLst>
                <a:ext uri="{FF2B5EF4-FFF2-40B4-BE49-F238E27FC236}">
                  <a16:creationId xmlns:a16="http://schemas.microsoft.com/office/drawing/2014/main" id="{3320D490-2FC0-4579-98CD-423F9F7636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9" y="2570"/>
              <a:ext cx="0" cy="3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61">
              <a:extLst>
                <a:ext uri="{FF2B5EF4-FFF2-40B4-BE49-F238E27FC236}">
                  <a16:creationId xmlns:a16="http://schemas.microsoft.com/office/drawing/2014/main" id="{D115DF8E-C85F-49AB-A48A-3E390BBFAD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2" y="2807"/>
              <a:ext cx="17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8" name="Group 62">
              <a:extLst>
                <a:ext uri="{FF2B5EF4-FFF2-40B4-BE49-F238E27FC236}">
                  <a16:creationId xmlns:a16="http://schemas.microsoft.com/office/drawing/2014/main" id="{916AE86C-E6FF-4B77-948F-B0FBAAC77D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4" y="2557"/>
              <a:ext cx="427" cy="343"/>
              <a:chOff x="6768" y="11808"/>
              <a:chExt cx="1008" cy="792"/>
            </a:xfrm>
          </p:grpSpPr>
          <p:sp>
            <p:nvSpPr>
              <p:cNvPr id="65" name="Freeform 63">
                <a:extLst>
                  <a:ext uri="{FF2B5EF4-FFF2-40B4-BE49-F238E27FC236}">
                    <a16:creationId xmlns:a16="http://schemas.microsoft.com/office/drawing/2014/main" id="{2F4C4E78-6808-46DC-B49E-7BE692E8D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64">
                <a:extLst>
                  <a:ext uri="{FF2B5EF4-FFF2-40B4-BE49-F238E27FC236}">
                    <a16:creationId xmlns:a16="http://schemas.microsoft.com/office/drawing/2014/main" id="{97F72150-F863-456D-8156-7FD17E8C50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65">
                <a:extLst>
                  <a:ext uri="{FF2B5EF4-FFF2-40B4-BE49-F238E27FC236}">
                    <a16:creationId xmlns:a16="http://schemas.microsoft.com/office/drawing/2014/main" id="{18AD7D8A-A9D1-4BEC-B8BD-882629D3CC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66">
                <a:extLst>
                  <a:ext uri="{FF2B5EF4-FFF2-40B4-BE49-F238E27FC236}">
                    <a16:creationId xmlns:a16="http://schemas.microsoft.com/office/drawing/2014/main" id="{00C1045F-8BA4-4CB7-A040-025BB912AC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67">
                <a:extLst>
                  <a:ext uri="{FF2B5EF4-FFF2-40B4-BE49-F238E27FC236}">
                    <a16:creationId xmlns:a16="http://schemas.microsoft.com/office/drawing/2014/main" id="{AB6300A1-7D6B-4A6D-9A8E-98660B624BA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" name="Line 68">
              <a:extLst>
                <a:ext uri="{FF2B5EF4-FFF2-40B4-BE49-F238E27FC236}">
                  <a16:creationId xmlns:a16="http://schemas.microsoft.com/office/drawing/2014/main" id="{7CC97493-D3B1-45C3-8CB7-CDF4A9D925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2" y="2807"/>
              <a:ext cx="0" cy="9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69">
              <a:extLst>
                <a:ext uri="{FF2B5EF4-FFF2-40B4-BE49-F238E27FC236}">
                  <a16:creationId xmlns:a16="http://schemas.microsoft.com/office/drawing/2014/main" id="{41E4A8F9-DB2C-40B0-B427-2D0EAA397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7" y="2729"/>
              <a:ext cx="457" cy="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Text Box 70">
              <a:extLst>
                <a:ext uri="{FF2B5EF4-FFF2-40B4-BE49-F238E27FC236}">
                  <a16:creationId xmlns:a16="http://schemas.microsoft.com/office/drawing/2014/main" id="{DFB33971-756C-4E19-9563-B401A92A4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7" y="2905"/>
              <a:ext cx="243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Z</a:t>
              </a:r>
              <a:endParaRPr lang="en-GB" sz="1400"/>
            </a:p>
          </p:txBody>
        </p:sp>
        <p:sp>
          <p:nvSpPr>
            <p:cNvPr id="62" name="Text Box 73">
              <a:extLst>
                <a:ext uri="{FF2B5EF4-FFF2-40B4-BE49-F238E27FC236}">
                  <a16:creationId xmlns:a16="http://schemas.microsoft.com/office/drawing/2014/main" id="{43B1C428-F068-4804-A1A7-9537051A6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872"/>
              <a:ext cx="19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0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63" name="Text Box 74">
              <a:extLst>
                <a:ext uri="{FF2B5EF4-FFF2-40B4-BE49-F238E27FC236}">
                  <a16:creationId xmlns:a16="http://schemas.microsoft.com/office/drawing/2014/main" id="{10D5503A-B729-4E4F-9041-5C2CAD816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680"/>
              <a:ext cx="19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0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64" name="Text Box 75">
              <a:extLst>
                <a:ext uri="{FF2B5EF4-FFF2-40B4-BE49-F238E27FC236}">
                  <a16:creationId xmlns:a16="http://schemas.microsoft.com/office/drawing/2014/main" id="{981E5CEF-D210-4824-80E9-3F298DC35D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832"/>
              <a:ext cx="19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0</a:t>
              </a:r>
              <a:endParaRPr lang="en-GB" sz="1600">
                <a:solidFill>
                  <a:srgbClr val="0000FF"/>
                </a:solidFill>
              </a:endParaRPr>
            </a:p>
          </p:txBody>
        </p:sp>
      </p:grpSp>
      <p:sp>
        <p:nvSpPr>
          <p:cNvPr id="82" name="Text Box 76">
            <a:extLst>
              <a:ext uri="{FF2B5EF4-FFF2-40B4-BE49-F238E27FC236}">
                <a16:creationId xmlns:a16="http://schemas.microsoft.com/office/drawing/2014/main" id="{1D767D53-8310-4C48-B1F3-E828806B0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819400"/>
            <a:ext cx="16002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solidFill>
                  <a:srgbClr val="0000FF"/>
                </a:solidFill>
              </a:rPr>
              <a:t>max(t,0)+t = 2t</a:t>
            </a:r>
            <a:endParaRPr lang="en-GB" sz="1600">
              <a:solidFill>
                <a:srgbClr val="0000FF"/>
              </a:solidFill>
            </a:endParaRPr>
          </a:p>
        </p:txBody>
      </p:sp>
      <p:sp>
        <p:nvSpPr>
          <p:cNvPr id="83" name="Text Box 77">
            <a:extLst>
              <a:ext uri="{FF2B5EF4-FFF2-40B4-BE49-F238E27FC236}">
                <a16:creationId xmlns:a16="http://schemas.microsoft.com/office/drawing/2014/main" id="{F5D7F48C-ED57-4713-A045-FFE97A753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886200"/>
            <a:ext cx="16002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solidFill>
                  <a:srgbClr val="0000FF"/>
                </a:solidFill>
              </a:rPr>
              <a:t>max(t,2t)+t = 3t</a:t>
            </a:r>
            <a:endParaRPr lang="en-GB" sz="1600">
              <a:solidFill>
                <a:srgbClr val="0000FF"/>
              </a:solidFill>
            </a:endParaRPr>
          </a:p>
        </p:txBody>
      </p:sp>
      <p:sp>
        <p:nvSpPr>
          <p:cNvPr id="84" name="Text Box 78">
            <a:extLst>
              <a:ext uri="{FF2B5EF4-FFF2-40B4-BE49-F238E27FC236}">
                <a16:creationId xmlns:a16="http://schemas.microsoft.com/office/drawing/2014/main" id="{6E146D8A-C543-49CD-9F9B-D6FE7A518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810000"/>
            <a:ext cx="3810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solidFill>
                  <a:srgbClr val="0000FF"/>
                </a:solidFill>
              </a:rPr>
              <a:t>2t</a:t>
            </a:r>
            <a:endParaRPr lang="en-GB" sz="16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2103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82" grpId="0"/>
      <p:bldP spid="83" grpId="0"/>
      <p:bldP spid="8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9. Circuit Delays (3/5)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5" name="Rectangle 3">
            <a:extLst>
              <a:ext uri="{FF2B5EF4-FFF2-40B4-BE49-F238E27FC236}">
                <a16:creationId xmlns:a16="http://schemas.microsoft.com/office/drawing/2014/main" id="{68B0FC15-A236-413C-8BB0-CC881DB79EA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More complex example: 4-bit parallel adder.</a:t>
            </a:r>
          </a:p>
        </p:txBody>
      </p:sp>
      <p:grpSp>
        <p:nvGrpSpPr>
          <p:cNvPr id="86" name="Group 67">
            <a:extLst>
              <a:ext uri="{FF2B5EF4-FFF2-40B4-BE49-F238E27FC236}">
                <a16:creationId xmlns:a16="http://schemas.microsoft.com/office/drawing/2014/main" id="{FA06DD1E-59CC-4AAC-A5B9-05672F27A719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133600"/>
            <a:ext cx="6553200" cy="2881313"/>
            <a:chOff x="1152" y="1872"/>
            <a:chExt cx="4128" cy="1815"/>
          </a:xfrm>
        </p:grpSpPr>
        <p:sp>
          <p:nvSpPr>
            <p:cNvPr id="87" name="Text Box 68">
              <a:extLst>
                <a:ext uri="{FF2B5EF4-FFF2-40B4-BE49-F238E27FC236}">
                  <a16:creationId xmlns:a16="http://schemas.microsoft.com/office/drawing/2014/main" id="{A9A91B6E-4F46-4311-B2AE-C6C410783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2640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C</a:t>
              </a:r>
              <a:r>
                <a:rPr lang="en-GB" b="1" baseline="-25000"/>
                <a:t>1</a:t>
              </a:r>
              <a:endParaRPr lang="en-GB" b="1"/>
            </a:p>
          </p:txBody>
        </p:sp>
        <p:sp>
          <p:nvSpPr>
            <p:cNvPr id="88" name="Line 69">
              <a:extLst>
                <a:ext uri="{FF2B5EF4-FFF2-40B4-BE49-F238E27FC236}">
                  <a16:creationId xmlns:a16="http://schemas.microsoft.com/office/drawing/2014/main" id="{46747FCC-5474-4A62-B5AB-FF0D9E2ABF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278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70">
              <a:extLst>
                <a:ext uri="{FF2B5EF4-FFF2-40B4-BE49-F238E27FC236}">
                  <a16:creationId xmlns:a16="http://schemas.microsoft.com/office/drawing/2014/main" id="{A900261F-1470-47A4-8679-8B145B4954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001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Text Box 71">
              <a:extLst>
                <a:ext uri="{FF2B5EF4-FFF2-40B4-BE49-F238E27FC236}">
                  <a16:creationId xmlns:a16="http://schemas.microsoft.com/office/drawing/2014/main" id="{D5F1630E-E4F4-4E06-BCC8-EDD4F75404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872"/>
              <a:ext cx="5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Y</a:t>
              </a:r>
              <a:r>
                <a:rPr lang="en-GB" b="1" baseline="-25000"/>
                <a:t>1  </a:t>
              </a:r>
              <a:r>
                <a:rPr lang="en-GB" b="1"/>
                <a:t>X</a:t>
              </a:r>
              <a:r>
                <a:rPr lang="en-GB" b="1" baseline="-25000"/>
                <a:t>1</a:t>
              </a:r>
              <a:endParaRPr lang="en-GB" b="1"/>
            </a:p>
          </p:txBody>
        </p:sp>
        <p:sp>
          <p:nvSpPr>
            <p:cNvPr id="91" name="Text Box 72">
              <a:extLst>
                <a:ext uri="{FF2B5EF4-FFF2-40B4-BE49-F238E27FC236}">
                  <a16:creationId xmlns:a16="http://schemas.microsoft.com/office/drawing/2014/main" id="{789B659A-328A-4D0A-B025-9D7977C1E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456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S</a:t>
              </a:r>
              <a:r>
                <a:rPr lang="en-GB" b="1" baseline="-25000"/>
                <a:t>1</a:t>
              </a:r>
              <a:endParaRPr lang="en-GB" b="1"/>
            </a:p>
          </p:txBody>
        </p:sp>
        <p:sp>
          <p:nvSpPr>
            <p:cNvPr id="92" name="Rectangle 73">
              <a:extLst>
                <a:ext uri="{FF2B5EF4-FFF2-40B4-BE49-F238E27FC236}">
                  <a16:creationId xmlns:a16="http://schemas.microsoft.com/office/drawing/2014/main" id="{843FAC64-FE5A-4DF7-B772-A2483084F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544"/>
              <a:ext cx="480" cy="4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93" name="Text Box 74">
              <a:extLst>
                <a:ext uri="{FF2B5EF4-FFF2-40B4-BE49-F238E27FC236}">
                  <a16:creationId xmlns:a16="http://schemas.microsoft.com/office/drawing/2014/main" id="{F11205F3-AC70-4DD0-B0AD-1EA6FA76E9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" y="2650"/>
              <a:ext cx="384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 dirty="0">
                  <a:latin typeface="Times New Roman" pitchFamily="18" charset="0"/>
                </a:rPr>
                <a:t>FA</a:t>
              </a:r>
              <a:endParaRPr lang="en-GB" b="1" dirty="0"/>
            </a:p>
          </p:txBody>
        </p:sp>
        <p:sp>
          <p:nvSpPr>
            <p:cNvPr id="94" name="Text Box 75">
              <a:extLst>
                <a:ext uri="{FF2B5EF4-FFF2-40B4-BE49-F238E27FC236}">
                  <a16:creationId xmlns:a16="http://schemas.microsoft.com/office/drawing/2014/main" id="{CF591FF7-79AD-4F0A-A6D9-E2CE3C95EC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112"/>
              <a:ext cx="288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C</a:t>
              </a:r>
              <a:r>
                <a:rPr lang="en-GB" b="1" baseline="-25000"/>
                <a:t>2</a:t>
              </a:r>
              <a:endParaRPr lang="en-GB" b="1"/>
            </a:p>
          </p:txBody>
        </p:sp>
        <p:sp>
          <p:nvSpPr>
            <p:cNvPr id="95" name="Line 76">
              <a:extLst>
                <a:ext uri="{FF2B5EF4-FFF2-40B4-BE49-F238E27FC236}">
                  <a16:creationId xmlns:a16="http://schemas.microsoft.com/office/drawing/2014/main" id="{7FF72DF1-8548-4A2E-BA33-0F02D0C8946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272" y="3216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77">
              <a:extLst>
                <a:ext uri="{FF2B5EF4-FFF2-40B4-BE49-F238E27FC236}">
                  <a16:creationId xmlns:a16="http://schemas.microsoft.com/office/drawing/2014/main" id="{C0663AC0-5073-4E84-AD48-5D1860B453C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45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78">
              <a:extLst>
                <a:ext uri="{FF2B5EF4-FFF2-40B4-BE49-F238E27FC236}">
                  <a16:creationId xmlns:a16="http://schemas.microsoft.com/office/drawing/2014/main" id="{3F2C5032-6DB2-43DF-B8C0-FDE0066CD5E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409" y="2455"/>
              <a:ext cx="20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79">
              <a:extLst>
                <a:ext uri="{FF2B5EF4-FFF2-40B4-BE49-F238E27FC236}">
                  <a16:creationId xmlns:a16="http://schemas.microsoft.com/office/drawing/2014/main" id="{3B194208-C988-473B-8E35-0D2D2DA2A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35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80">
              <a:extLst>
                <a:ext uri="{FF2B5EF4-FFF2-40B4-BE49-F238E27FC236}">
                  <a16:creationId xmlns:a16="http://schemas.microsoft.com/office/drawing/2014/main" id="{EC3AC1A3-53B8-4753-BA5A-3AB630EF74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352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81">
              <a:extLst>
                <a:ext uri="{FF2B5EF4-FFF2-40B4-BE49-F238E27FC236}">
                  <a16:creationId xmlns:a16="http://schemas.microsoft.com/office/drawing/2014/main" id="{F36C73DC-06FD-471A-8FC5-8DA808153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73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82">
              <a:extLst>
                <a:ext uri="{FF2B5EF4-FFF2-40B4-BE49-F238E27FC236}">
                  <a16:creationId xmlns:a16="http://schemas.microsoft.com/office/drawing/2014/main" id="{4F06FA4C-C647-4907-965C-826E79071A3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233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Text Box 83">
              <a:extLst>
                <a:ext uri="{FF2B5EF4-FFF2-40B4-BE49-F238E27FC236}">
                  <a16:creationId xmlns:a16="http://schemas.microsoft.com/office/drawing/2014/main" id="{805CF147-9D1F-4D21-BD39-1A1D05CC68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688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C</a:t>
              </a:r>
              <a:r>
                <a:rPr lang="en-GB" b="1" baseline="-25000"/>
                <a:t>5</a:t>
              </a:r>
              <a:endParaRPr lang="en-GB" b="1"/>
            </a:p>
          </p:txBody>
        </p:sp>
        <p:sp>
          <p:nvSpPr>
            <p:cNvPr id="103" name="Text Box 84">
              <a:extLst>
                <a:ext uri="{FF2B5EF4-FFF2-40B4-BE49-F238E27FC236}">
                  <a16:creationId xmlns:a16="http://schemas.microsoft.com/office/drawing/2014/main" id="{71C76EEE-5DA9-4B77-9901-B2A95E0053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872"/>
              <a:ext cx="5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Y</a:t>
              </a:r>
              <a:r>
                <a:rPr lang="en-GB" b="1" baseline="-25000"/>
                <a:t>2  </a:t>
              </a:r>
              <a:r>
                <a:rPr lang="en-GB" b="1"/>
                <a:t>X</a:t>
              </a:r>
              <a:r>
                <a:rPr lang="en-GB" b="1" baseline="-25000"/>
                <a:t>2</a:t>
              </a:r>
              <a:endParaRPr lang="en-GB" b="1"/>
            </a:p>
          </p:txBody>
        </p:sp>
        <p:sp>
          <p:nvSpPr>
            <p:cNvPr id="104" name="Text Box 85">
              <a:extLst>
                <a:ext uri="{FF2B5EF4-FFF2-40B4-BE49-F238E27FC236}">
                  <a16:creationId xmlns:a16="http://schemas.microsoft.com/office/drawing/2014/main" id="{6A2D73BD-E4AB-495F-A1F9-7A42D17EDF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3456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S</a:t>
              </a:r>
              <a:r>
                <a:rPr lang="en-GB" b="1" baseline="-25000"/>
                <a:t>2</a:t>
              </a:r>
              <a:endParaRPr lang="en-GB" b="1"/>
            </a:p>
          </p:txBody>
        </p:sp>
        <p:sp>
          <p:nvSpPr>
            <p:cNvPr id="105" name="Rectangle 86">
              <a:extLst>
                <a:ext uri="{FF2B5EF4-FFF2-40B4-BE49-F238E27FC236}">
                  <a16:creationId xmlns:a16="http://schemas.microsoft.com/office/drawing/2014/main" id="{94353A00-ABD4-4592-87AE-4244A40E1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544"/>
              <a:ext cx="480" cy="4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06" name="Text Box 87">
              <a:extLst>
                <a:ext uri="{FF2B5EF4-FFF2-40B4-BE49-F238E27FC236}">
                  <a16:creationId xmlns:a16="http://schemas.microsoft.com/office/drawing/2014/main" id="{26E718E8-BDCB-4D42-B039-D9153E881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3" y="2650"/>
              <a:ext cx="384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>
                  <a:latin typeface="Times New Roman" pitchFamily="18" charset="0"/>
                </a:rPr>
                <a:t>FA</a:t>
              </a:r>
              <a:endParaRPr lang="en-GB" b="1"/>
            </a:p>
          </p:txBody>
        </p:sp>
        <p:sp>
          <p:nvSpPr>
            <p:cNvPr id="107" name="Line 88">
              <a:extLst>
                <a:ext uri="{FF2B5EF4-FFF2-40B4-BE49-F238E27FC236}">
                  <a16:creationId xmlns:a16="http://schemas.microsoft.com/office/drawing/2014/main" id="{30FFA2EF-E9CE-4A18-9106-EB104EA556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504" y="3216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89">
              <a:extLst>
                <a:ext uri="{FF2B5EF4-FFF2-40B4-BE49-F238E27FC236}">
                  <a16:creationId xmlns:a16="http://schemas.microsoft.com/office/drawing/2014/main" id="{8AFB2D76-156F-408C-A656-C042E108751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377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90">
              <a:extLst>
                <a:ext uri="{FF2B5EF4-FFF2-40B4-BE49-F238E27FC236}">
                  <a16:creationId xmlns:a16="http://schemas.microsoft.com/office/drawing/2014/main" id="{FE047BAB-0284-4520-BE45-A0A0C4C6FB9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641" y="2455"/>
              <a:ext cx="20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91">
              <a:extLst>
                <a:ext uri="{FF2B5EF4-FFF2-40B4-BE49-F238E27FC236}">
                  <a16:creationId xmlns:a16="http://schemas.microsoft.com/office/drawing/2014/main" id="{143B6C5F-47A0-4ED1-A7A3-30DDE4568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35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92">
              <a:extLst>
                <a:ext uri="{FF2B5EF4-FFF2-40B4-BE49-F238E27FC236}">
                  <a16:creationId xmlns:a16="http://schemas.microsoft.com/office/drawing/2014/main" id="{94C5F065-1553-4D6E-A605-FD6E1A3E4D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352"/>
              <a:ext cx="0" cy="8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93">
              <a:extLst>
                <a:ext uri="{FF2B5EF4-FFF2-40B4-BE49-F238E27FC236}">
                  <a16:creationId xmlns:a16="http://schemas.microsoft.com/office/drawing/2014/main" id="{5F7F9194-9394-42C3-A7E0-4C9532224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1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94">
              <a:extLst>
                <a:ext uri="{FF2B5EF4-FFF2-40B4-BE49-F238E27FC236}">
                  <a16:creationId xmlns:a16="http://schemas.microsoft.com/office/drawing/2014/main" id="{65511EBE-CDFF-4C6F-BEEC-2A05A3AED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97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Text Box 95">
              <a:extLst>
                <a:ext uri="{FF2B5EF4-FFF2-40B4-BE49-F238E27FC236}">
                  <a16:creationId xmlns:a16="http://schemas.microsoft.com/office/drawing/2014/main" id="{87FF5A2A-9B3E-449F-81C1-546CFFE9B7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112"/>
              <a:ext cx="288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C</a:t>
              </a:r>
              <a:r>
                <a:rPr lang="en-GB" b="1" baseline="-25000"/>
                <a:t>3</a:t>
              </a:r>
              <a:endParaRPr lang="en-GB" b="1"/>
            </a:p>
          </p:txBody>
        </p:sp>
        <p:sp>
          <p:nvSpPr>
            <p:cNvPr id="115" name="Line 96">
              <a:extLst>
                <a:ext uri="{FF2B5EF4-FFF2-40B4-BE49-F238E27FC236}">
                  <a16:creationId xmlns:a16="http://schemas.microsoft.com/office/drawing/2014/main" id="{78A407F4-C5E8-4E0F-B692-FC79BF0D18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465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Text Box 97">
              <a:extLst>
                <a:ext uri="{FF2B5EF4-FFF2-40B4-BE49-F238E27FC236}">
                  <a16:creationId xmlns:a16="http://schemas.microsoft.com/office/drawing/2014/main" id="{537BB03A-350C-4D66-95FF-74C665D92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872"/>
              <a:ext cx="5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Y</a:t>
              </a:r>
              <a:r>
                <a:rPr lang="en-GB" b="1" baseline="-25000"/>
                <a:t>3  </a:t>
              </a:r>
              <a:r>
                <a:rPr lang="en-GB" b="1"/>
                <a:t>X</a:t>
              </a:r>
              <a:r>
                <a:rPr lang="en-GB" b="1" baseline="-25000"/>
                <a:t>3</a:t>
              </a:r>
              <a:endParaRPr lang="en-GB" b="1">
                <a:solidFill>
                  <a:srgbClr val="0000FF"/>
                </a:solidFill>
              </a:endParaRPr>
            </a:p>
          </p:txBody>
        </p:sp>
        <p:sp>
          <p:nvSpPr>
            <p:cNvPr id="117" name="Text Box 98">
              <a:extLst>
                <a:ext uri="{FF2B5EF4-FFF2-40B4-BE49-F238E27FC236}">
                  <a16:creationId xmlns:a16="http://schemas.microsoft.com/office/drawing/2014/main" id="{8326C2ED-A531-49B5-8C31-4C3B6929DA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3456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S</a:t>
              </a:r>
              <a:r>
                <a:rPr lang="en-GB" b="1" baseline="-25000"/>
                <a:t>3</a:t>
              </a:r>
              <a:endParaRPr lang="en-GB" b="1"/>
            </a:p>
          </p:txBody>
        </p:sp>
        <p:sp>
          <p:nvSpPr>
            <p:cNvPr id="118" name="Rectangle 99">
              <a:extLst>
                <a:ext uri="{FF2B5EF4-FFF2-40B4-BE49-F238E27FC236}">
                  <a16:creationId xmlns:a16="http://schemas.microsoft.com/office/drawing/2014/main" id="{967B8883-D672-4E4B-90A6-F8DB35E34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544"/>
              <a:ext cx="480" cy="4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19" name="Text Box 100">
              <a:extLst>
                <a:ext uri="{FF2B5EF4-FFF2-40B4-BE49-F238E27FC236}">
                  <a16:creationId xmlns:a16="http://schemas.microsoft.com/office/drawing/2014/main" id="{7B8EA5B3-9B2E-4028-82AF-CE86D3030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5" y="2650"/>
              <a:ext cx="384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>
                  <a:latin typeface="Times New Roman" pitchFamily="18" charset="0"/>
                </a:rPr>
                <a:t>FA</a:t>
              </a:r>
              <a:endParaRPr lang="en-GB" b="1"/>
            </a:p>
          </p:txBody>
        </p:sp>
        <p:sp>
          <p:nvSpPr>
            <p:cNvPr id="120" name="Line 101">
              <a:extLst>
                <a:ext uri="{FF2B5EF4-FFF2-40B4-BE49-F238E27FC236}">
                  <a16:creationId xmlns:a16="http://schemas.microsoft.com/office/drawing/2014/main" id="{A85E1BC0-5CA4-4E57-AA5B-A510CBF4AF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736" y="3216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102">
              <a:extLst>
                <a:ext uri="{FF2B5EF4-FFF2-40B4-BE49-F238E27FC236}">
                  <a16:creationId xmlns:a16="http://schemas.microsoft.com/office/drawing/2014/main" id="{F26479ED-9617-4FB0-86DE-9700FFE9E13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609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103">
              <a:extLst>
                <a:ext uri="{FF2B5EF4-FFF2-40B4-BE49-F238E27FC236}">
                  <a16:creationId xmlns:a16="http://schemas.microsoft.com/office/drawing/2014/main" id="{24B1D990-8B6E-4D51-894C-71F0653659D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873" y="2455"/>
              <a:ext cx="20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104">
              <a:extLst>
                <a:ext uri="{FF2B5EF4-FFF2-40B4-BE49-F238E27FC236}">
                  <a16:creationId xmlns:a16="http://schemas.microsoft.com/office/drawing/2014/main" id="{629556E4-B136-46DF-95A8-EAC0303C4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35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105">
              <a:extLst>
                <a:ext uri="{FF2B5EF4-FFF2-40B4-BE49-F238E27FC236}">
                  <a16:creationId xmlns:a16="http://schemas.microsoft.com/office/drawing/2014/main" id="{25043079-40B7-438F-BCAA-005D1A52A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352"/>
              <a:ext cx="0" cy="8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106">
              <a:extLst>
                <a:ext uri="{FF2B5EF4-FFF2-40B4-BE49-F238E27FC236}">
                  <a16:creationId xmlns:a16="http://schemas.microsoft.com/office/drawing/2014/main" id="{363EB46E-7598-48D8-8A48-DA6CF95DC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1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07">
              <a:extLst>
                <a:ext uri="{FF2B5EF4-FFF2-40B4-BE49-F238E27FC236}">
                  <a16:creationId xmlns:a16="http://schemas.microsoft.com/office/drawing/2014/main" id="{7793C534-81F7-4779-A9D4-2C9915CFE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97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Text Box 108">
              <a:extLst>
                <a:ext uri="{FF2B5EF4-FFF2-40B4-BE49-F238E27FC236}">
                  <a16:creationId xmlns:a16="http://schemas.microsoft.com/office/drawing/2014/main" id="{B330F739-76BA-46C2-84FC-50C2261A0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112"/>
              <a:ext cx="288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C</a:t>
              </a:r>
              <a:r>
                <a:rPr lang="en-GB" b="1" baseline="-25000"/>
                <a:t>4</a:t>
              </a:r>
              <a:endParaRPr lang="en-GB" b="1"/>
            </a:p>
          </p:txBody>
        </p:sp>
        <p:sp>
          <p:nvSpPr>
            <p:cNvPr id="128" name="Line 109">
              <a:extLst>
                <a:ext uri="{FF2B5EF4-FFF2-40B4-BE49-F238E27FC236}">
                  <a16:creationId xmlns:a16="http://schemas.microsoft.com/office/drawing/2014/main" id="{AE842E9B-EA46-4036-8C6B-2A9AEA2B517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697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Text Box 110">
              <a:extLst>
                <a:ext uri="{FF2B5EF4-FFF2-40B4-BE49-F238E27FC236}">
                  <a16:creationId xmlns:a16="http://schemas.microsoft.com/office/drawing/2014/main" id="{0D6F92F1-D77F-4351-8029-1B19302FD7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872"/>
              <a:ext cx="5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Y</a:t>
              </a:r>
              <a:r>
                <a:rPr lang="en-GB" b="1" baseline="-25000"/>
                <a:t>4  </a:t>
              </a:r>
              <a:r>
                <a:rPr lang="en-GB" b="1"/>
                <a:t>X</a:t>
              </a:r>
              <a:r>
                <a:rPr lang="en-GB" b="1" baseline="-25000"/>
                <a:t>4</a:t>
              </a:r>
              <a:endParaRPr lang="en-GB" b="1"/>
            </a:p>
          </p:txBody>
        </p:sp>
        <p:sp>
          <p:nvSpPr>
            <p:cNvPr id="130" name="Text Box 111">
              <a:extLst>
                <a:ext uri="{FF2B5EF4-FFF2-40B4-BE49-F238E27FC236}">
                  <a16:creationId xmlns:a16="http://schemas.microsoft.com/office/drawing/2014/main" id="{1CB67720-C7C4-4DF5-99A3-D4BAA61FD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456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S</a:t>
              </a:r>
              <a:r>
                <a:rPr lang="en-GB" b="1" baseline="-25000"/>
                <a:t>4</a:t>
              </a:r>
              <a:endParaRPr lang="en-GB" b="1"/>
            </a:p>
          </p:txBody>
        </p:sp>
        <p:sp>
          <p:nvSpPr>
            <p:cNvPr id="131" name="Rectangle 112">
              <a:extLst>
                <a:ext uri="{FF2B5EF4-FFF2-40B4-BE49-F238E27FC236}">
                  <a16:creationId xmlns:a16="http://schemas.microsoft.com/office/drawing/2014/main" id="{BF313FC1-DCE1-48D9-BD3F-DBC830BBB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544"/>
              <a:ext cx="480" cy="4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32" name="Text Box 113">
              <a:extLst>
                <a:ext uri="{FF2B5EF4-FFF2-40B4-BE49-F238E27FC236}">
                  <a16:creationId xmlns:a16="http://schemas.microsoft.com/office/drawing/2014/main" id="{8EB8DDA4-EDCA-4626-9E11-EB63640EC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7" y="2650"/>
              <a:ext cx="384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>
                  <a:latin typeface="Times New Roman" pitchFamily="18" charset="0"/>
                </a:rPr>
                <a:t>FA</a:t>
              </a:r>
              <a:endParaRPr lang="en-GB" b="1"/>
            </a:p>
          </p:txBody>
        </p:sp>
        <p:sp>
          <p:nvSpPr>
            <p:cNvPr id="133" name="Line 114">
              <a:extLst>
                <a:ext uri="{FF2B5EF4-FFF2-40B4-BE49-F238E27FC236}">
                  <a16:creationId xmlns:a16="http://schemas.microsoft.com/office/drawing/2014/main" id="{653371B7-EC76-4C24-AA96-0DAC0B5BC0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968" y="3216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Line 115">
              <a:extLst>
                <a:ext uri="{FF2B5EF4-FFF2-40B4-BE49-F238E27FC236}">
                  <a16:creationId xmlns:a16="http://schemas.microsoft.com/office/drawing/2014/main" id="{2D4DD575-4120-42F4-90D7-91B10941F60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841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Line 116">
              <a:extLst>
                <a:ext uri="{FF2B5EF4-FFF2-40B4-BE49-F238E27FC236}">
                  <a16:creationId xmlns:a16="http://schemas.microsoft.com/office/drawing/2014/main" id="{C62CB516-FF21-4D2F-82A7-00F7124341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105" y="2455"/>
              <a:ext cx="20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117">
              <a:extLst>
                <a:ext uri="{FF2B5EF4-FFF2-40B4-BE49-F238E27FC236}">
                  <a16:creationId xmlns:a16="http://schemas.microsoft.com/office/drawing/2014/main" id="{A1774B9C-F5E5-423B-9254-CF746ED4C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35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118">
              <a:extLst>
                <a:ext uri="{FF2B5EF4-FFF2-40B4-BE49-F238E27FC236}">
                  <a16:creationId xmlns:a16="http://schemas.microsoft.com/office/drawing/2014/main" id="{C982868A-737B-4076-96BE-7BD9B892F2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352"/>
              <a:ext cx="0" cy="8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119">
              <a:extLst>
                <a:ext uri="{FF2B5EF4-FFF2-40B4-BE49-F238E27FC236}">
                  <a16:creationId xmlns:a16="http://schemas.microsoft.com/office/drawing/2014/main" id="{0298A61F-2501-49DE-A954-488C0314DD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1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120">
              <a:extLst>
                <a:ext uri="{FF2B5EF4-FFF2-40B4-BE49-F238E27FC236}">
                  <a16:creationId xmlns:a16="http://schemas.microsoft.com/office/drawing/2014/main" id="{5FBDC919-A09B-4687-B564-A8BDDB1358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97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121">
              <a:extLst>
                <a:ext uri="{FF2B5EF4-FFF2-40B4-BE49-F238E27FC236}">
                  <a16:creationId xmlns:a16="http://schemas.microsoft.com/office/drawing/2014/main" id="{FFBF976C-E69F-4977-A486-5DBA9AF2C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1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122">
              <a:extLst>
                <a:ext uri="{FF2B5EF4-FFF2-40B4-BE49-F238E27FC236}">
                  <a16:creationId xmlns:a16="http://schemas.microsoft.com/office/drawing/2014/main" id="{DF7F774A-DD4A-478F-AF88-96F55C5D1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97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123">
              <a:extLst>
                <a:ext uri="{FF2B5EF4-FFF2-40B4-BE49-F238E27FC236}">
                  <a16:creationId xmlns:a16="http://schemas.microsoft.com/office/drawing/2014/main" id="{8BCAC7FC-E0B7-4F1C-8136-D31A0E28F2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784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Text Box 124">
              <a:extLst>
                <a:ext uri="{FF2B5EF4-FFF2-40B4-BE49-F238E27FC236}">
                  <a16:creationId xmlns:a16="http://schemas.microsoft.com/office/drawing/2014/main" id="{721B228E-3733-4447-9A6F-EE6F61665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54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>
                  <a:solidFill>
                    <a:srgbClr val="0000FF"/>
                  </a:solidFill>
                </a:rPr>
                <a:t>0</a:t>
              </a:r>
              <a:endParaRPr lang="en-GB" b="1"/>
            </a:p>
          </p:txBody>
        </p:sp>
        <p:grpSp>
          <p:nvGrpSpPr>
            <p:cNvPr id="144" name="Group 125">
              <a:extLst>
                <a:ext uri="{FF2B5EF4-FFF2-40B4-BE49-F238E27FC236}">
                  <a16:creationId xmlns:a16="http://schemas.microsoft.com/office/drawing/2014/main" id="{E9392C9E-783A-4FA7-8155-66DF3B8C69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2208"/>
              <a:ext cx="384" cy="231"/>
              <a:chOff x="1728" y="2208"/>
              <a:chExt cx="384" cy="231"/>
            </a:xfrm>
          </p:grpSpPr>
          <p:sp>
            <p:nvSpPr>
              <p:cNvPr id="154" name="Text Box 126">
                <a:extLst>
                  <a:ext uri="{FF2B5EF4-FFF2-40B4-BE49-F238E27FC236}">
                    <a16:creationId xmlns:a16="http://schemas.microsoft.com/office/drawing/2014/main" id="{C1102547-044A-445B-B16D-FD11594578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  <p:sp>
            <p:nvSpPr>
              <p:cNvPr id="155" name="Text Box 127">
                <a:extLst>
                  <a:ext uri="{FF2B5EF4-FFF2-40B4-BE49-F238E27FC236}">
                    <a16:creationId xmlns:a16="http://schemas.microsoft.com/office/drawing/2014/main" id="{AC329996-EAD4-4EF8-83BC-90400CAA82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</p:grpSp>
        <p:grpSp>
          <p:nvGrpSpPr>
            <p:cNvPr id="145" name="Group 128">
              <a:extLst>
                <a:ext uri="{FF2B5EF4-FFF2-40B4-BE49-F238E27FC236}">
                  <a16:creationId xmlns:a16="http://schemas.microsoft.com/office/drawing/2014/main" id="{27AB8C59-0A2B-4C75-B11D-E2B486D80D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2" y="2208"/>
              <a:ext cx="384" cy="231"/>
              <a:chOff x="1728" y="2208"/>
              <a:chExt cx="384" cy="231"/>
            </a:xfrm>
          </p:grpSpPr>
          <p:sp>
            <p:nvSpPr>
              <p:cNvPr id="152" name="Text Box 129">
                <a:extLst>
                  <a:ext uri="{FF2B5EF4-FFF2-40B4-BE49-F238E27FC236}">
                    <a16:creationId xmlns:a16="http://schemas.microsoft.com/office/drawing/2014/main" id="{27CBF2DE-DE46-410F-A76A-C4BA4D0D12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  <p:sp>
            <p:nvSpPr>
              <p:cNvPr id="153" name="Text Box 130">
                <a:extLst>
                  <a:ext uri="{FF2B5EF4-FFF2-40B4-BE49-F238E27FC236}">
                    <a16:creationId xmlns:a16="http://schemas.microsoft.com/office/drawing/2014/main" id="{FB8C0601-A1DE-4AD7-9CAC-2FE98D029F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</p:grpSp>
        <p:grpSp>
          <p:nvGrpSpPr>
            <p:cNvPr id="146" name="Group 131">
              <a:extLst>
                <a:ext uri="{FF2B5EF4-FFF2-40B4-BE49-F238E27FC236}">
                  <a16:creationId xmlns:a16="http://schemas.microsoft.com/office/drawing/2014/main" id="{8D649DD9-86F5-469E-AC9F-D91087DDF1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3" y="2208"/>
              <a:ext cx="384" cy="231"/>
              <a:chOff x="1728" y="2208"/>
              <a:chExt cx="384" cy="231"/>
            </a:xfrm>
          </p:grpSpPr>
          <p:sp>
            <p:nvSpPr>
              <p:cNvPr id="150" name="Text Box 132">
                <a:extLst>
                  <a:ext uri="{FF2B5EF4-FFF2-40B4-BE49-F238E27FC236}">
                    <a16:creationId xmlns:a16="http://schemas.microsoft.com/office/drawing/2014/main" id="{18572E21-37C9-4C8C-ADAE-B2D7C63188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  <p:sp>
            <p:nvSpPr>
              <p:cNvPr id="151" name="Text Box 133">
                <a:extLst>
                  <a:ext uri="{FF2B5EF4-FFF2-40B4-BE49-F238E27FC236}">
                    <a16:creationId xmlns:a16="http://schemas.microsoft.com/office/drawing/2014/main" id="{4111CBC2-5534-4AC5-9D29-9CF1823B5A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</p:grpSp>
        <p:grpSp>
          <p:nvGrpSpPr>
            <p:cNvPr id="147" name="Group 134">
              <a:extLst>
                <a:ext uri="{FF2B5EF4-FFF2-40B4-BE49-F238E27FC236}">
                  <a16:creationId xmlns:a16="http://schemas.microsoft.com/office/drawing/2014/main" id="{BBAD1386-4C63-4328-8EAA-5EB3FCAA6F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5" y="2208"/>
              <a:ext cx="384" cy="231"/>
              <a:chOff x="1728" y="2208"/>
              <a:chExt cx="384" cy="231"/>
            </a:xfrm>
          </p:grpSpPr>
          <p:sp>
            <p:nvSpPr>
              <p:cNvPr id="148" name="Text Box 135">
                <a:extLst>
                  <a:ext uri="{FF2B5EF4-FFF2-40B4-BE49-F238E27FC236}">
                    <a16:creationId xmlns:a16="http://schemas.microsoft.com/office/drawing/2014/main" id="{00336F71-1286-4A18-8247-581915956B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  <p:sp>
            <p:nvSpPr>
              <p:cNvPr id="149" name="Text Box 136">
                <a:extLst>
                  <a:ext uri="{FF2B5EF4-FFF2-40B4-BE49-F238E27FC236}">
                    <a16:creationId xmlns:a16="http://schemas.microsoft.com/office/drawing/2014/main" id="{436466D2-4B94-45F9-85E4-1D07524EDF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950850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9. Circuit Delays (4/5)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7" name="Rectangle 3">
            <a:extLst>
              <a:ext uri="{FF2B5EF4-FFF2-40B4-BE49-F238E27FC236}">
                <a16:creationId xmlns:a16="http://schemas.microsoft.com/office/drawing/2014/main" id="{6365A215-BF31-4EA4-BF1D-48AF00A1C5D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Analyse</a:t>
            </a:r>
            <a:r>
              <a:rPr lang="en-US" dirty="0"/>
              <a:t> the delay for the repeated block.</a:t>
            </a:r>
          </a:p>
        </p:txBody>
      </p:sp>
      <p:grpSp>
        <p:nvGrpSpPr>
          <p:cNvPr id="78" name="Group 88">
            <a:extLst>
              <a:ext uri="{FF2B5EF4-FFF2-40B4-BE49-F238E27FC236}">
                <a16:creationId xmlns:a16="http://schemas.microsoft.com/office/drawing/2014/main" id="{13C8EBAD-B41D-4750-9709-0CD9A1CEC252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905000"/>
            <a:ext cx="6858000" cy="1447800"/>
            <a:chOff x="768" y="1200"/>
            <a:chExt cx="4320" cy="912"/>
          </a:xfrm>
        </p:grpSpPr>
        <p:sp>
          <p:nvSpPr>
            <p:cNvPr id="79" name="Rectangle 74">
              <a:extLst>
                <a:ext uri="{FF2B5EF4-FFF2-40B4-BE49-F238E27FC236}">
                  <a16:creationId xmlns:a16="http://schemas.microsoft.com/office/drawing/2014/main" id="{B49B244C-61A2-4673-8634-229286C68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200"/>
              <a:ext cx="1488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/>
                <a:t>where X</a:t>
              </a:r>
              <a:r>
                <a:rPr lang="en-US" sz="2000" baseline="-25000"/>
                <a:t>i</a:t>
              </a:r>
              <a:r>
                <a:rPr lang="en-US" sz="2000"/>
                <a:t>, Y</a:t>
              </a:r>
              <a:r>
                <a:rPr lang="en-US" sz="2000" baseline="-25000"/>
                <a:t>i</a:t>
              </a:r>
              <a:r>
                <a:rPr lang="en-US" sz="2000"/>
                <a:t> are stable at 0t, while C</a:t>
              </a:r>
              <a:r>
                <a:rPr lang="en-US" sz="2000" baseline="-25000"/>
                <a:t>i</a:t>
              </a:r>
              <a:r>
                <a:rPr lang="en-US" sz="2000"/>
                <a:t> is assumed to be stable at mt.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80" name="Group 75">
              <a:extLst>
                <a:ext uri="{FF2B5EF4-FFF2-40B4-BE49-F238E27FC236}">
                  <a16:creationId xmlns:a16="http://schemas.microsoft.com/office/drawing/2014/main" id="{D3A77785-A163-49AA-9420-33F635C5B4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248"/>
              <a:ext cx="2832" cy="723"/>
              <a:chOff x="1632" y="1776"/>
              <a:chExt cx="2832" cy="819"/>
            </a:xfrm>
          </p:grpSpPr>
          <p:sp>
            <p:nvSpPr>
              <p:cNvPr id="81" name="Rectangle 76">
                <a:extLst>
                  <a:ext uri="{FF2B5EF4-FFF2-40B4-BE49-F238E27FC236}">
                    <a16:creationId xmlns:a16="http://schemas.microsoft.com/office/drawing/2014/main" id="{DE6DAA5B-8BD4-4448-9242-FF8B5A894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824"/>
                <a:ext cx="1056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Text Box 77">
                <a:extLst>
                  <a:ext uri="{FF2B5EF4-FFF2-40B4-BE49-F238E27FC236}">
                    <a16:creationId xmlns:a16="http://schemas.microsoft.com/office/drawing/2014/main" id="{AE7BE3D0-6FF5-44B7-9286-D12C43446E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1967"/>
                <a:ext cx="720" cy="5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2000" b="1">
                    <a:latin typeface="Times New Roman" pitchFamily="18" charset="0"/>
                  </a:rPr>
                  <a:t>Full</a:t>
                </a:r>
              </a:p>
              <a:p>
                <a:pPr algn="ctr" eaLnBrk="0" hangingPunct="0"/>
                <a:r>
                  <a:rPr lang="en-GB" sz="2000" b="1">
                    <a:latin typeface="Times New Roman" pitchFamily="18" charset="0"/>
                  </a:rPr>
                  <a:t>Adder</a:t>
                </a:r>
                <a:endParaRPr lang="en-GB" sz="2000">
                  <a:latin typeface="Times New Roman" pitchFamily="18" charset="0"/>
                </a:endParaRPr>
              </a:p>
            </p:txBody>
          </p:sp>
          <p:sp>
            <p:nvSpPr>
              <p:cNvPr id="83" name="Line 78">
                <a:extLst>
                  <a:ext uri="{FF2B5EF4-FFF2-40B4-BE49-F238E27FC236}">
                    <a16:creationId xmlns:a16="http://schemas.microsoft.com/office/drawing/2014/main" id="{8EC21225-2F80-40E8-8601-32222734E7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968"/>
                <a:ext cx="576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Line 79">
                <a:extLst>
                  <a:ext uri="{FF2B5EF4-FFF2-40B4-BE49-F238E27FC236}">
                    <a16:creationId xmlns:a16="http://schemas.microsoft.com/office/drawing/2014/main" id="{8555811A-D8B4-42D5-A100-F7E430E9B1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208"/>
                <a:ext cx="576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Line 80">
                <a:extLst>
                  <a:ext uri="{FF2B5EF4-FFF2-40B4-BE49-F238E27FC236}">
                    <a16:creationId xmlns:a16="http://schemas.microsoft.com/office/drawing/2014/main" id="{BF45288E-B43B-4514-B8C1-1E8A237E0A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16"/>
                <a:ext cx="576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Line 81">
                <a:extLst>
                  <a:ext uri="{FF2B5EF4-FFF2-40B4-BE49-F238E27FC236}">
                    <a16:creationId xmlns:a16="http://schemas.microsoft.com/office/drawing/2014/main" id="{A57232F7-10B3-47E6-A393-0A87959EC9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304"/>
                <a:ext cx="576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Text Box 82">
                <a:extLst>
                  <a:ext uri="{FF2B5EF4-FFF2-40B4-BE49-F238E27FC236}">
                    <a16:creationId xmlns:a16="http://schemas.microsoft.com/office/drawing/2014/main" id="{6C861F6F-0CD0-4E2C-ABA8-B40AA54491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1824"/>
                <a:ext cx="288" cy="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X</a:t>
                </a:r>
                <a:r>
                  <a:rPr lang="en-GB" baseline="-25000"/>
                  <a:t>i</a:t>
                </a:r>
                <a:endParaRPr lang="en-GB"/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Y</a:t>
                </a:r>
                <a:r>
                  <a:rPr lang="en-GB" baseline="-25000"/>
                  <a:t>i</a:t>
                </a:r>
                <a:endParaRPr lang="en-GB"/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C</a:t>
                </a:r>
                <a:r>
                  <a:rPr lang="en-GB" baseline="-25000"/>
                  <a:t>i</a:t>
                </a:r>
                <a:endParaRPr lang="en-GB"/>
              </a:p>
            </p:txBody>
          </p:sp>
          <p:sp>
            <p:nvSpPr>
              <p:cNvPr id="159" name="Text Box 83">
                <a:extLst>
                  <a:ext uri="{FF2B5EF4-FFF2-40B4-BE49-F238E27FC236}">
                    <a16:creationId xmlns:a16="http://schemas.microsoft.com/office/drawing/2014/main" id="{A9F74541-04A7-42FC-B891-02472FBF30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1920"/>
                <a:ext cx="384" cy="5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/>
                  <a:t>S</a:t>
                </a:r>
                <a:r>
                  <a:rPr lang="en-GB" baseline="-25000"/>
                  <a:t>i</a:t>
                </a:r>
                <a:endParaRPr lang="en-GB"/>
              </a:p>
              <a:p>
                <a:pPr eaLnBrk="0" hangingPunct="0">
                  <a:spcBef>
                    <a:spcPct val="50000"/>
                  </a:spcBef>
                </a:pPr>
                <a:r>
                  <a:rPr lang="en-GB"/>
                  <a:t>C</a:t>
                </a:r>
                <a:r>
                  <a:rPr lang="en-GB" baseline="-25000"/>
                  <a:t>i+1</a:t>
                </a:r>
                <a:endParaRPr lang="en-GB"/>
              </a:p>
            </p:txBody>
          </p:sp>
          <p:sp>
            <p:nvSpPr>
              <p:cNvPr id="160" name="Line 84">
                <a:extLst>
                  <a:ext uri="{FF2B5EF4-FFF2-40B4-BE49-F238E27FC236}">
                    <a16:creationId xmlns:a16="http://schemas.microsoft.com/office/drawing/2014/main" id="{E9FC8771-AE59-430D-AD50-A231FB4C2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448"/>
                <a:ext cx="576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Text Box 85">
                <a:extLst>
                  <a:ext uri="{FF2B5EF4-FFF2-40B4-BE49-F238E27FC236}">
                    <a16:creationId xmlns:a16="http://schemas.microsoft.com/office/drawing/2014/main" id="{30C02191-E35A-40FC-84EF-7E27D12A72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1776"/>
                <a:ext cx="192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>
                    <a:solidFill>
                      <a:srgbClr val="0000FF"/>
                    </a:solidFill>
                  </a:rPr>
                  <a:t>0</a:t>
                </a:r>
                <a:endParaRPr lang="en-GB"/>
              </a:p>
            </p:txBody>
          </p:sp>
          <p:sp>
            <p:nvSpPr>
              <p:cNvPr id="162" name="Text Box 86">
                <a:extLst>
                  <a:ext uri="{FF2B5EF4-FFF2-40B4-BE49-F238E27FC236}">
                    <a16:creationId xmlns:a16="http://schemas.microsoft.com/office/drawing/2014/main" id="{82CF4F7B-9C90-4175-A4A5-BA7111D91E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2016"/>
                <a:ext cx="192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>
                    <a:solidFill>
                      <a:srgbClr val="0000FF"/>
                    </a:solidFill>
                  </a:rPr>
                  <a:t>0</a:t>
                </a:r>
                <a:endParaRPr lang="en-GB"/>
              </a:p>
            </p:txBody>
          </p:sp>
          <p:sp>
            <p:nvSpPr>
              <p:cNvPr id="163" name="Text Box 87">
                <a:extLst>
                  <a:ext uri="{FF2B5EF4-FFF2-40B4-BE49-F238E27FC236}">
                    <a16:creationId xmlns:a16="http://schemas.microsoft.com/office/drawing/2014/main" id="{7865EADA-AD72-418A-B4C8-D0633E3349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2257"/>
                <a:ext cx="288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>
                    <a:solidFill>
                      <a:srgbClr val="0000FF"/>
                    </a:solidFill>
                  </a:rPr>
                  <a:t>mt</a:t>
                </a:r>
                <a:endParaRPr lang="en-GB"/>
              </a:p>
            </p:txBody>
          </p:sp>
        </p:grpSp>
      </p:grpSp>
      <p:sp>
        <p:nvSpPr>
          <p:cNvPr id="164" name="Rectangle 89">
            <a:extLst>
              <a:ext uri="{FF2B5EF4-FFF2-40B4-BE49-F238E27FC236}">
                <a16:creationId xmlns:a16="http://schemas.microsoft.com/office/drawing/2014/main" id="{70B60A8A-F39A-47CC-ACD0-6090DC8F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3528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Performing the delay calculation:</a:t>
            </a:r>
          </a:p>
        </p:txBody>
      </p:sp>
      <p:grpSp>
        <p:nvGrpSpPr>
          <p:cNvPr id="165" name="Group 90">
            <a:extLst>
              <a:ext uri="{FF2B5EF4-FFF2-40B4-BE49-F238E27FC236}">
                <a16:creationId xmlns:a16="http://schemas.microsoft.com/office/drawing/2014/main" id="{ED23AF56-E853-451F-A613-000878DB8082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810000"/>
            <a:ext cx="6553200" cy="2293938"/>
            <a:chOff x="1056" y="2400"/>
            <a:chExt cx="4128" cy="1445"/>
          </a:xfrm>
        </p:grpSpPr>
        <p:sp>
          <p:nvSpPr>
            <p:cNvPr id="166" name="AutoShape 91">
              <a:extLst>
                <a:ext uri="{FF2B5EF4-FFF2-40B4-BE49-F238E27FC236}">
                  <a16:creationId xmlns:a16="http://schemas.microsoft.com/office/drawing/2014/main" id="{76BBF733-3FB3-49F8-90D5-7314E5EF3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9" y="3126"/>
              <a:ext cx="426" cy="343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Line 92">
              <a:extLst>
                <a:ext uri="{FF2B5EF4-FFF2-40B4-BE49-F238E27FC236}">
                  <a16:creationId xmlns:a16="http://schemas.microsoft.com/office/drawing/2014/main" id="{FFFE1DF7-5213-4B2B-9A77-F51EEDC85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1" y="2593"/>
              <a:ext cx="549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Line 93">
              <a:extLst>
                <a:ext uri="{FF2B5EF4-FFF2-40B4-BE49-F238E27FC236}">
                  <a16:creationId xmlns:a16="http://schemas.microsoft.com/office/drawing/2014/main" id="{94C15C72-10BB-42E2-8640-854B28BC7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1" y="2750"/>
              <a:ext cx="549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Line 94">
              <a:extLst>
                <a:ext uri="{FF2B5EF4-FFF2-40B4-BE49-F238E27FC236}">
                  <a16:creationId xmlns:a16="http://schemas.microsoft.com/office/drawing/2014/main" id="{01A59EED-D6A8-4828-82AF-AB1D1D4B6E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3" y="2655"/>
              <a:ext cx="893" cy="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Line 95">
              <a:extLst>
                <a:ext uri="{FF2B5EF4-FFF2-40B4-BE49-F238E27FC236}">
                  <a16:creationId xmlns:a16="http://schemas.microsoft.com/office/drawing/2014/main" id="{DCA6EC31-C787-4DCF-BB38-9C0E54095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6" y="3219"/>
              <a:ext cx="21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96">
              <a:extLst>
                <a:ext uri="{FF2B5EF4-FFF2-40B4-BE49-F238E27FC236}">
                  <a16:creationId xmlns:a16="http://schemas.microsoft.com/office/drawing/2014/main" id="{D0987392-96E2-4F24-A0AE-223DE39CD5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6" y="2593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97">
              <a:extLst>
                <a:ext uri="{FF2B5EF4-FFF2-40B4-BE49-F238E27FC236}">
                  <a16:creationId xmlns:a16="http://schemas.microsoft.com/office/drawing/2014/main" id="{D2F78D28-5330-4EBA-906E-F9492C4347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3" y="2750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98">
              <a:extLst>
                <a:ext uri="{FF2B5EF4-FFF2-40B4-BE49-F238E27FC236}">
                  <a16:creationId xmlns:a16="http://schemas.microsoft.com/office/drawing/2014/main" id="{8E7384A8-ED01-47F8-9752-8C8774EF6F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3" y="3376"/>
              <a:ext cx="36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99">
              <a:extLst>
                <a:ext uri="{FF2B5EF4-FFF2-40B4-BE49-F238E27FC236}">
                  <a16:creationId xmlns:a16="http://schemas.microsoft.com/office/drawing/2014/main" id="{0A71A4CB-5C28-467F-858A-AA63E3A70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8" y="3293"/>
              <a:ext cx="183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Oval 100">
              <a:extLst>
                <a:ext uri="{FF2B5EF4-FFF2-40B4-BE49-F238E27FC236}">
                  <a16:creationId xmlns:a16="http://schemas.microsoft.com/office/drawing/2014/main" id="{5CCBD3BE-11B5-499F-8FFC-1A7ACB305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28"/>
              <a:ext cx="39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Oval 101">
              <a:extLst>
                <a:ext uri="{FF2B5EF4-FFF2-40B4-BE49-F238E27FC236}">
                  <a16:creationId xmlns:a16="http://schemas.microsoft.com/office/drawing/2014/main" id="{32F7C895-3CA1-4990-8B0C-E6E282E3D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" y="2565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7" name="Group 102">
              <a:extLst>
                <a:ext uri="{FF2B5EF4-FFF2-40B4-BE49-F238E27FC236}">
                  <a16:creationId xmlns:a16="http://schemas.microsoft.com/office/drawing/2014/main" id="{9F5683F6-FAF9-4A83-BE69-5B84D9083D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496"/>
              <a:ext cx="456" cy="345"/>
              <a:chOff x="8928" y="3168"/>
              <a:chExt cx="1080" cy="792"/>
            </a:xfrm>
          </p:grpSpPr>
          <p:sp>
            <p:nvSpPr>
              <p:cNvPr id="219" name="Freeform 103">
                <a:extLst>
                  <a:ext uri="{FF2B5EF4-FFF2-40B4-BE49-F238E27FC236}">
                    <a16:creationId xmlns:a16="http://schemas.microsoft.com/office/drawing/2014/main" id="{7E30F01E-9676-4430-92B8-4B6819B776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Line 104">
                <a:extLst>
                  <a:ext uri="{FF2B5EF4-FFF2-40B4-BE49-F238E27FC236}">
                    <a16:creationId xmlns:a16="http://schemas.microsoft.com/office/drawing/2014/main" id="{0A13820E-5C33-4C5A-920E-DFF54ECF73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Line 105">
                <a:extLst>
                  <a:ext uri="{FF2B5EF4-FFF2-40B4-BE49-F238E27FC236}">
                    <a16:creationId xmlns:a16="http://schemas.microsoft.com/office/drawing/2014/main" id="{FA1A8071-9CFB-452B-A1FC-8455033004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Freeform 106">
                <a:extLst>
                  <a:ext uri="{FF2B5EF4-FFF2-40B4-BE49-F238E27FC236}">
                    <a16:creationId xmlns:a16="http://schemas.microsoft.com/office/drawing/2014/main" id="{C702C5CE-E875-45A9-BE72-34F427DC1F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107">
                <a:extLst>
                  <a:ext uri="{FF2B5EF4-FFF2-40B4-BE49-F238E27FC236}">
                    <a16:creationId xmlns:a16="http://schemas.microsoft.com/office/drawing/2014/main" id="{9D97A008-A10B-4330-A78F-D0C59D9E1F2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Freeform 108">
                <a:extLst>
                  <a:ext uri="{FF2B5EF4-FFF2-40B4-BE49-F238E27FC236}">
                    <a16:creationId xmlns:a16="http://schemas.microsoft.com/office/drawing/2014/main" id="{C6CE7F8D-0087-4331-A819-926226D83C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8" name="Text Box 109">
              <a:extLst>
                <a:ext uri="{FF2B5EF4-FFF2-40B4-BE49-F238E27FC236}">
                  <a16:creationId xmlns:a16="http://schemas.microsoft.com/office/drawing/2014/main" id="{E4A1966D-4407-4ADD-BFDF-F70EE3356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48"/>
              <a:ext cx="244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X</a:t>
              </a:r>
              <a:r>
                <a:rPr lang="en-GB" baseline="-25000"/>
                <a:t>i</a:t>
              </a:r>
              <a:endParaRPr lang="en-GB"/>
            </a:p>
            <a:p>
              <a:pPr eaLnBrk="0" hangingPunct="0"/>
              <a:r>
                <a:rPr lang="en-GB"/>
                <a:t>Y</a:t>
              </a:r>
              <a:r>
                <a:rPr lang="en-GB" baseline="-25000"/>
                <a:t>i</a:t>
              </a:r>
              <a:endParaRPr lang="en-GB"/>
            </a:p>
          </p:txBody>
        </p:sp>
        <p:sp>
          <p:nvSpPr>
            <p:cNvPr id="179" name="Text Box 110">
              <a:extLst>
                <a:ext uri="{FF2B5EF4-FFF2-40B4-BE49-F238E27FC236}">
                  <a16:creationId xmlns:a16="http://schemas.microsoft.com/office/drawing/2014/main" id="{D740038E-8422-44F7-A2D1-A2B05D146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641"/>
              <a:ext cx="336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S</a:t>
              </a:r>
              <a:r>
                <a:rPr lang="en-GB" baseline="-25000"/>
                <a:t>i</a:t>
              </a:r>
              <a:endParaRPr lang="en-GB"/>
            </a:p>
            <a:p>
              <a:pPr eaLnBrk="0" hangingPunct="0"/>
              <a:endParaRPr lang="en-GB" sz="1400"/>
            </a:p>
          </p:txBody>
        </p:sp>
        <p:sp>
          <p:nvSpPr>
            <p:cNvPr id="180" name="Text Box 111">
              <a:extLst>
                <a:ext uri="{FF2B5EF4-FFF2-40B4-BE49-F238E27FC236}">
                  <a16:creationId xmlns:a16="http://schemas.microsoft.com/office/drawing/2014/main" id="{8C1B843B-78E7-4C32-9F52-101C47269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360"/>
              <a:ext cx="480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C</a:t>
              </a:r>
              <a:r>
                <a:rPr lang="en-GB" baseline="-25000"/>
                <a:t>i+1</a:t>
              </a:r>
              <a:endParaRPr lang="en-GB" sz="1400"/>
            </a:p>
            <a:p>
              <a:pPr eaLnBrk="0" hangingPunct="0"/>
              <a:endParaRPr lang="en-GB" sz="1400"/>
            </a:p>
          </p:txBody>
        </p:sp>
        <p:sp>
          <p:nvSpPr>
            <p:cNvPr id="181" name="AutoShape 112">
              <a:extLst>
                <a:ext uri="{FF2B5EF4-FFF2-40B4-BE49-F238E27FC236}">
                  <a16:creationId xmlns:a16="http://schemas.microsoft.com/office/drawing/2014/main" id="{7A59B31E-6E3A-45E2-A8D7-79E113A53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2" y="3196"/>
              <a:ext cx="426" cy="34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113">
              <a:extLst>
                <a:ext uri="{FF2B5EF4-FFF2-40B4-BE49-F238E27FC236}">
                  <a16:creationId xmlns:a16="http://schemas.microsoft.com/office/drawing/2014/main" id="{6F08D58F-D911-4DB4-9DE3-222BC12C04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5" y="2809"/>
              <a:ext cx="25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114">
              <a:extLst>
                <a:ext uri="{FF2B5EF4-FFF2-40B4-BE49-F238E27FC236}">
                  <a16:creationId xmlns:a16="http://schemas.microsoft.com/office/drawing/2014/main" id="{A5D4A6D9-CF46-4853-9FBB-F7ED7D5E24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8" y="2736"/>
              <a:ext cx="114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115">
              <a:extLst>
                <a:ext uri="{FF2B5EF4-FFF2-40B4-BE49-F238E27FC236}">
                  <a16:creationId xmlns:a16="http://schemas.microsoft.com/office/drawing/2014/main" id="{E8C99979-473B-4A4F-9321-5CB3D98AE2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5" y="3277"/>
              <a:ext cx="12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116">
              <a:extLst>
                <a:ext uri="{FF2B5EF4-FFF2-40B4-BE49-F238E27FC236}">
                  <a16:creationId xmlns:a16="http://schemas.microsoft.com/office/drawing/2014/main" id="{15B251E5-D34C-4CD2-A575-A5E7FBF9F8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65" y="2651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Line 117">
              <a:extLst>
                <a:ext uri="{FF2B5EF4-FFF2-40B4-BE49-F238E27FC236}">
                  <a16:creationId xmlns:a16="http://schemas.microsoft.com/office/drawing/2014/main" id="{7AD1540B-41B4-4B07-8832-CFCAB4491B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73" y="2808"/>
              <a:ext cx="0" cy="9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Line 118">
              <a:extLst>
                <a:ext uri="{FF2B5EF4-FFF2-40B4-BE49-F238E27FC236}">
                  <a16:creationId xmlns:a16="http://schemas.microsoft.com/office/drawing/2014/main" id="{894A6DF9-CAEF-45DB-8287-397A14FF90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4" y="3620"/>
              <a:ext cx="1260" cy="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Line 119">
              <a:extLst>
                <a:ext uri="{FF2B5EF4-FFF2-40B4-BE49-F238E27FC236}">
                  <a16:creationId xmlns:a16="http://schemas.microsoft.com/office/drawing/2014/main" id="{54B0093A-A458-4F03-ADF9-7758896C39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9" y="3360"/>
              <a:ext cx="297" cy="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Oval 120">
              <a:extLst>
                <a:ext uri="{FF2B5EF4-FFF2-40B4-BE49-F238E27FC236}">
                  <a16:creationId xmlns:a16="http://schemas.microsoft.com/office/drawing/2014/main" id="{CF9E5DBA-85DB-4872-9DCA-CC5DD4E56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9" y="3412"/>
              <a:ext cx="40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Oval 121">
              <a:extLst>
                <a:ext uri="{FF2B5EF4-FFF2-40B4-BE49-F238E27FC236}">
                  <a16:creationId xmlns:a16="http://schemas.microsoft.com/office/drawing/2014/main" id="{70B8A2DF-3F2A-4F15-95AC-F60B24A91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5" y="2641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1" name="Group 122">
              <a:extLst>
                <a:ext uri="{FF2B5EF4-FFF2-40B4-BE49-F238E27FC236}">
                  <a16:creationId xmlns:a16="http://schemas.microsoft.com/office/drawing/2014/main" id="{81702245-9E26-4B1B-A539-8C49BF7B83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9" y="2567"/>
              <a:ext cx="457" cy="345"/>
              <a:chOff x="8928" y="3168"/>
              <a:chExt cx="1080" cy="792"/>
            </a:xfrm>
          </p:grpSpPr>
          <p:sp>
            <p:nvSpPr>
              <p:cNvPr id="213" name="Freeform 123">
                <a:extLst>
                  <a:ext uri="{FF2B5EF4-FFF2-40B4-BE49-F238E27FC236}">
                    <a16:creationId xmlns:a16="http://schemas.microsoft.com/office/drawing/2014/main" id="{0440B8F6-97ED-4E2C-ABFB-C7AF1E9E5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Line 124">
                <a:extLst>
                  <a:ext uri="{FF2B5EF4-FFF2-40B4-BE49-F238E27FC236}">
                    <a16:creationId xmlns:a16="http://schemas.microsoft.com/office/drawing/2014/main" id="{85FDBE85-BA59-4707-B094-17ADD055EF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Line 125">
                <a:extLst>
                  <a:ext uri="{FF2B5EF4-FFF2-40B4-BE49-F238E27FC236}">
                    <a16:creationId xmlns:a16="http://schemas.microsoft.com/office/drawing/2014/main" id="{670DDA4A-8897-4FA9-BDC3-2CA9C9F5C1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Freeform 126">
                <a:extLst>
                  <a:ext uri="{FF2B5EF4-FFF2-40B4-BE49-F238E27FC236}">
                    <a16:creationId xmlns:a16="http://schemas.microsoft.com/office/drawing/2014/main" id="{69E441B8-7CDF-48C2-9B50-94FCA90C1E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Freeform 127">
                <a:extLst>
                  <a:ext uri="{FF2B5EF4-FFF2-40B4-BE49-F238E27FC236}">
                    <a16:creationId xmlns:a16="http://schemas.microsoft.com/office/drawing/2014/main" id="{D7C06A91-1E88-4875-BA78-437304DEE51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Freeform 128">
                <a:extLst>
                  <a:ext uri="{FF2B5EF4-FFF2-40B4-BE49-F238E27FC236}">
                    <a16:creationId xmlns:a16="http://schemas.microsoft.com/office/drawing/2014/main" id="{3AB598B9-E950-4566-9835-BA9736ABCA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2" name="Line 129">
              <a:extLst>
                <a:ext uri="{FF2B5EF4-FFF2-40B4-BE49-F238E27FC236}">
                  <a16:creationId xmlns:a16="http://schemas.microsoft.com/office/drawing/2014/main" id="{0E6BF741-52F8-4E22-A521-BC4B9572B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744"/>
              <a:ext cx="1529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Line 130">
              <a:extLst>
                <a:ext uri="{FF2B5EF4-FFF2-40B4-BE49-F238E27FC236}">
                  <a16:creationId xmlns:a16="http://schemas.microsoft.com/office/drawing/2014/main" id="{A82F5B2F-BCF6-414A-BE6D-CBE3017CC3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3" y="3434"/>
              <a:ext cx="22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Line 131">
              <a:extLst>
                <a:ext uri="{FF2B5EF4-FFF2-40B4-BE49-F238E27FC236}">
                  <a16:creationId xmlns:a16="http://schemas.microsoft.com/office/drawing/2014/main" id="{6BB9E67B-5CB9-4910-B2AE-8D215C61DE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11" y="3290"/>
              <a:ext cx="0" cy="3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Line 132">
              <a:extLst>
                <a:ext uri="{FF2B5EF4-FFF2-40B4-BE49-F238E27FC236}">
                  <a16:creationId xmlns:a16="http://schemas.microsoft.com/office/drawing/2014/main" id="{6C85F981-C33A-4948-8B7B-A9228C6A53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64" y="3527"/>
              <a:ext cx="17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6" name="Group 133">
              <a:extLst>
                <a:ext uri="{FF2B5EF4-FFF2-40B4-BE49-F238E27FC236}">
                  <a16:creationId xmlns:a16="http://schemas.microsoft.com/office/drawing/2014/main" id="{570E268C-72E8-4A9B-A831-18B51EF19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6" y="3277"/>
              <a:ext cx="427" cy="343"/>
              <a:chOff x="6768" y="11808"/>
              <a:chExt cx="1008" cy="792"/>
            </a:xfrm>
          </p:grpSpPr>
          <p:sp>
            <p:nvSpPr>
              <p:cNvPr id="208" name="Freeform 134">
                <a:extLst>
                  <a:ext uri="{FF2B5EF4-FFF2-40B4-BE49-F238E27FC236}">
                    <a16:creationId xmlns:a16="http://schemas.microsoft.com/office/drawing/2014/main" id="{E7B33E88-0438-4CBE-A058-630828681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Line 135">
                <a:extLst>
                  <a:ext uri="{FF2B5EF4-FFF2-40B4-BE49-F238E27FC236}">
                    <a16:creationId xmlns:a16="http://schemas.microsoft.com/office/drawing/2014/main" id="{66AB5970-83D0-4CDE-8886-CE1173B13E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Line 136">
                <a:extLst>
                  <a:ext uri="{FF2B5EF4-FFF2-40B4-BE49-F238E27FC236}">
                    <a16:creationId xmlns:a16="http://schemas.microsoft.com/office/drawing/2014/main" id="{087668F7-1A3A-401A-9FF2-BA5CED9B03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Freeform 137">
                <a:extLst>
                  <a:ext uri="{FF2B5EF4-FFF2-40B4-BE49-F238E27FC236}">
                    <a16:creationId xmlns:a16="http://schemas.microsoft.com/office/drawing/2014/main" id="{6BBF628C-BEB8-41D8-AB64-B53565DF6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Freeform 138">
                <a:extLst>
                  <a:ext uri="{FF2B5EF4-FFF2-40B4-BE49-F238E27FC236}">
                    <a16:creationId xmlns:a16="http://schemas.microsoft.com/office/drawing/2014/main" id="{B49A6C5F-B9D9-4FDB-964D-C5F3F5A51A4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7" name="Line 139">
              <a:extLst>
                <a:ext uri="{FF2B5EF4-FFF2-40B4-BE49-F238E27FC236}">
                  <a16:creationId xmlns:a16="http://schemas.microsoft.com/office/drawing/2014/main" id="{838B1026-1670-4648-962F-9CDEDD48CF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64" y="3527"/>
              <a:ext cx="0" cy="9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Line 140">
              <a:extLst>
                <a:ext uri="{FF2B5EF4-FFF2-40B4-BE49-F238E27FC236}">
                  <a16:creationId xmlns:a16="http://schemas.microsoft.com/office/drawing/2014/main" id="{3CF77C6E-85FA-4595-96B2-39C7ED96E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" y="3449"/>
              <a:ext cx="457" cy="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Text Box 141">
              <a:extLst>
                <a:ext uri="{FF2B5EF4-FFF2-40B4-BE49-F238E27FC236}">
                  <a16:creationId xmlns:a16="http://schemas.microsoft.com/office/drawing/2014/main" id="{53EED105-7D82-48D2-B704-BD6F833796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625"/>
              <a:ext cx="306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C</a:t>
              </a:r>
              <a:r>
                <a:rPr lang="en-GB" baseline="-25000"/>
                <a:t>i</a:t>
              </a:r>
              <a:endParaRPr lang="en-GB" sz="1400"/>
            </a:p>
          </p:txBody>
        </p:sp>
        <p:sp>
          <p:nvSpPr>
            <p:cNvPr id="200" name="Text Box 142">
              <a:extLst>
                <a:ext uri="{FF2B5EF4-FFF2-40B4-BE49-F238E27FC236}">
                  <a16:creationId xmlns:a16="http://schemas.microsoft.com/office/drawing/2014/main" id="{9C67E8D1-5DCE-49CE-8488-6EB2AA38D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400"/>
              <a:ext cx="948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max(0,0)+t = t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201" name="Text Box 143">
              <a:extLst>
                <a:ext uri="{FF2B5EF4-FFF2-40B4-BE49-F238E27FC236}">
                  <a16:creationId xmlns:a16="http://schemas.microsoft.com/office/drawing/2014/main" id="{3D7C7BB3-163A-4259-82A9-6B14004AF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072"/>
              <a:ext cx="149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t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202" name="Text Box 144">
              <a:extLst>
                <a:ext uri="{FF2B5EF4-FFF2-40B4-BE49-F238E27FC236}">
                  <a16:creationId xmlns:a16="http://schemas.microsoft.com/office/drawing/2014/main" id="{EBBE4E9E-9AEC-4CD5-A89D-05CDA15FA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592"/>
              <a:ext cx="19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0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203" name="Text Box 145">
              <a:extLst>
                <a:ext uri="{FF2B5EF4-FFF2-40B4-BE49-F238E27FC236}">
                  <a16:creationId xmlns:a16="http://schemas.microsoft.com/office/drawing/2014/main" id="{E1AF044F-3E5C-4767-A059-4269E0C84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400"/>
              <a:ext cx="19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0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204" name="Text Box 146">
              <a:extLst>
                <a:ext uri="{FF2B5EF4-FFF2-40B4-BE49-F238E27FC236}">
                  <a16:creationId xmlns:a16="http://schemas.microsoft.com/office/drawing/2014/main" id="{AD84EB5F-987A-48B1-AB0B-1B63A20B2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552"/>
              <a:ext cx="288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mt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205" name="Text Box 147">
              <a:extLst>
                <a:ext uri="{FF2B5EF4-FFF2-40B4-BE49-F238E27FC236}">
                  <a16:creationId xmlns:a16="http://schemas.microsoft.com/office/drawing/2014/main" id="{C04251F2-FA4A-4756-9CC5-30D636EAE4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496"/>
              <a:ext cx="912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dirty="0">
                  <a:solidFill>
                    <a:srgbClr val="0000FF"/>
                  </a:solidFill>
                </a:rPr>
                <a:t>max(</a:t>
              </a:r>
              <a:r>
                <a:rPr lang="en-US" sz="1600" dirty="0" err="1">
                  <a:solidFill>
                    <a:srgbClr val="0000FF"/>
                  </a:solidFill>
                </a:rPr>
                <a:t>t,mt</a:t>
              </a:r>
              <a:r>
                <a:rPr lang="en-US" sz="1600" dirty="0">
                  <a:solidFill>
                    <a:srgbClr val="0000FF"/>
                  </a:solidFill>
                </a:rPr>
                <a:t>)+t</a:t>
              </a:r>
              <a:endParaRPr lang="en-GB" sz="1600" dirty="0">
                <a:solidFill>
                  <a:srgbClr val="0000FF"/>
                </a:solidFill>
              </a:endParaRPr>
            </a:p>
          </p:txBody>
        </p:sp>
        <p:sp>
          <p:nvSpPr>
            <p:cNvPr id="206" name="Text Box 148">
              <a:extLst>
                <a:ext uri="{FF2B5EF4-FFF2-40B4-BE49-F238E27FC236}">
                  <a16:creationId xmlns:a16="http://schemas.microsoft.com/office/drawing/2014/main" id="{328E09FB-E370-46DB-B2A5-514ED8126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168"/>
              <a:ext cx="1008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dirty="0">
                  <a:solidFill>
                    <a:srgbClr val="0000FF"/>
                  </a:solidFill>
                </a:rPr>
                <a:t>max(</a:t>
              </a:r>
              <a:r>
                <a:rPr lang="en-US" sz="1600" dirty="0" err="1">
                  <a:solidFill>
                    <a:srgbClr val="0000FF"/>
                  </a:solidFill>
                </a:rPr>
                <a:t>t,mt</a:t>
              </a:r>
              <a:r>
                <a:rPr lang="en-US" sz="1600" dirty="0">
                  <a:solidFill>
                    <a:srgbClr val="0000FF"/>
                  </a:solidFill>
                </a:rPr>
                <a:t>)+2t</a:t>
              </a:r>
              <a:endParaRPr lang="en-GB" sz="1600" dirty="0">
                <a:solidFill>
                  <a:srgbClr val="0000FF"/>
                </a:solidFill>
              </a:endParaRPr>
            </a:p>
          </p:txBody>
        </p:sp>
        <p:sp>
          <p:nvSpPr>
            <p:cNvPr id="207" name="Text Box 149">
              <a:extLst>
                <a:ext uri="{FF2B5EF4-FFF2-40B4-BE49-F238E27FC236}">
                  <a16:creationId xmlns:a16="http://schemas.microsoft.com/office/drawing/2014/main" id="{B2666A7E-68E9-47AD-B703-B4E066BCD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024"/>
              <a:ext cx="912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max(t,mt)+t</a:t>
              </a:r>
              <a:endParaRPr lang="en-GB" sz="160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4054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9. Circuit Delays (5/5)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5" name="Rectangle 3">
            <a:extLst>
              <a:ext uri="{FF2B5EF4-FFF2-40B4-BE49-F238E27FC236}">
                <a16:creationId xmlns:a16="http://schemas.microsoft.com/office/drawing/2014/main" id="{01607296-C396-4D1A-9081-3646C338F0A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11755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Calculating: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When </a:t>
            </a:r>
            <a:r>
              <a:rPr lang="en-US" dirty="0" err="1"/>
              <a:t>i</a:t>
            </a:r>
            <a:r>
              <a:rPr lang="en-US" dirty="0"/>
              <a:t>=1, m=0; 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 = 2t </a:t>
            </a:r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 = 3t 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When </a:t>
            </a:r>
            <a:r>
              <a:rPr lang="en-US" dirty="0" err="1"/>
              <a:t>i</a:t>
            </a:r>
            <a:r>
              <a:rPr lang="en-US" dirty="0"/>
              <a:t>=2, m=3; 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= 4t </a:t>
            </a:r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baseline="-25000" dirty="0">
                <a:solidFill>
                  <a:srgbClr val="0000FF"/>
                </a:solidFill>
              </a:rPr>
              <a:t>3</a:t>
            </a:r>
            <a:r>
              <a:rPr lang="en-US" dirty="0">
                <a:solidFill>
                  <a:srgbClr val="0000FF"/>
                </a:solidFill>
              </a:rPr>
              <a:t> = 5t 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When </a:t>
            </a:r>
            <a:r>
              <a:rPr lang="en-US" dirty="0" err="1"/>
              <a:t>i</a:t>
            </a:r>
            <a:r>
              <a:rPr lang="en-US" dirty="0"/>
              <a:t>=3, m=5; 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 = 6t </a:t>
            </a:r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baseline="-25000" dirty="0">
                <a:solidFill>
                  <a:srgbClr val="0000FF"/>
                </a:solidFill>
              </a:rPr>
              <a:t>4</a:t>
            </a:r>
            <a:r>
              <a:rPr lang="en-US" dirty="0">
                <a:solidFill>
                  <a:srgbClr val="0000FF"/>
                </a:solidFill>
              </a:rPr>
              <a:t> = 7t 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When </a:t>
            </a:r>
            <a:r>
              <a:rPr lang="en-US" dirty="0" err="1"/>
              <a:t>i</a:t>
            </a:r>
            <a:r>
              <a:rPr lang="en-US" dirty="0"/>
              <a:t>=4, m=7; 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baseline="-25000" dirty="0">
                <a:solidFill>
                  <a:srgbClr val="C00000"/>
                </a:solidFill>
              </a:rPr>
              <a:t>4</a:t>
            </a:r>
            <a:r>
              <a:rPr lang="en-US" dirty="0">
                <a:solidFill>
                  <a:srgbClr val="C00000"/>
                </a:solidFill>
              </a:rPr>
              <a:t> = 8t </a:t>
            </a:r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baseline="-25000" dirty="0">
                <a:solidFill>
                  <a:srgbClr val="0000FF"/>
                </a:solidFill>
              </a:rPr>
              <a:t>5</a:t>
            </a:r>
            <a:r>
              <a:rPr lang="en-US" dirty="0">
                <a:solidFill>
                  <a:srgbClr val="0000FF"/>
                </a:solidFill>
              </a:rPr>
              <a:t> = 9t </a:t>
            </a:r>
          </a:p>
          <a:p>
            <a:pPr marL="265113" indent="-265113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general, an </a:t>
            </a:r>
            <a:r>
              <a:rPr lang="en-US" i="1" dirty="0"/>
              <a:t>n</a:t>
            </a:r>
            <a:r>
              <a:rPr lang="en-US" dirty="0"/>
              <a:t>-bit ripple-carry parallel adder will experience the following delay times: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0000CC"/>
                </a:solidFill>
              </a:rPr>
              <a:t>	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i="1" baseline="-25000" dirty="0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 = ( (</a:t>
            </a:r>
            <a:r>
              <a:rPr lang="en-US" i="1" dirty="0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 – 1)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2 + 2 ) t 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	C</a:t>
            </a:r>
            <a:r>
              <a:rPr lang="en-US" i="1" baseline="-25000" dirty="0">
                <a:solidFill>
                  <a:srgbClr val="0000CC"/>
                </a:solidFill>
                <a:sym typeface="Symbol" pitchFamily="18" charset="2"/>
              </a:rPr>
              <a:t>n</a:t>
            </a:r>
            <a:r>
              <a:rPr lang="en-US" baseline="-25000" dirty="0">
                <a:solidFill>
                  <a:srgbClr val="0000CC"/>
                </a:solidFill>
                <a:sym typeface="Symbol" pitchFamily="18" charset="2"/>
              </a:rPr>
              <a:t>+1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 = ( (</a:t>
            </a:r>
            <a:r>
              <a:rPr lang="en-US" i="1" dirty="0">
                <a:solidFill>
                  <a:srgbClr val="0000CC"/>
                </a:solidFill>
                <a:sym typeface="Symbol" pitchFamily="18" charset="2"/>
              </a:rPr>
              <a:t>n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 – 1)2 + 3 ) t </a:t>
            </a:r>
          </a:p>
          <a:p>
            <a:pPr marL="265113" indent="-265113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Propagation delay of ripple-carry parallel adders is proportional to the number of bits it handles.</a:t>
            </a:r>
          </a:p>
          <a:p>
            <a:pPr marL="265113" indent="-265113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Maximum delay: </a:t>
            </a:r>
            <a:r>
              <a:rPr lang="en-US" dirty="0">
                <a:solidFill>
                  <a:srgbClr val="0000CC"/>
                </a:solidFill>
              </a:rPr>
              <a:t>( (</a:t>
            </a:r>
            <a:r>
              <a:rPr lang="en-US" i="1" dirty="0">
                <a:solidFill>
                  <a:srgbClr val="0000CC"/>
                </a:solidFill>
              </a:rPr>
              <a:t>n</a:t>
            </a:r>
            <a:r>
              <a:rPr lang="en-US" dirty="0">
                <a:solidFill>
                  <a:srgbClr val="0000CC"/>
                </a:solidFill>
              </a:rPr>
              <a:t> – 1)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2 + 3 ) 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E84381-DEDC-424F-A575-050287E881EE}"/>
              </a:ext>
            </a:extLst>
          </p:cNvPr>
          <p:cNvGrpSpPr/>
          <p:nvPr/>
        </p:nvGrpSpPr>
        <p:grpSpPr>
          <a:xfrm>
            <a:off x="4922114" y="474681"/>
            <a:ext cx="4047808" cy="1321912"/>
            <a:chOff x="4922114" y="474681"/>
            <a:chExt cx="4047808" cy="1321912"/>
          </a:xfrm>
        </p:grpSpPr>
        <p:grpSp>
          <p:nvGrpSpPr>
            <p:cNvPr id="88" name="Group 75">
              <a:extLst>
                <a:ext uri="{FF2B5EF4-FFF2-40B4-BE49-F238E27FC236}">
                  <a16:creationId xmlns:a16="http://schemas.microsoft.com/office/drawing/2014/main" id="{5C90C5B6-6014-457A-B245-19D4C37B2D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2114" y="524656"/>
              <a:ext cx="3189288" cy="1167383"/>
              <a:chOff x="1842" y="1759"/>
              <a:chExt cx="2009" cy="833"/>
            </a:xfrm>
          </p:grpSpPr>
          <p:sp>
            <p:nvSpPr>
              <p:cNvPr id="93" name="Line 80">
                <a:extLst>
                  <a:ext uri="{FF2B5EF4-FFF2-40B4-BE49-F238E27FC236}">
                    <a16:creationId xmlns:a16="http://schemas.microsoft.com/office/drawing/2014/main" id="{ED7F5BA1-4DA9-41EE-8F03-72421E49DA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4" y="2021"/>
                <a:ext cx="576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Line 81">
                <a:extLst>
                  <a:ext uri="{FF2B5EF4-FFF2-40B4-BE49-F238E27FC236}">
                    <a16:creationId xmlns:a16="http://schemas.microsoft.com/office/drawing/2014/main" id="{00FB5125-97C6-4FA3-B8DE-5E73703C1E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4" y="2309"/>
                <a:ext cx="576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76">
                <a:extLst>
                  <a:ext uri="{FF2B5EF4-FFF2-40B4-BE49-F238E27FC236}">
                    <a16:creationId xmlns:a16="http://schemas.microsoft.com/office/drawing/2014/main" id="{4D308F00-AB03-47BE-9B5B-A088F4982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824"/>
                <a:ext cx="744" cy="76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Text Box 77">
                <a:extLst>
                  <a:ext uri="{FF2B5EF4-FFF2-40B4-BE49-F238E27FC236}">
                    <a16:creationId xmlns:a16="http://schemas.microsoft.com/office/drawing/2014/main" id="{3540CE8D-973E-41A1-BC27-75678F8D1C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2" y="1925"/>
                <a:ext cx="576" cy="5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en-GB" sz="2000" b="1" dirty="0">
                    <a:latin typeface="Times New Roman" pitchFamily="18" charset="0"/>
                  </a:rPr>
                  <a:t>Full</a:t>
                </a:r>
              </a:p>
              <a:p>
                <a:pPr algn="ctr" eaLnBrk="0" hangingPunct="0"/>
                <a:r>
                  <a:rPr lang="en-GB" sz="2000" b="1" dirty="0">
                    <a:latin typeface="Times New Roman" pitchFamily="18" charset="0"/>
                  </a:rPr>
                  <a:t>Adder</a:t>
                </a:r>
                <a:endParaRPr lang="en-GB" sz="2000" dirty="0">
                  <a:latin typeface="Times New Roman" pitchFamily="18" charset="0"/>
                </a:endParaRPr>
              </a:p>
            </p:txBody>
          </p:sp>
          <p:sp>
            <p:nvSpPr>
              <p:cNvPr id="91" name="Line 78">
                <a:extLst>
                  <a:ext uri="{FF2B5EF4-FFF2-40B4-BE49-F238E27FC236}">
                    <a16:creationId xmlns:a16="http://schemas.microsoft.com/office/drawing/2014/main" id="{2C24092E-B4D1-4171-A0DE-4F86CD2CE0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0" y="1969"/>
                <a:ext cx="37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Line 79">
                <a:extLst>
                  <a:ext uri="{FF2B5EF4-FFF2-40B4-BE49-F238E27FC236}">
                    <a16:creationId xmlns:a16="http://schemas.microsoft.com/office/drawing/2014/main" id="{7CEB75D6-10B5-45FC-B182-06024E029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0" y="2209"/>
                <a:ext cx="37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Text Box 82">
                <a:extLst>
                  <a:ext uri="{FF2B5EF4-FFF2-40B4-BE49-F238E27FC236}">
                    <a16:creationId xmlns:a16="http://schemas.microsoft.com/office/drawing/2014/main" id="{E81E858F-C375-4BB9-AFBC-469B10490A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42" y="1790"/>
                <a:ext cx="288" cy="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X</a:t>
                </a:r>
                <a:r>
                  <a:rPr lang="en-GB" baseline="-25000"/>
                  <a:t>i</a:t>
                </a:r>
                <a:endParaRPr lang="en-GB"/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Y</a:t>
                </a:r>
                <a:r>
                  <a:rPr lang="en-GB" baseline="-25000"/>
                  <a:t>i</a:t>
                </a:r>
                <a:endParaRPr lang="en-GB"/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C</a:t>
                </a:r>
                <a:r>
                  <a:rPr lang="en-GB" baseline="-25000"/>
                  <a:t>i</a:t>
                </a:r>
                <a:endParaRPr lang="en-GB"/>
              </a:p>
            </p:txBody>
          </p:sp>
          <p:sp>
            <p:nvSpPr>
              <p:cNvPr id="96" name="Text Box 83">
                <a:extLst>
                  <a:ext uri="{FF2B5EF4-FFF2-40B4-BE49-F238E27FC236}">
                    <a16:creationId xmlns:a16="http://schemas.microsoft.com/office/drawing/2014/main" id="{B2A8985D-CB00-4403-8B3A-F9727B6397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67" y="1890"/>
                <a:ext cx="384" cy="5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/>
                  <a:t>S</a:t>
                </a:r>
                <a:r>
                  <a:rPr lang="en-GB" baseline="-25000"/>
                  <a:t>i</a:t>
                </a:r>
                <a:endParaRPr lang="en-GB"/>
              </a:p>
              <a:p>
                <a:pPr eaLnBrk="0" hangingPunct="0">
                  <a:spcBef>
                    <a:spcPct val="50000"/>
                  </a:spcBef>
                </a:pPr>
                <a:r>
                  <a:rPr lang="en-GB"/>
                  <a:t>C</a:t>
                </a:r>
                <a:r>
                  <a:rPr lang="en-GB" baseline="-25000"/>
                  <a:t>i+1</a:t>
                </a:r>
                <a:endParaRPr lang="en-GB"/>
              </a:p>
            </p:txBody>
          </p:sp>
          <p:sp>
            <p:nvSpPr>
              <p:cNvPr id="97" name="Line 84">
                <a:extLst>
                  <a:ext uri="{FF2B5EF4-FFF2-40B4-BE49-F238E27FC236}">
                    <a16:creationId xmlns:a16="http://schemas.microsoft.com/office/drawing/2014/main" id="{42D1C09D-4C40-4A27-9659-914E8334B2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0" y="2449"/>
                <a:ext cx="37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Text Box 85">
                <a:extLst>
                  <a:ext uri="{FF2B5EF4-FFF2-40B4-BE49-F238E27FC236}">
                    <a16:creationId xmlns:a16="http://schemas.microsoft.com/office/drawing/2014/main" id="{A3582086-E8F4-4146-8B20-BADD775FDA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0" y="1759"/>
                <a:ext cx="192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dirty="0">
                    <a:solidFill>
                      <a:srgbClr val="0000FF"/>
                    </a:solidFill>
                  </a:rPr>
                  <a:t>0</a:t>
                </a:r>
                <a:endParaRPr lang="en-GB" dirty="0"/>
              </a:p>
            </p:txBody>
          </p:sp>
          <p:sp>
            <p:nvSpPr>
              <p:cNvPr id="99" name="Text Box 86">
                <a:extLst>
                  <a:ext uri="{FF2B5EF4-FFF2-40B4-BE49-F238E27FC236}">
                    <a16:creationId xmlns:a16="http://schemas.microsoft.com/office/drawing/2014/main" id="{D25DE369-55A5-4FE4-A371-A08ECEA8E5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0" y="1999"/>
                <a:ext cx="192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>
                    <a:solidFill>
                      <a:srgbClr val="0000FF"/>
                    </a:solidFill>
                  </a:rPr>
                  <a:t>0</a:t>
                </a:r>
                <a:endParaRPr lang="en-GB"/>
              </a:p>
            </p:txBody>
          </p:sp>
          <p:sp>
            <p:nvSpPr>
              <p:cNvPr id="100" name="Text Box 87">
                <a:extLst>
                  <a:ext uri="{FF2B5EF4-FFF2-40B4-BE49-F238E27FC236}">
                    <a16:creationId xmlns:a16="http://schemas.microsoft.com/office/drawing/2014/main" id="{52318183-2413-405C-98C8-11F7083400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0" y="2240"/>
                <a:ext cx="288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>
                    <a:solidFill>
                      <a:srgbClr val="0000FF"/>
                    </a:solidFill>
                  </a:rPr>
                  <a:t>mt</a:t>
                </a:r>
                <a:endParaRPr lang="en-GB"/>
              </a:p>
            </p:txBody>
          </p:sp>
        </p:grpSp>
        <p:sp>
          <p:nvSpPr>
            <p:cNvPr id="101" name="Text Box 147">
              <a:extLst>
                <a:ext uri="{FF2B5EF4-FFF2-40B4-BE49-F238E27FC236}">
                  <a16:creationId xmlns:a16="http://schemas.microsoft.com/office/drawing/2014/main" id="{56E1D8FF-A03A-4FBF-8B5A-73F591150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01802" y="474681"/>
              <a:ext cx="1447800" cy="34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dirty="0">
                  <a:solidFill>
                    <a:srgbClr val="0000FF"/>
                  </a:solidFill>
                </a:rPr>
                <a:t>max(</a:t>
              </a:r>
              <a:r>
                <a:rPr lang="en-US" sz="1600" dirty="0" err="1">
                  <a:solidFill>
                    <a:srgbClr val="0000FF"/>
                  </a:solidFill>
                </a:rPr>
                <a:t>t,mt</a:t>
              </a:r>
              <a:r>
                <a:rPr lang="en-US" sz="1600" dirty="0">
                  <a:solidFill>
                    <a:srgbClr val="0000FF"/>
                  </a:solidFill>
                </a:rPr>
                <a:t>)+t</a:t>
              </a:r>
              <a:endParaRPr lang="en-GB" sz="1600" dirty="0">
                <a:solidFill>
                  <a:srgbClr val="0000FF"/>
                </a:solidFill>
              </a:endParaRPr>
            </a:p>
          </p:txBody>
        </p:sp>
        <p:sp>
          <p:nvSpPr>
            <p:cNvPr id="102" name="Text Box 148">
              <a:extLst>
                <a:ext uri="{FF2B5EF4-FFF2-40B4-BE49-F238E27FC236}">
                  <a16:creationId xmlns:a16="http://schemas.microsoft.com/office/drawing/2014/main" id="{1D720F6F-5C0F-48F0-97C2-A9A916EC51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2122" y="1447343"/>
              <a:ext cx="1447800" cy="34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dirty="0">
                  <a:solidFill>
                    <a:srgbClr val="0000FF"/>
                  </a:solidFill>
                </a:rPr>
                <a:t>max(</a:t>
              </a:r>
              <a:r>
                <a:rPr lang="en-US" sz="1600" dirty="0" err="1">
                  <a:solidFill>
                    <a:srgbClr val="0000FF"/>
                  </a:solidFill>
                </a:rPr>
                <a:t>t,mt</a:t>
              </a:r>
              <a:r>
                <a:rPr lang="en-US" sz="1600" dirty="0">
                  <a:solidFill>
                    <a:srgbClr val="0000FF"/>
                  </a:solidFill>
                </a:rPr>
                <a:t>)+2t</a:t>
              </a:r>
              <a:endParaRPr lang="en-GB" sz="16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96390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Quick Review Questions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670A89A7-0145-4776-B261-8E75A58EA92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1"/>
            <a:ext cx="8229600" cy="1155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6600"/>
                </a:solidFill>
              </a:rPr>
              <a:t>DLD pages 128 – 129 </a:t>
            </a:r>
            <a:br>
              <a:rPr lang="en-US" sz="2800" dirty="0">
                <a:solidFill>
                  <a:srgbClr val="006600"/>
                </a:solidFill>
              </a:rPr>
            </a:br>
            <a:r>
              <a:rPr lang="en-US" sz="2800" dirty="0">
                <a:solidFill>
                  <a:srgbClr val="006600"/>
                </a:solidFill>
              </a:rPr>
              <a:t>Questions 6-1 to 6-4.</a:t>
            </a:r>
          </a:p>
        </p:txBody>
      </p:sp>
      <p:pic>
        <p:nvPicPr>
          <p:cNvPr id="24" name="Picture 4" descr="MCj04348590000[1]">
            <a:extLst>
              <a:ext uri="{FF2B5EF4-FFF2-40B4-BE49-F238E27FC236}">
                <a16:creationId xmlns:a16="http://schemas.microsoft.com/office/drawing/2014/main" id="{A1CBEBB0-50C3-4CEC-B4BD-BCC381AC4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72300" y="4412582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1064400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2. Analysis Procedure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5" name="Rectangle 3">
            <a:extLst>
              <a:ext uri="{FF2B5EF4-FFF2-40B4-BE49-F238E27FC236}">
                <a16:creationId xmlns:a16="http://schemas.microsoft.com/office/drawing/2014/main" id="{47CF38AD-675F-4C62-AC98-9553A67FEB8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200"/>
            <a:ext cx="81534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Given a combinational circuit, how do you analyze its function?</a:t>
            </a:r>
          </a:p>
        </p:txBody>
      </p:sp>
      <p:grpSp>
        <p:nvGrpSpPr>
          <p:cNvPr id="66" name="Group 33">
            <a:extLst>
              <a:ext uri="{FF2B5EF4-FFF2-40B4-BE49-F238E27FC236}">
                <a16:creationId xmlns:a16="http://schemas.microsoft.com/office/drawing/2014/main" id="{4195030E-5B20-463F-AFFD-BEEA1A018775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209800"/>
            <a:ext cx="3703638" cy="1417638"/>
            <a:chOff x="2736" y="8280"/>
            <a:chExt cx="5832" cy="2232"/>
          </a:xfrm>
        </p:grpSpPr>
        <p:grpSp>
          <p:nvGrpSpPr>
            <p:cNvPr id="67" name="Group 34">
              <a:extLst>
                <a:ext uri="{FF2B5EF4-FFF2-40B4-BE49-F238E27FC236}">
                  <a16:creationId xmlns:a16="http://schemas.microsoft.com/office/drawing/2014/main" id="{EF5E05D4-4BEC-416F-A99A-70ECDA7ED7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8" y="8280"/>
              <a:ext cx="1008" cy="792"/>
              <a:chOff x="6768" y="11808"/>
              <a:chExt cx="1008" cy="792"/>
            </a:xfrm>
          </p:grpSpPr>
          <p:sp>
            <p:nvSpPr>
              <p:cNvPr id="101" name="Freeform 35">
                <a:extLst>
                  <a:ext uri="{FF2B5EF4-FFF2-40B4-BE49-F238E27FC236}">
                    <a16:creationId xmlns:a16="http://schemas.microsoft.com/office/drawing/2014/main" id="{75B9F2B1-E7C3-44D3-8BA4-235702DD6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36">
                <a:extLst>
                  <a:ext uri="{FF2B5EF4-FFF2-40B4-BE49-F238E27FC236}">
                    <a16:creationId xmlns:a16="http://schemas.microsoft.com/office/drawing/2014/main" id="{72AC73BE-CDAB-4254-B4DC-0546059B7A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37">
                <a:extLst>
                  <a:ext uri="{FF2B5EF4-FFF2-40B4-BE49-F238E27FC236}">
                    <a16:creationId xmlns:a16="http://schemas.microsoft.com/office/drawing/2014/main" id="{D64A9D24-9F0E-4067-83ED-032D8B6A05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38">
                <a:extLst>
                  <a:ext uri="{FF2B5EF4-FFF2-40B4-BE49-F238E27FC236}">
                    <a16:creationId xmlns:a16="http://schemas.microsoft.com/office/drawing/2014/main" id="{F2536549-B57D-4779-BB1E-B96D019384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39">
                <a:extLst>
                  <a:ext uri="{FF2B5EF4-FFF2-40B4-BE49-F238E27FC236}">
                    <a16:creationId xmlns:a16="http://schemas.microsoft.com/office/drawing/2014/main" id="{63898B5D-8F35-4587-887C-B447B4DD909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8" name="Group 40">
              <a:extLst>
                <a:ext uri="{FF2B5EF4-FFF2-40B4-BE49-F238E27FC236}">
                  <a16:creationId xmlns:a16="http://schemas.microsoft.com/office/drawing/2014/main" id="{E8C92D6A-26D8-4403-86C5-3CF7E81BD7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9720"/>
              <a:ext cx="1008" cy="792"/>
              <a:chOff x="6768" y="11808"/>
              <a:chExt cx="1008" cy="792"/>
            </a:xfrm>
          </p:grpSpPr>
          <p:sp>
            <p:nvSpPr>
              <p:cNvPr id="96" name="Freeform 41">
                <a:extLst>
                  <a:ext uri="{FF2B5EF4-FFF2-40B4-BE49-F238E27FC236}">
                    <a16:creationId xmlns:a16="http://schemas.microsoft.com/office/drawing/2014/main" id="{BA2C6873-F41F-4427-8EEC-54592882D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42">
                <a:extLst>
                  <a:ext uri="{FF2B5EF4-FFF2-40B4-BE49-F238E27FC236}">
                    <a16:creationId xmlns:a16="http://schemas.microsoft.com/office/drawing/2014/main" id="{7E16558C-2624-4B57-B209-CFC6C4DAD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43">
                <a:extLst>
                  <a:ext uri="{FF2B5EF4-FFF2-40B4-BE49-F238E27FC236}">
                    <a16:creationId xmlns:a16="http://schemas.microsoft.com/office/drawing/2014/main" id="{19694F96-7C68-48D8-83BB-2D3F08DC76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44">
                <a:extLst>
                  <a:ext uri="{FF2B5EF4-FFF2-40B4-BE49-F238E27FC236}">
                    <a16:creationId xmlns:a16="http://schemas.microsoft.com/office/drawing/2014/main" id="{091E7FD2-8520-4759-A39B-1C16727FB2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Freeform 45">
                <a:extLst>
                  <a:ext uri="{FF2B5EF4-FFF2-40B4-BE49-F238E27FC236}">
                    <a16:creationId xmlns:a16="http://schemas.microsoft.com/office/drawing/2014/main" id="{649CCD4A-0CF6-4534-A301-1B6B6681A327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9" name="AutoShape 46">
              <a:extLst>
                <a:ext uri="{FF2B5EF4-FFF2-40B4-BE49-F238E27FC236}">
                  <a16:creationId xmlns:a16="http://schemas.microsoft.com/office/drawing/2014/main" id="{706D48E8-9581-47F7-92C7-1829E8BF4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0" y="8424"/>
              <a:ext cx="1008" cy="7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0" name="Group 47">
              <a:extLst>
                <a:ext uri="{FF2B5EF4-FFF2-40B4-BE49-F238E27FC236}">
                  <a16:creationId xmlns:a16="http://schemas.microsoft.com/office/drawing/2014/main" id="{8A5D67B9-BB71-460C-99A6-5EC0904182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0" y="9144"/>
              <a:ext cx="504" cy="534"/>
              <a:chOff x="3096" y="3240"/>
              <a:chExt cx="792" cy="792"/>
            </a:xfrm>
          </p:grpSpPr>
          <p:sp>
            <p:nvSpPr>
              <p:cNvPr id="94" name="AutoShape 48">
                <a:extLst>
                  <a:ext uri="{FF2B5EF4-FFF2-40B4-BE49-F238E27FC236}">
                    <a16:creationId xmlns:a16="http://schemas.microsoft.com/office/drawing/2014/main" id="{EA2F040A-C1D7-463E-AC8A-4646434C3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Oval 49">
                <a:extLst>
                  <a:ext uri="{FF2B5EF4-FFF2-40B4-BE49-F238E27FC236}">
                    <a16:creationId xmlns:a16="http://schemas.microsoft.com/office/drawing/2014/main" id="{70DA0B00-09F5-485D-8756-3E39DDBF2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" name="Group 50">
              <a:extLst>
                <a:ext uri="{FF2B5EF4-FFF2-40B4-BE49-F238E27FC236}">
                  <a16:creationId xmlns:a16="http://schemas.microsoft.com/office/drawing/2014/main" id="{77084385-9C40-4DD8-B227-ACD25A5ACD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9144"/>
              <a:ext cx="504" cy="534"/>
              <a:chOff x="3096" y="3240"/>
              <a:chExt cx="792" cy="792"/>
            </a:xfrm>
          </p:grpSpPr>
          <p:sp>
            <p:nvSpPr>
              <p:cNvPr id="92" name="AutoShape 51">
                <a:extLst>
                  <a:ext uri="{FF2B5EF4-FFF2-40B4-BE49-F238E27FC236}">
                    <a16:creationId xmlns:a16="http://schemas.microsoft.com/office/drawing/2014/main" id="{6A7EE463-73A9-479D-89EE-2B885BF4C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Oval 52">
                <a:extLst>
                  <a:ext uri="{FF2B5EF4-FFF2-40B4-BE49-F238E27FC236}">
                    <a16:creationId xmlns:a16="http://schemas.microsoft.com/office/drawing/2014/main" id="{30C7CA67-B0BA-41AB-9054-6A354E3C4B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" name="Group 53">
              <a:extLst>
                <a:ext uri="{FF2B5EF4-FFF2-40B4-BE49-F238E27FC236}">
                  <a16:creationId xmlns:a16="http://schemas.microsoft.com/office/drawing/2014/main" id="{63595650-97CE-4415-B84C-540F9D5B2D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74" y="9838"/>
              <a:ext cx="513" cy="534"/>
              <a:chOff x="2952" y="12888"/>
              <a:chExt cx="801" cy="792"/>
            </a:xfrm>
          </p:grpSpPr>
          <p:sp>
            <p:nvSpPr>
              <p:cNvPr id="90" name="AutoShape 54">
                <a:extLst>
                  <a:ext uri="{FF2B5EF4-FFF2-40B4-BE49-F238E27FC236}">
                    <a16:creationId xmlns:a16="http://schemas.microsoft.com/office/drawing/2014/main" id="{88FAB871-9148-42C2-8262-149BCED0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880" y="1296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Oval 55">
                <a:extLst>
                  <a:ext uri="{FF2B5EF4-FFF2-40B4-BE49-F238E27FC236}">
                    <a16:creationId xmlns:a16="http://schemas.microsoft.com/office/drawing/2014/main" id="{C775698C-72F9-43FC-8CA9-1C3E61710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9" y="13236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3" name="Line 56">
              <a:extLst>
                <a:ext uri="{FF2B5EF4-FFF2-40B4-BE49-F238E27FC236}">
                  <a16:creationId xmlns:a16="http://schemas.microsoft.com/office/drawing/2014/main" id="{B4F75CF7-9255-4C82-B851-4E454F0DA3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8496"/>
              <a:ext cx="230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57">
              <a:extLst>
                <a:ext uri="{FF2B5EF4-FFF2-40B4-BE49-F238E27FC236}">
                  <a16:creationId xmlns:a16="http://schemas.microsoft.com/office/drawing/2014/main" id="{C3F3E8ED-158D-4D5F-B0D4-235D5AEC9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8856"/>
              <a:ext cx="230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58">
              <a:extLst>
                <a:ext uri="{FF2B5EF4-FFF2-40B4-BE49-F238E27FC236}">
                  <a16:creationId xmlns:a16="http://schemas.microsoft.com/office/drawing/2014/main" id="{2281A395-E4D4-4FAC-8E79-37F478FDA1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52" y="8655"/>
              <a:ext cx="888" cy="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59">
              <a:extLst>
                <a:ext uri="{FF2B5EF4-FFF2-40B4-BE49-F238E27FC236}">
                  <a16:creationId xmlns:a16="http://schemas.microsoft.com/office/drawing/2014/main" id="{D4C1A8CB-75D1-4672-88E3-407E8C3EF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8" y="8856"/>
              <a:ext cx="7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60">
              <a:extLst>
                <a:ext uri="{FF2B5EF4-FFF2-40B4-BE49-F238E27FC236}">
                  <a16:creationId xmlns:a16="http://schemas.microsoft.com/office/drawing/2014/main" id="{A06B608B-72D3-4BC5-8C3E-BE176B1A39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2" y="10096"/>
              <a:ext cx="1098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61">
              <a:extLst>
                <a:ext uri="{FF2B5EF4-FFF2-40B4-BE49-F238E27FC236}">
                  <a16:creationId xmlns:a16="http://schemas.microsoft.com/office/drawing/2014/main" id="{BC9BEDA1-0051-4E9C-8768-8DD10DE1D5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9930"/>
              <a:ext cx="698" cy="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62">
              <a:extLst>
                <a:ext uri="{FF2B5EF4-FFF2-40B4-BE49-F238E27FC236}">
                  <a16:creationId xmlns:a16="http://schemas.microsoft.com/office/drawing/2014/main" id="{4E4EE556-B4A5-4261-95A8-379F8DB906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0" y="8506"/>
              <a:ext cx="0" cy="6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63">
              <a:extLst>
                <a:ext uri="{FF2B5EF4-FFF2-40B4-BE49-F238E27FC236}">
                  <a16:creationId xmlns:a16="http://schemas.microsoft.com/office/drawing/2014/main" id="{EC3C50FE-EFF6-4DA5-995A-502213249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0" y="9696"/>
              <a:ext cx="2" cy="24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64">
              <a:extLst>
                <a:ext uri="{FF2B5EF4-FFF2-40B4-BE49-F238E27FC236}">
                  <a16:creationId xmlns:a16="http://schemas.microsoft.com/office/drawing/2014/main" id="{30B5FE11-6683-4BBF-A74B-B35ABFE60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6" y="9688"/>
              <a:ext cx="2" cy="60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65">
              <a:extLst>
                <a:ext uri="{FF2B5EF4-FFF2-40B4-BE49-F238E27FC236}">
                  <a16:creationId xmlns:a16="http://schemas.microsoft.com/office/drawing/2014/main" id="{DEB55D7B-6200-4A80-80B4-9BDE24029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0" y="8886"/>
              <a:ext cx="2" cy="24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66">
              <a:extLst>
                <a:ext uri="{FF2B5EF4-FFF2-40B4-BE49-F238E27FC236}">
                  <a16:creationId xmlns:a16="http://schemas.microsoft.com/office/drawing/2014/main" id="{699FDA6F-5DC3-44C3-9801-4D0AEFBE66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0296"/>
              <a:ext cx="151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67">
              <a:extLst>
                <a:ext uri="{FF2B5EF4-FFF2-40B4-BE49-F238E27FC236}">
                  <a16:creationId xmlns:a16="http://schemas.microsoft.com/office/drawing/2014/main" id="{D9E24BAC-EA4B-4DEB-8DEA-7F7604FA4D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34" y="10112"/>
              <a:ext cx="936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68">
              <a:extLst>
                <a:ext uri="{FF2B5EF4-FFF2-40B4-BE49-F238E27FC236}">
                  <a16:creationId xmlns:a16="http://schemas.microsoft.com/office/drawing/2014/main" id="{3A84AC82-D3B0-49DF-AA98-39851A551B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4" y="9000"/>
              <a:ext cx="576" cy="1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69">
              <a:extLst>
                <a:ext uri="{FF2B5EF4-FFF2-40B4-BE49-F238E27FC236}">
                  <a16:creationId xmlns:a16="http://schemas.microsoft.com/office/drawing/2014/main" id="{7E2FEDF7-240B-4306-BF3C-EA032EB5C7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4" y="9000"/>
              <a:ext cx="0" cy="108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Oval 70">
              <a:extLst>
                <a:ext uri="{FF2B5EF4-FFF2-40B4-BE49-F238E27FC236}">
                  <a16:creationId xmlns:a16="http://schemas.microsoft.com/office/drawing/2014/main" id="{CDFCBBCB-1288-4CD0-A80F-AFF899E79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4" y="10052"/>
              <a:ext cx="92" cy="118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Oval 71">
              <a:extLst>
                <a:ext uri="{FF2B5EF4-FFF2-40B4-BE49-F238E27FC236}">
                  <a16:creationId xmlns:a16="http://schemas.microsoft.com/office/drawing/2014/main" id="{6B2D59D5-A939-4CD3-9A1C-DCB836148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8790"/>
              <a:ext cx="92" cy="118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Oval 72">
              <a:extLst>
                <a:ext uri="{FF2B5EF4-FFF2-40B4-BE49-F238E27FC236}">
                  <a16:creationId xmlns:a16="http://schemas.microsoft.com/office/drawing/2014/main" id="{F0E31F62-6613-478C-A67D-C3DF2C6F0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" y="8424"/>
              <a:ext cx="92" cy="118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" name="Rectangle 73">
            <a:extLst>
              <a:ext uri="{FF2B5EF4-FFF2-40B4-BE49-F238E27FC236}">
                <a16:creationId xmlns:a16="http://schemas.microsoft.com/office/drawing/2014/main" id="{7CF41BA7-F967-41C5-BBB4-55865EEF6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733800"/>
            <a:ext cx="533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spcBef>
                <a:spcPct val="200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sz="2400" dirty="0"/>
              <a:t>Steps: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None/>
            </a:pPr>
            <a:r>
              <a:rPr lang="en-US" sz="2000" dirty="0"/>
              <a:t>1. Label the inputs and outputs.</a:t>
            </a:r>
          </a:p>
        </p:txBody>
      </p:sp>
      <p:grpSp>
        <p:nvGrpSpPr>
          <p:cNvPr id="107" name="Group 74">
            <a:extLst>
              <a:ext uri="{FF2B5EF4-FFF2-40B4-BE49-F238E27FC236}">
                <a16:creationId xmlns:a16="http://schemas.microsoft.com/office/drawing/2014/main" id="{A94989E0-9925-4DAA-8F4C-BFB3AAADDAB7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133600"/>
            <a:ext cx="4419600" cy="1374775"/>
            <a:chOff x="1248" y="1392"/>
            <a:chExt cx="2784" cy="866"/>
          </a:xfrm>
        </p:grpSpPr>
        <p:sp>
          <p:nvSpPr>
            <p:cNvPr id="108" name="Text Box 75">
              <a:extLst>
                <a:ext uri="{FF2B5EF4-FFF2-40B4-BE49-F238E27FC236}">
                  <a16:creationId xmlns:a16="http://schemas.microsoft.com/office/drawing/2014/main" id="{3986EFB7-DA38-4DC1-B22C-91EF42644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392"/>
              <a:ext cx="24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>
                  <a:solidFill>
                    <a:srgbClr val="C00000"/>
                  </a:solidFill>
                </a:rPr>
                <a:t>AB</a:t>
              </a:r>
            </a:p>
          </p:txBody>
        </p:sp>
        <p:sp>
          <p:nvSpPr>
            <p:cNvPr id="109" name="Text Box 76">
              <a:extLst>
                <a:ext uri="{FF2B5EF4-FFF2-40B4-BE49-F238E27FC236}">
                  <a16:creationId xmlns:a16="http://schemas.microsoft.com/office/drawing/2014/main" id="{7739A4E9-83E1-4588-8450-22EEDE720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584"/>
              <a:ext cx="28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>
                  <a:solidFill>
                    <a:srgbClr val="7030A0"/>
                  </a:solidFill>
                </a:rPr>
                <a:t>F1</a:t>
              </a:r>
            </a:p>
            <a:p>
              <a:pPr eaLnBrk="0" hangingPunct="0">
                <a:spcBef>
                  <a:spcPct val="50000"/>
                </a:spcBef>
              </a:pPr>
              <a:endParaRPr lang="en-GB" sz="1600" dirty="0"/>
            </a:p>
            <a:p>
              <a:pPr eaLnBrk="0" hangingPunct="0">
                <a:spcBef>
                  <a:spcPct val="50000"/>
                </a:spcBef>
              </a:pPr>
              <a:r>
                <a:rPr lang="en-GB" sz="1600" dirty="0">
                  <a:solidFill>
                    <a:srgbClr val="7030A0"/>
                  </a:solidFill>
                </a:rPr>
                <a:t>F2</a:t>
              </a:r>
            </a:p>
          </p:txBody>
        </p:sp>
      </p:grpSp>
      <p:grpSp>
        <p:nvGrpSpPr>
          <p:cNvPr id="110" name="Group 77">
            <a:extLst>
              <a:ext uri="{FF2B5EF4-FFF2-40B4-BE49-F238E27FC236}">
                <a16:creationId xmlns:a16="http://schemas.microsoft.com/office/drawing/2014/main" id="{201057E1-666E-4D92-8491-97F222E7683D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2057400"/>
            <a:ext cx="3810000" cy="1708150"/>
            <a:chOff x="2592" y="1344"/>
            <a:chExt cx="2400" cy="1076"/>
          </a:xfrm>
        </p:grpSpPr>
        <p:sp>
          <p:nvSpPr>
            <p:cNvPr id="111" name="Text Box 78">
              <a:extLst>
                <a:ext uri="{FF2B5EF4-FFF2-40B4-BE49-F238E27FC236}">
                  <a16:creationId xmlns:a16="http://schemas.microsoft.com/office/drawing/2014/main" id="{616593B8-9BA9-4B82-82CC-81689F6640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344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>
                  <a:solidFill>
                    <a:srgbClr val="006600"/>
                  </a:solidFill>
                </a:rPr>
                <a:t>A+B</a:t>
              </a:r>
              <a:endParaRPr lang="en-GB" sz="1600"/>
            </a:p>
          </p:txBody>
        </p:sp>
        <p:sp>
          <p:nvSpPr>
            <p:cNvPr id="112" name="Text Box 79">
              <a:extLst>
                <a:ext uri="{FF2B5EF4-FFF2-40B4-BE49-F238E27FC236}">
                  <a16:creationId xmlns:a16="http://schemas.microsoft.com/office/drawing/2014/main" id="{3BDCA44E-3BD6-4D1E-957A-06B4798FD5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208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>
                  <a:solidFill>
                    <a:srgbClr val="006600"/>
                  </a:solidFill>
                </a:rPr>
                <a:t>A'+B'</a:t>
              </a:r>
              <a:endParaRPr lang="en-GB" sz="1600"/>
            </a:p>
          </p:txBody>
        </p:sp>
        <p:sp>
          <p:nvSpPr>
            <p:cNvPr id="113" name="Text Box 80">
              <a:extLst>
                <a:ext uri="{FF2B5EF4-FFF2-40B4-BE49-F238E27FC236}">
                  <a16:creationId xmlns:a16="http://schemas.microsoft.com/office/drawing/2014/main" id="{40BC0990-FAF5-426D-B402-B3E1620BC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584"/>
              <a:ext cx="10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= </a:t>
              </a:r>
              <a:r>
                <a:rPr lang="en-GB" sz="1600">
                  <a:solidFill>
                    <a:srgbClr val="0000FF"/>
                  </a:solidFill>
                </a:rPr>
                <a:t>(A+B).(A'+B')</a:t>
              </a:r>
              <a:endParaRPr lang="en-GB" sz="1600"/>
            </a:p>
          </p:txBody>
        </p:sp>
        <p:sp>
          <p:nvSpPr>
            <p:cNvPr id="114" name="Text Box 81">
              <a:extLst>
                <a:ext uri="{FF2B5EF4-FFF2-40B4-BE49-F238E27FC236}">
                  <a16:creationId xmlns:a16="http://schemas.microsoft.com/office/drawing/2014/main" id="{1841559C-CF74-45CD-8ED4-507D48152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04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/>
                <a:t>= </a:t>
              </a:r>
              <a:r>
                <a:rPr lang="en-GB" sz="1600" dirty="0">
                  <a:solidFill>
                    <a:srgbClr val="0000FF"/>
                  </a:solidFill>
                </a:rPr>
                <a:t>(A'+B')' </a:t>
              </a:r>
              <a:r>
                <a:rPr lang="en-GB" sz="1600" dirty="0"/>
                <a:t>=</a:t>
              </a:r>
              <a:r>
                <a:rPr lang="en-GB" sz="1600" dirty="0">
                  <a:solidFill>
                    <a:srgbClr val="0000FF"/>
                  </a:solidFill>
                </a:rPr>
                <a:t> A</a:t>
              </a:r>
              <a:r>
                <a:rPr lang="en-GB" sz="1600" dirty="0">
                  <a:solidFill>
                    <a:srgbClr val="0000FF"/>
                  </a:solidFill>
                  <a:sym typeface="Symbol" pitchFamily="18" charset="2"/>
                </a:rPr>
                <a:t></a:t>
              </a:r>
              <a:r>
                <a:rPr lang="en-GB" sz="1600" dirty="0">
                  <a:solidFill>
                    <a:srgbClr val="0000FF"/>
                  </a:solidFill>
                </a:rPr>
                <a:t>B</a:t>
              </a:r>
            </a:p>
          </p:txBody>
        </p:sp>
      </p:grpSp>
      <p:sp>
        <p:nvSpPr>
          <p:cNvPr id="115" name="Rectangle 82">
            <a:extLst>
              <a:ext uri="{FF2B5EF4-FFF2-40B4-BE49-F238E27FC236}">
                <a16:creationId xmlns:a16="http://schemas.microsoft.com/office/drawing/2014/main" id="{D15F8677-75FB-40D3-B0A9-F7335C1D3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572000"/>
            <a:ext cx="5638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None/>
            </a:pPr>
            <a:r>
              <a:rPr lang="en-US" sz="2000" dirty="0"/>
              <a:t>2. Obtain the functions of    	  	  intermediate points and the outputs.</a:t>
            </a:r>
          </a:p>
        </p:txBody>
      </p:sp>
      <p:sp>
        <p:nvSpPr>
          <p:cNvPr id="116" name="Rectangle 83">
            <a:extLst>
              <a:ext uri="{FF2B5EF4-FFF2-40B4-BE49-F238E27FC236}">
                <a16:creationId xmlns:a16="http://schemas.microsoft.com/office/drawing/2014/main" id="{3A219F81-25E7-4AA9-A63B-94260256D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2578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None/>
            </a:pPr>
            <a:r>
              <a:rPr lang="en-US" sz="2000"/>
              <a:t>3. Draw the truth table.</a:t>
            </a:r>
          </a:p>
        </p:txBody>
      </p:sp>
      <p:sp>
        <p:nvSpPr>
          <p:cNvPr id="117" name="Rectangle 85">
            <a:extLst>
              <a:ext uri="{FF2B5EF4-FFF2-40B4-BE49-F238E27FC236}">
                <a16:creationId xmlns:a16="http://schemas.microsoft.com/office/drawing/2014/main" id="{8A32E053-EACF-41FD-AD18-313E95FBE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6388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None/>
            </a:pPr>
            <a:r>
              <a:rPr lang="en-US" sz="2000" dirty="0"/>
              <a:t>4. Deduce the functionality of the circuit </a:t>
            </a:r>
            <a:r>
              <a:rPr lang="en-US" sz="2000" dirty="0">
                <a:sym typeface="ZapfDingbats" pitchFamily="82" charset="2"/>
              </a:rPr>
              <a:t></a:t>
            </a:r>
            <a:r>
              <a:rPr lang="en-US" sz="2000" dirty="0"/>
              <a:t>  </a:t>
            </a:r>
          </a:p>
        </p:txBody>
      </p:sp>
      <p:graphicFrame>
        <p:nvGraphicFramePr>
          <p:cNvPr id="118" name="Group 147">
            <a:extLst>
              <a:ext uri="{FF2B5EF4-FFF2-40B4-BE49-F238E27FC236}">
                <a16:creationId xmlns:a16="http://schemas.microsoft.com/office/drawing/2014/main" id="{36B12D90-B7B4-4907-915F-4E8CADD8EC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3266347"/>
              </p:ext>
            </p:extLst>
          </p:nvPr>
        </p:nvGraphicFramePr>
        <p:xfrm>
          <a:off x="5486400" y="3717066"/>
          <a:ext cx="3276600" cy="1676400"/>
        </p:xfrm>
        <a:graphic>
          <a:graphicData uri="http://schemas.openxmlformats.org/drawingml/2006/table">
            <a:tbl>
              <a:tblPr/>
              <a:tblGrid>
                <a:gridCol w="319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9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(A+B)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(A'+B')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9" name="Rectangle 85">
            <a:extLst>
              <a:ext uri="{FF2B5EF4-FFF2-40B4-BE49-F238E27FC236}">
                <a16:creationId xmlns:a16="http://schemas.microsoft.com/office/drawing/2014/main" id="{2A0620C8-91BF-4193-9D05-9402579AE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60705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None/>
            </a:pPr>
            <a:r>
              <a:rPr lang="en-US" sz="2400" dirty="0">
                <a:solidFill>
                  <a:srgbClr val="0000FF"/>
                </a:solidFill>
              </a:rPr>
              <a:t>Half adder</a:t>
            </a:r>
            <a:r>
              <a:rPr lang="en-US" sz="2400" dirty="0"/>
              <a:t>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9A5F93-A93F-49A6-B61E-40BEE63B91A1}"/>
              </a:ext>
            </a:extLst>
          </p:cNvPr>
          <p:cNvSpPr txBox="1"/>
          <p:nvPr/>
        </p:nvSpPr>
        <p:spPr>
          <a:xfrm>
            <a:off x="5139159" y="1759352"/>
            <a:ext cx="2951545" cy="461665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What is this circuit?</a:t>
            </a:r>
          </a:p>
        </p:txBody>
      </p:sp>
      <p:sp>
        <p:nvSpPr>
          <p:cNvPr id="120" name="Text Box 58">
            <a:extLst>
              <a:ext uri="{FF2B5EF4-FFF2-40B4-BE49-F238E27FC236}">
                <a16:creationId xmlns:a16="http://schemas.microsoft.com/office/drawing/2014/main" id="{467E5D24-7891-4794-A798-EB3CCB949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utoUpdateAnimBg="0"/>
      <p:bldP spid="115" grpId="0" autoUpdateAnimBg="0"/>
      <p:bldP spid="116" grpId="0" autoUpdateAnimBg="0"/>
      <p:bldP spid="117" grpId="0" autoUpdateAnimBg="0"/>
      <p:bldP spid="119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3. Design Methods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57" name="Rectangle 3">
            <a:extLst>
              <a:ext uri="{FF2B5EF4-FFF2-40B4-BE49-F238E27FC236}">
                <a16:creationId xmlns:a16="http://schemas.microsoft.com/office/drawing/2014/main" id="{AF1FBA72-3AEA-42FD-9E0E-634C164107F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506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Different combinational circuit design methods: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Gate-level design method (with logic gates)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Block-level design method (with functional blocks)</a:t>
            </a:r>
          </a:p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Design methods make use of logic gates and useful function blocks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These are available as Integrated Circuit (IC) chips.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Types of IC chips (based on packing density): SSI, MSI, LSI, VLSI, ULSI.</a:t>
            </a:r>
          </a:p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Main objectives of circuit design: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Reduce cost (number of gates for small circuits; number of IC packages for complex circuits)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Increase speed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Design simplicity (re-use blocks where possible)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6068676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4. Gate-Level (SSI) Design: Half Adder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3" name="Rectangle 3">
            <a:extLst>
              <a:ext uri="{FF2B5EF4-FFF2-40B4-BE49-F238E27FC236}">
                <a16:creationId xmlns:a16="http://schemas.microsoft.com/office/drawing/2014/main" id="{C53FBF94-F845-4130-9B12-027DBA25723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Design procedure:</a:t>
            </a:r>
          </a:p>
          <a:p>
            <a:pPr marL="890588" lvl="1" indent="-439738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1.	State problem</a:t>
            </a:r>
            <a:br>
              <a:rPr lang="en-US" sz="2400" dirty="0"/>
            </a:br>
            <a:r>
              <a:rPr lang="en-US" dirty="0"/>
              <a:t>Example:  Build a </a:t>
            </a:r>
            <a:r>
              <a:rPr lang="en-US" dirty="0">
                <a:solidFill>
                  <a:srgbClr val="800000"/>
                </a:solidFill>
              </a:rPr>
              <a:t>Half Adder</a:t>
            </a:r>
            <a:r>
              <a:rPr lang="en-US" dirty="0"/>
              <a:t>.</a:t>
            </a:r>
          </a:p>
          <a:p>
            <a:pPr marL="890588" lvl="1" indent="-439738" fontAlgn="auto">
              <a:spcBef>
                <a:spcPct val="35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2.	Determine and label the inputs and outputs of circuit.</a:t>
            </a:r>
            <a:br>
              <a:rPr lang="en-US" sz="2400" dirty="0"/>
            </a:br>
            <a:r>
              <a:rPr lang="en-US" dirty="0"/>
              <a:t>Example: Two inputs and two outputs labelled, as shown below.</a:t>
            </a:r>
          </a:p>
        </p:txBody>
      </p:sp>
      <p:sp>
        <p:nvSpPr>
          <p:cNvPr id="84" name="Rectangle 14">
            <a:extLst>
              <a:ext uri="{FF2B5EF4-FFF2-40B4-BE49-F238E27FC236}">
                <a16:creationId xmlns:a16="http://schemas.microsoft.com/office/drawing/2014/main" id="{AFB566CF-AFAB-429B-8B23-67A238891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5410200"/>
            <a:ext cx="797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35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2400"/>
              <a:t>3.	Draw the truth table.</a:t>
            </a:r>
          </a:p>
        </p:txBody>
      </p:sp>
      <p:graphicFrame>
        <p:nvGraphicFramePr>
          <p:cNvPr id="85" name="Group 57">
            <a:extLst>
              <a:ext uri="{FF2B5EF4-FFF2-40B4-BE49-F238E27FC236}">
                <a16:creationId xmlns:a16="http://schemas.microsoft.com/office/drawing/2014/main" id="{EE67EB3E-559D-43CE-AC79-677E099787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3851633"/>
              </p:ext>
            </p:extLst>
          </p:nvPr>
        </p:nvGraphicFramePr>
        <p:xfrm>
          <a:off x="5791200" y="3886200"/>
          <a:ext cx="2209800" cy="18288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9917E308-D6F5-4592-862F-B26A0FA492A3}"/>
              </a:ext>
            </a:extLst>
          </p:cNvPr>
          <p:cNvGrpSpPr/>
          <p:nvPr/>
        </p:nvGrpSpPr>
        <p:grpSpPr>
          <a:xfrm>
            <a:off x="1676400" y="3960783"/>
            <a:ext cx="2574925" cy="1358930"/>
            <a:chOff x="1676400" y="3960783"/>
            <a:chExt cx="2574925" cy="1358930"/>
          </a:xfrm>
        </p:grpSpPr>
        <p:sp>
          <p:nvSpPr>
            <p:cNvPr id="77" name="Line 7">
              <a:extLst>
                <a:ext uri="{FF2B5EF4-FFF2-40B4-BE49-F238E27FC236}">
                  <a16:creationId xmlns:a16="http://schemas.microsoft.com/office/drawing/2014/main" id="{987565F2-70E4-4DC5-8C18-F66D99897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1360" y="4267200"/>
              <a:ext cx="41211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8">
              <a:extLst>
                <a:ext uri="{FF2B5EF4-FFF2-40B4-BE49-F238E27FC236}">
                  <a16:creationId xmlns:a16="http://schemas.microsoft.com/office/drawing/2014/main" id="{43725AFB-E5CC-4590-8FD6-4059430BB8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1039" y="4724400"/>
              <a:ext cx="43243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9">
              <a:extLst>
                <a:ext uri="{FF2B5EF4-FFF2-40B4-BE49-F238E27FC236}">
                  <a16:creationId xmlns:a16="http://schemas.microsoft.com/office/drawing/2014/main" id="{C7D651CD-5BA7-463E-820F-95FAE7C270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5925" y="4267200"/>
              <a:ext cx="914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0">
              <a:extLst>
                <a:ext uri="{FF2B5EF4-FFF2-40B4-BE49-F238E27FC236}">
                  <a16:creationId xmlns:a16="http://schemas.microsoft.com/office/drawing/2014/main" id="{79796CE0-647B-48E7-BFA9-2D02AEB98B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5925" y="4724400"/>
              <a:ext cx="914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Text Box 11">
              <a:extLst>
                <a:ext uri="{FF2B5EF4-FFF2-40B4-BE49-F238E27FC236}">
                  <a16:creationId xmlns:a16="http://schemas.microsoft.com/office/drawing/2014/main" id="{AB514A67-5045-4192-A7AE-37F9B484C7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400" y="4083050"/>
              <a:ext cx="381000" cy="800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ts val="0"/>
                </a:spcBef>
                <a:spcAft>
                  <a:spcPts val="1200"/>
                </a:spcAft>
              </a:pPr>
              <a:r>
                <a:rPr lang="en-GB" dirty="0"/>
                <a:t>X</a:t>
              </a:r>
            </a:p>
            <a:p>
              <a:pPr eaLnBrk="0" hangingPunct="0">
                <a:spcBef>
                  <a:spcPts val="0"/>
                </a:spcBef>
                <a:spcAft>
                  <a:spcPts val="1200"/>
                </a:spcAft>
              </a:pPr>
              <a:r>
                <a:rPr lang="en-GB" dirty="0"/>
                <a:t>Y</a:t>
              </a:r>
            </a:p>
          </p:txBody>
        </p:sp>
        <p:sp>
          <p:nvSpPr>
            <p:cNvPr id="82" name="Text Box 12">
              <a:extLst>
                <a:ext uri="{FF2B5EF4-FFF2-40B4-BE49-F238E27FC236}">
                  <a16:creationId xmlns:a16="http://schemas.microsoft.com/office/drawing/2014/main" id="{35D2BD48-D40A-44A5-B596-9EA85719C2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0325" y="4083050"/>
              <a:ext cx="381000" cy="800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ts val="0"/>
                </a:spcBef>
                <a:spcAft>
                  <a:spcPts val="1200"/>
                </a:spcAft>
              </a:pPr>
              <a:r>
                <a:rPr lang="en-GB" dirty="0"/>
                <a:t>S</a:t>
              </a:r>
            </a:p>
            <a:p>
              <a:pPr eaLnBrk="0" hangingPunct="0">
                <a:spcBef>
                  <a:spcPts val="0"/>
                </a:spcBef>
                <a:spcAft>
                  <a:spcPts val="1200"/>
                </a:spcAft>
              </a:pPr>
              <a:r>
                <a:rPr lang="en-GB" dirty="0"/>
                <a:t>C</a:t>
              </a:r>
            </a:p>
          </p:txBody>
        </p:sp>
        <p:sp>
          <p:nvSpPr>
            <p:cNvPr id="83" name="Text Box 13">
              <a:extLst>
                <a:ext uri="{FF2B5EF4-FFF2-40B4-BE49-F238E27FC236}">
                  <a16:creationId xmlns:a16="http://schemas.microsoft.com/office/drawing/2014/main" id="{A7D77FCC-4CE7-4715-87DB-511F5F930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5550" y="4953000"/>
              <a:ext cx="914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(X + Y)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DC12391-B071-4154-83C7-D78FFCFB5D08}"/>
                </a:ext>
              </a:extLst>
            </p:cNvPr>
            <p:cNvGrpSpPr/>
            <p:nvPr/>
          </p:nvGrpSpPr>
          <p:grpSpPr>
            <a:xfrm>
              <a:off x="2400300" y="3960783"/>
              <a:ext cx="1104900" cy="992217"/>
              <a:chOff x="2400300" y="3960783"/>
              <a:chExt cx="1104900" cy="992217"/>
            </a:xfrm>
          </p:grpSpPr>
          <p:sp>
            <p:nvSpPr>
              <p:cNvPr id="75" name="Rectangle 5">
                <a:extLst>
                  <a:ext uri="{FF2B5EF4-FFF2-40B4-BE49-F238E27FC236}">
                    <a16:creationId xmlns:a16="http://schemas.microsoft.com/office/drawing/2014/main" id="{D855268B-962D-406A-840F-B5403C26A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300" y="3962400"/>
                <a:ext cx="1104900" cy="990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Text Box 6">
                <a:extLst>
                  <a:ext uri="{FF2B5EF4-FFF2-40B4-BE49-F238E27FC236}">
                    <a16:creationId xmlns:a16="http://schemas.microsoft.com/office/drawing/2014/main" id="{DB3AA408-6F32-43AC-8AB8-8FC17AF97E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8875" y="4213225"/>
                <a:ext cx="1047750" cy="701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en-GB" sz="2000" b="1" dirty="0">
                    <a:latin typeface="Times New Roman" pitchFamily="18" charset="0"/>
                  </a:rPr>
                  <a:t>Half</a:t>
                </a:r>
              </a:p>
              <a:p>
                <a:pPr algn="ctr" eaLnBrk="0" hangingPunct="0"/>
                <a:r>
                  <a:rPr lang="en-GB" sz="2000" b="1" dirty="0">
                    <a:latin typeface="Times New Roman" pitchFamily="18" charset="0"/>
                  </a:rPr>
                  <a:t>Adder</a:t>
                </a:r>
                <a:endParaRPr lang="en-GB" sz="2000" dirty="0">
                  <a:latin typeface="Times New Roman" pitchFamily="18" charset="0"/>
                </a:endParaRPr>
              </a:p>
            </p:txBody>
          </p:sp>
          <p:sp>
            <p:nvSpPr>
              <p:cNvPr id="86" name="Text Box 6">
                <a:extLst>
                  <a:ext uri="{FF2B5EF4-FFF2-40B4-BE49-F238E27FC236}">
                    <a16:creationId xmlns:a16="http://schemas.microsoft.com/office/drawing/2014/main" id="{3CE06278-62F6-49B7-988D-5223020930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7000" y="3960783"/>
                <a:ext cx="5715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en-GB" sz="2000" b="1" dirty="0">
                    <a:latin typeface="Times New Roman" pitchFamily="18" charset="0"/>
                    <a:sym typeface="Symbol" panose="05050102010706020507" pitchFamily="18" charset="2"/>
                  </a:rPr>
                  <a:t></a:t>
                </a:r>
                <a:endParaRPr lang="en-GB" sz="2000" dirty="0">
                  <a:latin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45273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574887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4. Gate-Level (SSI) Design: Half Adder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025EA959-2263-4785-A70F-E4284B2760C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7550" lvl="1" indent="-358775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4.	Obtain simplified Boolean functions.</a:t>
            </a:r>
            <a:br>
              <a:rPr lang="en-US" sz="2400" dirty="0"/>
            </a:br>
            <a:r>
              <a:rPr lang="en-US" dirty="0"/>
              <a:t>Example: C = </a:t>
            </a:r>
            <a:r>
              <a:rPr lang="en-US" dirty="0">
                <a:solidFill>
                  <a:srgbClr val="800000"/>
                </a:solidFill>
              </a:rPr>
              <a:t>X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Y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                S =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X'Y + XY'</a:t>
            </a:r>
            <a:r>
              <a:rPr lang="en-US" dirty="0">
                <a:sym typeface="Symbol" pitchFamily="18" charset="2"/>
              </a:rPr>
              <a:t> =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XY</a:t>
            </a:r>
            <a:endParaRPr lang="en-US" dirty="0"/>
          </a:p>
        </p:txBody>
      </p:sp>
      <p:sp>
        <p:nvSpPr>
          <p:cNvPr id="20" name="Rectangle 48">
            <a:extLst>
              <a:ext uri="{FF2B5EF4-FFF2-40B4-BE49-F238E27FC236}">
                <a16:creationId xmlns:a16="http://schemas.microsoft.com/office/drawing/2014/main" id="{AB38E201-B6E8-482F-86B1-B26781471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480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17550" lvl="1" indent="-373063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2400" dirty="0"/>
              <a:t>5. Draw the logic diagram.</a:t>
            </a:r>
            <a:endParaRPr lang="en-US" sz="2000" dirty="0"/>
          </a:p>
        </p:txBody>
      </p:sp>
      <p:graphicFrame>
        <p:nvGraphicFramePr>
          <p:cNvPr id="21" name="Group 123">
            <a:extLst>
              <a:ext uri="{FF2B5EF4-FFF2-40B4-BE49-F238E27FC236}">
                <a16:creationId xmlns:a16="http://schemas.microsoft.com/office/drawing/2014/main" id="{C2A55630-2F16-4BFF-8514-8EA3963CD9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1841910"/>
              </p:ext>
            </p:extLst>
          </p:nvPr>
        </p:nvGraphicFramePr>
        <p:xfrm>
          <a:off x="6477000" y="1600200"/>
          <a:ext cx="1752600" cy="1676400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2" name="Group 83">
            <a:extLst>
              <a:ext uri="{FF2B5EF4-FFF2-40B4-BE49-F238E27FC236}">
                <a16:creationId xmlns:a16="http://schemas.microsoft.com/office/drawing/2014/main" id="{D543805B-D7FF-46C0-8BC7-72E5C5BED451}"/>
              </a:ext>
            </a:extLst>
          </p:cNvPr>
          <p:cNvGrpSpPr>
            <a:grpSpLocks/>
          </p:cNvGrpSpPr>
          <p:nvPr/>
        </p:nvGrpSpPr>
        <p:grpSpPr bwMode="auto">
          <a:xfrm>
            <a:off x="2104231" y="4182269"/>
            <a:ext cx="3067050" cy="1692275"/>
            <a:chOff x="1473" y="2332"/>
            <a:chExt cx="1932" cy="1066"/>
          </a:xfrm>
        </p:grpSpPr>
        <p:sp>
          <p:nvSpPr>
            <p:cNvPr id="23" name="AutoShape 84">
              <a:extLst>
                <a:ext uri="{FF2B5EF4-FFF2-40B4-BE49-F238E27FC236}">
                  <a16:creationId xmlns:a16="http://schemas.microsoft.com/office/drawing/2014/main" id="{2EEE03A9-82AB-4EA6-B947-542FE0A59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3028"/>
              <a:ext cx="476" cy="37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85">
              <a:extLst>
                <a:ext uri="{FF2B5EF4-FFF2-40B4-BE49-F238E27FC236}">
                  <a16:creationId xmlns:a16="http://schemas.microsoft.com/office/drawing/2014/main" id="{6C261006-F0BC-4064-82A8-37C15D2B6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453"/>
              <a:ext cx="694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86">
              <a:extLst>
                <a:ext uri="{FF2B5EF4-FFF2-40B4-BE49-F238E27FC236}">
                  <a16:creationId xmlns:a16="http://schemas.microsoft.com/office/drawing/2014/main" id="{FE3371ED-ABBB-4C8B-8FB0-70090A1F3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621"/>
              <a:ext cx="694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87">
              <a:extLst>
                <a:ext uri="{FF2B5EF4-FFF2-40B4-BE49-F238E27FC236}">
                  <a16:creationId xmlns:a16="http://schemas.microsoft.com/office/drawing/2014/main" id="{5C6D04E2-1C5C-4212-8FF1-C5151267CE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04" y="2528"/>
              <a:ext cx="340" cy="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88">
              <a:extLst>
                <a:ext uri="{FF2B5EF4-FFF2-40B4-BE49-F238E27FC236}">
                  <a16:creationId xmlns:a16="http://schemas.microsoft.com/office/drawing/2014/main" id="{87D56A09-221E-4154-8803-64C20D4E05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0" y="3126"/>
              <a:ext cx="320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89">
              <a:extLst>
                <a:ext uri="{FF2B5EF4-FFF2-40B4-BE49-F238E27FC236}">
                  <a16:creationId xmlns:a16="http://schemas.microsoft.com/office/drawing/2014/main" id="{44DD3B62-35B0-41BF-A398-010568F491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20" y="2453"/>
              <a:ext cx="0" cy="67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90">
              <a:extLst>
                <a:ext uri="{FF2B5EF4-FFF2-40B4-BE49-F238E27FC236}">
                  <a16:creationId xmlns:a16="http://schemas.microsoft.com/office/drawing/2014/main" id="{D1EDD81D-63E5-4D35-8B1F-965566F586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50" y="2621"/>
              <a:ext cx="0" cy="67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91">
              <a:extLst>
                <a:ext uri="{FF2B5EF4-FFF2-40B4-BE49-F238E27FC236}">
                  <a16:creationId xmlns:a16="http://schemas.microsoft.com/office/drawing/2014/main" id="{E7A3501D-DA18-4F92-A1CC-C7E91ACEE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0" y="3294"/>
              <a:ext cx="490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92">
              <a:extLst>
                <a:ext uri="{FF2B5EF4-FFF2-40B4-BE49-F238E27FC236}">
                  <a16:creationId xmlns:a16="http://schemas.microsoft.com/office/drawing/2014/main" id="{8F49E964-4B0E-4379-BB96-E6E3B32BBC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7" y="3205"/>
              <a:ext cx="332" cy="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93">
              <a:extLst>
                <a:ext uri="{FF2B5EF4-FFF2-40B4-BE49-F238E27FC236}">
                  <a16:creationId xmlns:a16="http://schemas.microsoft.com/office/drawing/2014/main" id="{29675042-F98B-49B6-A145-49E7B09CC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4" y="2598"/>
              <a:ext cx="43" cy="55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94">
              <a:extLst>
                <a:ext uri="{FF2B5EF4-FFF2-40B4-BE49-F238E27FC236}">
                  <a16:creationId xmlns:a16="http://schemas.microsoft.com/office/drawing/2014/main" id="{001EFBC3-63DF-4358-B8C6-6665E648C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" y="2422"/>
              <a:ext cx="43" cy="55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" name="Group 95">
              <a:extLst>
                <a:ext uri="{FF2B5EF4-FFF2-40B4-BE49-F238E27FC236}">
                  <a16:creationId xmlns:a16="http://schemas.microsoft.com/office/drawing/2014/main" id="{6FE55EAC-0793-4D8C-B84E-4F0E1D94CF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9" y="2352"/>
              <a:ext cx="523" cy="370"/>
              <a:chOff x="2279" y="2352"/>
              <a:chExt cx="523" cy="370"/>
            </a:xfrm>
          </p:grpSpPr>
          <p:sp>
            <p:nvSpPr>
              <p:cNvPr id="38" name="Freeform 96">
                <a:extLst>
                  <a:ext uri="{FF2B5EF4-FFF2-40B4-BE49-F238E27FC236}">
                    <a16:creationId xmlns:a16="http://schemas.microsoft.com/office/drawing/2014/main" id="{AF38B739-2655-4AA5-86FF-C981359BA7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6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6 h 864"/>
                  <a:gd name="T4" fmla="*/ 0 w 288"/>
                  <a:gd name="T5" fmla="*/ 12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97">
                <a:extLst>
                  <a:ext uri="{FF2B5EF4-FFF2-40B4-BE49-F238E27FC236}">
                    <a16:creationId xmlns:a16="http://schemas.microsoft.com/office/drawing/2014/main" id="{3E64914E-6065-4316-885C-E95C8E0757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6" y="2352"/>
                <a:ext cx="17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98">
                <a:extLst>
                  <a:ext uri="{FF2B5EF4-FFF2-40B4-BE49-F238E27FC236}">
                    <a16:creationId xmlns:a16="http://schemas.microsoft.com/office/drawing/2014/main" id="{82637C07-99BA-443F-946C-0CCFCCBD6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6" y="2722"/>
                <a:ext cx="17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99">
                <a:extLst>
                  <a:ext uri="{FF2B5EF4-FFF2-40B4-BE49-F238E27FC236}">
                    <a16:creationId xmlns:a16="http://schemas.microsoft.com/office/drawing/2014/main" id="{2D04854C-A588-4B3D-9601-B9A10F279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352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19 w 576"/>
                  <a:gd name="T3" fmla="*/ 3 h 432"/>
                  <a:gd name="T4" fmla="*/ 24 w 576"/>
                  <a:gd name="T5" fmla="*/ 1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100">
                <a:extLst>
                  <a:ext uri="{FF2B5EF4-FFF2-40B4-BE49-F238E27FC236}">
                    <a16:creationId xmlns:a16="http://schemas.microsoft.com/office/drawing/2014/main" id="{A503038B-4509-4087-B9FA-4BFBD6EFEE8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496" y="2520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19 w 576"/>
                  <a:gd name="T3" fmla="*/ 3 h 432"/>
                  <a:gd name="T4" fmla="*/ 24 w 576"/>
                  <a:gd name="T5" fmla="*/ 1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101">
                <a:extLst>
                  <a:ext uri="{FF2B5EF4-FFF2-40B4-BE49-F238E27FC236}">
                    <a16:creationId xmlns:a16="http://schemas.microsoft.com/office/drawing/2014/main" id="{B84CE943-CDC9-4C09-8220-20B21EEC5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9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6 h 864"/>
                  <a:gd name="T4" fmla="*/ 0 w 288"/>
                  <a:gd name="T5" fmla="*/ 12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" name="Text Box 102">
              <a:extLst>
                <a:ext uri="{FF2B5EF4-FFF2-40B4-BE49-F238E27FC236}">
                  <a16:creationId xmlns:a16="http://schemas.microsoft.com/office/drawing/2014/main" id="{9B6D3C52-599F-4A9F-838C-5B9D8D836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3" y="2332"/>
              <a:ext cx="230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X</a:t>
              </a:r>
            </a:p>
            <a:p>
              <a:pPr eaLnBrk="0" hangingPunct="0"/>
              <a:r>
                <a:rPr lang="en-GB"/>
                <a:t>Y</a:t>
              </a:r>
              <a:endParaRPr lang="en-GB" sz="1400"/>
            </a:p>
          </p:txBody>
        </p:sp>
        <p:sp>
          <p:nvSpPr>
            <p:cNvPr id="36" name="Text Box 103">
              <a:extLst>
                <a:ext uri="{FF2B5EF4-FFF2-40B4-BE49-F238E27FC236}">
                  <a16:creationId xmlns:a16="http://schemas.microsoft.com/office/drawing/2014/main" id="{6A1A0F12-872E-4CCC-B6FA-387BEC699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5" y="2422"/>
              <a:ext cx="230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S</a:t>
              </a:r>
            </a:p>
          </p:txBody>
        </p:sp>
        <p:sp>
          <p:nvSpPr>
            <p:cNvPr id="37" name="Text Box 104">
              <a:extLst>
                <a:ext uri="{FF2B5EF4-FFF2-40B4-BE49-F238E27FC236}">
                  <a16:creationId xmlns:a16="http://schemas.microsoft.com/office/drawing/2014/main" id="{3A56FCA5-A894-4129-8F38-E2A0F9BA47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3087"/>
              <a:ext cx="230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C</a:t>
              </a:r>
            </a:p>
          </p:txBody>
        </p:sp>
      </p:grpSp>
      <p:sp>
        <p:nvSpPr>
          <p:cNvPr id="44" name="Text Box 105">
            <a:extLst>
              <a:ext uri="{FF2B5EF4-FFF2-40B4-BE49-F238E27FC236}">
                <a16:creationId xmlns:a16="http://schemas.microsoft.com/office/drawing/2014/main" id="{2799061B-DC26-45D2-A711-BDE6FF01E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8269" y="3582987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400" dirty="0">
                <a:solidFill>
                  <a:srgbClr val="800000"/>
                </a:solidFill>
              </a:rPr>
              <a:t>Half Adder</a:t>
            </a:r>
            <a:endParaRPr lang="en-GB" sz="2400" dirty="0">
              <a:solidFill>
                <a:srgbClr val="800000"/>
              </a:solidFill>
              <a:latin typeface="Times New Roman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0AFD32-7129-4073-BD69-1613A6108E0E}"/>
              </a:ext>
            </a:extLst>
          </p:cNvPr>
          <p:cNvGrpSpPr/>
          <p:nvPr/>
        </p:nvGrpSpPr>
        <p:grpSpPr>
          <a:xfrm>
            <a:off x="6264275" y="4040187"/>
            <a:ext cx="2574925" cy="2064748"/>
            <a:chOff x="6264275" y="4453301"/>
            <a:chExt cx="2574925" cy="206474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A351317-73B3-4227-BF42-874B2592E9D2}"/>
                </a:ext>
              </a:extLst>
            </p:cNvPr>
            <p:cNvGrpSpPr/>
            <p:nvPr/>
          </p:nvGrpSpPr>
          <p:grpSpPr>
            <a:xfrm>
              <a:off x="6264275" y="5159119"/>
              <a:ext cx="2574925" cy="1358930"/>
              <a:chOff x="1676400" y="3960783"/>
              <a:chExt cx="2574925" cy="1358930"/>
            </a:xfrm>
          </p:grpSpPr>
          <p:sp>
            <p:nvSpPr>
              <p:cNvPr id="46" name="Line 7">
                <a:extLst>
                  <a:ext uri="{FF2B5EF4-FFF2-40B4-BE49-F238E27FC236}">
                    <a16:creationId xmlns:a16="http://schemas.microsoft.com/office/drawing/2014/main" id="{8A01A91A-7073-4C60-A45B-3EB97EBBEC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1360" y="4267200"/>
                <a:ext cx="41211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8">
                <a:extLst>
                  <a:ext uri="{FF2B5EF4-FFF2-40B4-BE49-F238E27FC236}">
                    <a16:creationId xmlns:a16="http://schemas.microsoft.com/office/drawing/2014/main" id="{C245EB14-9AB0-42A5-ABA5-74A2D76047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1039" y="4724400"/>
                <a:ext cx="43243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9">
                <a:extLst>
                  <a:ext uri="{FF2B5EF4-FFF2-40B4-BE49-F238E27FC236}">
                    <a16:creationId xmlns:a16="http://schemas.microsoft.com/office/drawing/2014/main" id="{FEABC921-3C94-43E4-967E-4EE9F0A086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5925" y="4267200"/>
                <a:ext cx="9144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Line 10">
                <a:extLst>
                  <a:ext uri="{FF2B5EF4-FFF2-40B4-BE49-F238E27FC236}">
                    <a16:creationId xmlns:a16="http://schemas.microsoft.com/office/drawing/2014/main" id="{34E8B971-78AC-4739-A400-6980BAAAA8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5925" y="4724400"/>
                <a:ext cx="9144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Text Box 11">
                <a:extLst>
                  <a:ext uri="{FF2B5EF4-FFF2-40B4-BE49-F238E27FC236}">
                    <a16:creationId xmlns:a16="http://schemas.microsoft.com/office/drawing/2014/main" id="{A4717BB0-01D7-4DCE-9976-22B079790E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6400" y="4083050"/>
                <a:ext cx="381000" cy="800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GB" dirty="0"/>
                  <a:t>X</a:t>
                </a:r>
              </a:p>
              <a:p>
                <a:pPr eaLnBrk="0" hangingPunct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GB" dirty="0"/>
                  <a:t>Y</a:t>
                </a:r>
              </a:p>
            </p:txBody>
          </p:sp>
          <p:sp>
            <p:nvSpPr>
              <p:cNvPr id="51" name="Text Box 12">
                <a:extLst>
                  <a:ext uri="{FF2B5EF4-FFF2-40B4-BE49-F238E27FC236}">
                    <a16:creationId xmlns:a16="http://schemas.microsoft.com/office/drawing/2014/main" id="{BE642B25-E772-4930-B99F-5B467EE57E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0325" y="4083050"/>
                <a:ext cx="381000" cy="800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GB" dirty="0"/>
                  <a:t>S</a:t>
                </a:r>
              </a:p>
              <a:p>
                <a:pPr eaLnBrk="0" hangingPunct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GB" dirty="0"/>
                  <a:t>C</a:t>
                </a:r>
              </a:p>
            </p:txBody>
          </p:sp>
          <p:sp>
            <p:nvSpPr>
              <p:cNvPr id="52" name="Text Box 13">
                <a:extLst>
                  <a:ext uri="{FF2B5EF4-FFF2-40B4-BE49-F238E27FC236}">
                    <a16:creationId xmlns:a16="http://schemas.microsoft.com/office/drawing/2014/main" id="{5747EE8D-89B2-48D3-9411-A235E1D1C1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5550" y="4953000"/>
                <a:ext cx="9144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/>
                  <a:t>(X + Y)</a:t>
                </a: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8E2F0184-B7F1-456E-8A47-EDC7EA689795}"/>
                  </a:ext>
                </a:extLst>
              </p:cNvPr>
              <p:cNvGrpSpPr/>
              <p:nvPr/>
            </p:nvGrpSpPr>
            <p:grpSpPr>
              <a:xfrm>
                <a:off x="2400300" y="3960783"/>
                <a:ext cx="1104900" cy="992217"/>
                <a:chOff x="2400300" y="3960783"/>
                <a:chExt cx="1104900" cy="992217"/>
              </a:xfrm>
            </p:grpSpPr>
            <p:sp>
              <p:nvSpPr>
                <p:cNvPr id="54" name="Rectangle 5">
                  <a:extLst>
                    <a:ext uri="{FF2B5EF4-FFF2-40B4-BE49-F238E27FC236}">
                      <a16:creationId xmlns:a16="http://schemas.microsoft.com/office/drawing/2014/main" id="{86448187-FCBB-4550-BA65-311164AC0C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300" y="3962400"/>
                  <a:ext cx="1104900" cy="990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Text Box 6">
                  <a:extLst>
                    <a:ext uri="{FF2B5EF4-FFF2-40B4-BE49-F238E27FC236}">
                      <a16:creationId xmlns:a16="http://schemas.microsoft.com/office/drawing/2014/main" id="{7FA63B8A-7BB0-44E7-AC60-1C268E065C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28875" y="4213225"/>
                  <a:ext cx="1047750" cy="7016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 eaLnBrk="0" hangingPunct="0"/>
                  <a:r>
                    <a:rPr lang="en-GB" sz="2000" b="1" dirty="0">
                      <a:latin typeface="Times New Roman" pitchFamily="18" charset="0"/>
                    </a:rPr>
                    <a:t>Half</a:t>
                  </a:r>
                </a:p>
                <a:p>
                  <a:pPr algn="ctr" eaLnBrk="0" hangingPunct="0"/>
                  <a:r>
                    <a:rPr lang="en-GB" sz="2000" b="1" dirty="0">
                      <a:latin typeface="Times New Roman" pitchFamily="18" charset="0"/>
                    </a:rPr>
                    <a:t>Adder</a:t>
                  </a:r>
                  <a:endParaRPr lang="en-GB" sz="2000" dirty="0">
                    <a:latin typeface="Times New Roman" pitchFamily="18" charset="0"/>
                  </a:endParaRPr>
                </a:p>
              </p:txBody>
            </p:sp>
            <p:sp>
              <p:nvSpPr>
                <p:cNvPr id="56" name="Text Box 6">
                  <a:extLst>
                    <a:ext uri="{FF2B5EF4-FFF2-40B4-BE49-F238E27FC236}">
                      <a16:creationId xmlns:a16="http://schemas.microsoft.com/office/drawing/2014/main" id="{8465B758-AFE1-4C51-BA17-14BC4A259CD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67000" y="3960783"/>
                  <a:ext cx="571500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 eaLnBrk="0" hangingPunct="0"/>
                  <a:r>
                    <a:rPr lang="en-GB" sz="2000" b="1" dirty="0">
                      <a:latin typeface="Times New Roman" pitchFamily="18" charset="0"/>
                      <a:sym typeface="Symbol" panose="05050102010706020507" pitchFamily="18" charset="2"/>
                    </a:rPr>
                    <a:t></a:t>
                  </a:r>
                  <a:endParaRPr lang="en-GB" sz="2000" dirty="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57" name="Text Box 105">
              <a:extLst>
                <a:ext uri="{FF2B5EF4-FFF2-40B4-BE49-F238E27FC236}">
                  <a16:creationId xmlns:a16="http://schemas.microsoft.com/office/drawing/2014/main" id="{1B8A96A8-1CAD-4D54-80A5-01F89ABC0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3381" y="4453301"/>
              <a:ext cx="17526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dirty="0"/>
                <a:t>Block diagram of Half Adder</a:t>
              </a:r>
              <a:endParaRPr lang="en-GB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9352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 bldLvl="2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8646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Gate-Level (SSI) Design: Full Adder (1/5)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5" name="Rectangle 3">
            <a:extLst>
              <a:ext uri="{FF2B5EF4-FFF2-40B4-BE49-F238E27FC236}">
                <a16:creationId xmlns:a16="http://schemas.microsoft.com/office/drawing/2014/main" id="{7567F083-84B3-41DB-9C4A-E0BC75106F1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153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Half adder adds up only two bits.</a:t>
            </a:r>
          </a:p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To add two binary numbers, we need to add 3 bits (including the </a:t>
            </a:r>
            <a:r>
              <a:rPr lang="en-US" i="1" dirty="0"/>
              <a:t>carry</a:t>
            </a:r>
            <a:r>
              <a:rPr lang="en-US" dirty="0"/>
              <a:t>).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</a:p>
        </p:txBody>
      </p:sp>
      <p:graphicFrame>
        <p:nvGraphicFramePr>
          <p:cNvPr id="66" name="Object 4">
            <a:extLst>
              <a:ext uri="{FF2B5EF4-FFF2-40B4-BE49-F238E27FC236}">
                <a16:creationId xmlns:a16="http://schemas.microsoft.com/office/drawing/2014/main" id="{EEBB0CF2-E31E-478E-9EC7-A709E221F0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264069"/>
              </p:ext>
            </p:extLst>
          </p:nvPr>
        </p:nvGraphicFramePr>
        <p:xfrm>
          <a:off x="3881377" y="2728884"/>
          <a:ext cx="2679700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Document" r:id="rId4" imgW="2680200" imgH="1276200" progId="Word.Document.8">
                  <p:embed/>
                </p:oleObj>
              </mc:Choice>
              <mc:Fallback>
                <p:oleObj name="Document" r:id="rId4" imgW="2680200" imgH="1276200" progId="Word.Document.8">
                  <p:embed/>
                  <p:pic>
                    <p:nvPicPr>
                      <p:cNvPr id="2836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377" y="2728884"/>
                        <a:ext cx="2679700" cy="1276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6">
            <a:extLst>
              <a:ext uri="{FF2B5EF4-FFF2-40B4-BE49-F238E27FC236}">
                <a16:creationId xmlns:a16="http://schemas.microsoft.com/office/drawing/2014/main" id="{2BB35ACA-635E-4413-BCDB-A571DC51F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0386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Need </a:t>
            </a:r>
            <a:r>
              <a:rPr lang="en-US" sz="2400" dirty="0">
                <a:solidFill>
                  <a:srgbClr val="800000"/>
                </a:solidFill>
              </a:rPr>
              <a:t>Full Adder</a:t>
            </a:r>
            <a:r>
              <a:rPr lang="en-US" sz="2400" dirty="0"/>
              <a:t> (so called as it can be made from two half adders).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DBA9F1-C593-4186-8A54-9F30503BB9AD}"/>
              </a:ext>
            </a:extLst>
          </p:cNvPr>
          <p:cNvGrpSpPr/>
          <p:nvPr/>
        </p:nvGrpSpPr>
        <p:grpSpPr>
          <a:xfrm>
            <a:off x="4150006" y="4737634"/>
            <a:ext cx="2720011" cy="1595710"/>
            <a:chOff x="4150006" y="4737634"/>
            <a:chExt cx="2720011" cy="1595710"/>
          </a:xfrm>
        </p:grpSpPr>
        <p:sp>
          <p:nvSpPr>
            <p:cNvPr id="132" name="Line 12">
              <a:extLst>
                <a:ext uri="{FF2B5EF4-FFF2-40B4-BE49-F238E27FC236}">
                  <a16:creationId xmlns:a16="http://schemas.microsoft.com/office/drawing/2014/main" id="{BB0BA283-8651-4563-BE8C-398B983157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31534" y="5125255"/>
              <a:ext cx="914400" cy="15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13">
              <a:extLst>
                <a:ext uri="{FF2B5EF4-FFF2-40B4-BE49-F238E27FC236}">
                  <a16:creationId xmlns:a16="http://schemas.microsoft.com/office/drawing/2014/main" id="{01131092-02EF-4A2F-BE19-BED88400B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31534" y="5582455"/>
              <a:ext cx="914400" cy="15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Text Box 14">
              <a:extLst>
                <a:ext uri="{FF2B5EF4-FFF2-40B4-BE49-F238E27FC236}">
                  <a16:creationId xmlns:a16="http://schemas.microsoft.com/office/drawing/2014/main" id="{D99EBBCA-0068-472C-A977-2E725A69D0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006" y="4849018"/>
              <a:ext cx="381000" cy="969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dirty="0"/>
                <a:t>X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dirty="0"/>
                <a:t>Y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dirty="0"/>
                <a:t>Z</a:t>
              </a:r>
            </a:p>
          </p:txBody>
        </p:sp>
        <p:sp>
          <p:nvSpPr>
            <p:cNvPr id="135" name="Text Box 15">
              <a:extLst>
                <a:ext uri="{FF2B5EF4-FFF2-40B4-BE49-F238E27FC236}">
                  <a16:creationId xmlns:a16="http://schemas.microsoft.com/office/drawing/2014/main" id="{DEEA54EF-9FC8-4AF1-BE8D-809B295E9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9017" y="4972855"/>
              <a:ext cx="381000" cy="800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ts val="0"/>
                </a:spcBef>
                <a:spcAft>
                  <a:spcPts val="1200"/>
                </a:spcAft>
              </a:pPr>
              <a:r>
                <a:rPr lang="en-GB" dirty="0"/>
                <a:t>S</a:t>
              </a:r>
            </a:p>
            <a:p>
              <a:pPr eaLnBrk="0" hangingPunct="0">
                <a:spcBef>
                  <a:spcPts val="0"/>
                </a:spcBef>
                <a:spcAft>
                  <a:spcPts val="1200"/>
                </a:spcAft>
              </a:pPr>
              <a:r>
                <a:rPr lang="en-GB" dirty="0"/>
                <a:t>C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60F274C-7104-42D3-91A0-858B8776DE98}"/>
                </a:ext>
              </a:extLst>
            </p:cNvPr>
            <p:cNvGrpSpPr/>
            <p:nvPr/>
          </p:nvGrpSpPr>
          <p:grpSpPr>
            <a:xfrm>
              <a:off x="4454806" y="5029200"/>
              <a:ext cx="441044" cy="611188"/>
              <a:chOff x="3981450" y="5029200"/>
              <a:chExt cx="914400" cy="611188"/>
            </a:xfrm>
          </p:grpSpPr>
          <p:sp>
            <p:nvSpPr>
              <p:cNvPr id="71" name="Line 10">
                <a:extLst>
                  <a:ext uri="{FF2B5EF4-FFF2-40B4-BE49-F238E27FC236}">
                    <a16:creationId xmlns:a16="http://schemas.microsoft.com/office/drawing/2014/main" id="{6E8E2099-B08F-4F49-8D31-C8156529BE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1450" y="5029200"/>
                <a:ext cx="914400" cy="15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Line 11">
                <a:extLst>
                  <a:ext uri="{FF2B5EF4-FFF2-40B4-BE49-F238E27FC236}">
                    <a16:creationId xmlns:a16="http://schemas.microsoft.com/office/drawing/2014/main" id="{722BF79B-1802-4ECC-A041-76CA59D045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1450" y="5334000"/>
                <a:ext cx="914400" cy="15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Line 17">
                <a:extLst>
                  <a:ext uri="{FF2B5EF4-FFF2-40B4-BE49-F238E27FC236}">
                    <a16:creationId xmlns:a16="http://schemas.microsoft.com/office/drawing/2014/main" id="{34834C5A-B4E3-4D02-88F9-8449DED931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1450" y="5638800"/>
                <a:ext cx="914400" cy="15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C513CE2-4C75-40FD-944A-ED8118DAD783}"/>
                </a:ext>
              </a:extLst>
            </p:cNvPr>
            <p:cNvGrpSpPr/>
            <p:nvPr/>
          </p:nvGrpSpPr>
          <p:grpSpPr>
            <a:xfrm>
              <a:off x="4800600" y="4737634"/>
              <a:ext cx="1371600" cy="1595710"/>
              <a:chOff x="4800600" y="4737634"/>
              <a:chExt cx="1371600" cy="1595710"/>
            </a:xfrm>
          </p:grpSpPr>
          <p:sp>
            <p:nvSpPr>
              <p:cNvPr id="136" name="Text Box 16">
                <a:extLst>
                  <a:ext uri="{FF2B5EF4-FFF2-40B4-BE49-F238E27FC236}">
                    <a16:creationId xmlns:a16="http://schemas.microsoft.com/office/drawing/2014/main" id="{3BEC91C3-6B91-4194-8A03-E1204E5B00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600" y="5966631"/>
                <a:ext cx="13716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/>
                  <a:t>(X + Y + Z)</a:t>
                </a: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76A3BCD-DCF0-4320-B76F-F259E597EC5D}"/>
                  </a:ext>
                </a:extLst>
              </p:cNvPr>
              <p:cNvGrpSpPr/>
              <p:nvPr/>
            </p:nvGrpSpPr>
            <p:grpSpPr>
              <a:xfrm>
                <a:off x="4914900" y="4737634"/>
                <a:ext cx="1143000" cy="1211260"/>
                <a:chOff x="4914900" y="4737634"/>
                <a:chExt cx="1143000" cy="1211260"/>
              </a:xfrm>
            </p:grpSpPr>
            <p:sp>
              <p:nvSpPr>
                <p:cNvPr id="69" name="Rectangle 8">
                  <a:extLst>
                    <a:ext uri="{FF2B5EF4-FFF2-40B4-BE49-F238E27FC236}">
                      <a16:creationId xmlns:a16="http://schemas.microsoft.com/office/drawing/2014/main" id="{D57134E8-0226-48C3-B1AC-436D4D33CF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14900" y="4737634"/>
                  <a:ext cx="1143000" cy="121126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0" name="Text Box 9">
                  <a:extLst>
                    <a:ext uri="{FF2B5EF4-FFF2-40B4-BE49-F238E27FC236}">
                      <a16:creationId xmlns:a16="http://schemas.microsoft.com/office/drawing/2014/main" id="{00C60639-6FAD-4F80-ABD6-D2FA7BD801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29200" y="5108658"/>
                  <a:ext cx="914400" cy="7016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 eaLnBrk="0" hangingPunct="0"/>
                  <a:r>
                    <a:rPr lang="en-GB" sz="2000" b="1" dirty="0">
                      <a:latin typeface="Times New Roman" pitchFamily="18" charset="0"/>
                    </a:rPr>
                    <a:t>Full</a:t>
                  </a:r>
                </a:p>
                <a:p>
                  <a:pPr algn="ctr" eaLnBrk="0" hangingPunct="0"/>
                  <a:r>
                    <a:rPr lang="en-GB" sz="2000" b="1" dirty="0">
                      <a:latin typeface="Times New Roman" pitchFamily="18" charset="0"/>
                    </a:rPr>
                    <a:t>Adder</a:t>
                  </a:r>
                  <a:endParaRPr lang="en-GB" sz="2000" dirty="0">
                    <a:latin typeface="Times New Roman" pitchFamily="18" charset="0"/>
                  </a:endParaRPr>
                </a:p>
              </p:txBody>
            </p:sp>
            <p:sp>
              <p:nvSpPr>
                <p:cNvPr id="138" name="Text Box 6">
                  <a:extLst>
                    <a:ext uri="{FF2B5EF4-FFF2-40B4-BE49-F238E27FC236}">
                      <a16:creationId xmlns:a16="http://schemas.microsoft.com/office/drawing/2014/main" id="{65579F4D-44B2-46F8-BEBD-820AD72F38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00650" y="4752945"/>
                  <a:ext cx="571500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 eaLnBrk="0" hangingPunct="0"/>
                  <a:r>
                    <a:rPr lang="en-GB" sz="2000" b="1" dirty="0">
                      <a:latin typeface="Times New Roman" pitchFamily="18" charset="0"/>
                      <a:sym typeface="Symbol" panose="05050102010706020507" pitchFamily="18" charset="2"/>
                    </a:rPr>
                    <a:t></a:t>
                  </a:r>
                  <a:endParaRPr lang="en-GB" sz="2000" dirty="0">
                    <a:latin typeface="Times New Roman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240750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98036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Gate-Level (SSI) Design: Full Adder (2/5)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A12618AB-C425-4249-9BDC-1514E7D1556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153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Truth table:</a:t>
            </a: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25C562C3-3D45-4CB7-A374-3AA206D98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479449"/>
            <a:ext cx="5762626" cy="1633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Using K-map, simplified SOP form:</a:t>
            </a:r>
          </a:p>
          <a:p>
            <a:pPr marL="444500" lvl="1" indent="-100013"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400" dirty="0">
                <a:solidFill>
                  <a:srgbClr val="800000"/>
                </a:solidFill>
              </a:rPr>
              <a:t>C = X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Y + XZ + YZ</a:t>
            </a:r>
            <a:br>
              <a:rPr lang="en-US" sz="2400" dirty="0">
                <a:solidFill>
                  <a:srgbClr val="800000"/>
                </a:solidFill>
                <a:sym typeface="Symbol" pitchFamily="18" charset="2"/>
              </a:rPr>
            </a:b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S = X'Y'Z + X'YZ' + XY'Z' + XYZ </a:t>
            </a:r>
            <a:endParaRPr lang="en-US" sz="2000" dirty="0">
              <a:solidFill>
                <a:srgbClr val="800000"/>
              </a:solidFill>
              <a:sym typeface="Symbol" pitchFamily="18" charset="2"/>
            </a:endParaRPr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CE825E1A-CF9D-424E-9350-0F3B2A1B9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828007"/>
            <a:ext cx="3886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000" dirty="0"/>
              <a:t>Note:</a:t>
            </a:r>
          </a:p>
          <a:p>
            <a:pPr eaLnBrk="0" hangingPunct="0"/>
            <a:r>
              <a:rPr lang="en-US" sz="2000" dirty="0"/>
              <a:t>  </a:t>
            </a:r>
            <a:r>
              <a:rPr lang="en-US" dirty="0"/>
              <a:t>Z - carry in (to the current position)</a:t>
            </a:r>
          </a:p>
          <a:p>
            <a:pPr eaLnBrk="0" hangingPunct="0"/>
            <a:r>
              <a:rPr lang="en-US" dirty="0"/>
              <a:t>  C - carry out (to the next position)</a:t>
            </a:r>
            <a:r>
              <a:rPr lang="en-US" dirty="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63" name="Group 154">
            <a:extLst>
              <a:ext uri="{FF2B5EF4-FFF2-40B4-BE49-F238E27FC236}">
                <a16:creationId xmlns:a16="http://schemas.microsoft.com/office/drawing/2014/main" id="{A00A678E-191B-4E46-BB7B-951F9DC381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1263143"/>
              </p:ext>
            </p:extLst>
          </p:nvPr>
        </p:nvGraphicFramePr>
        <p:xfrm>
          <a:off x="2895600" y="1600200"/>
          <a:ext cx="1828800" cy="2743200"/>
        </p:xfrm>
        <a:graphic>
          <a:graphicData uri="http://schemas.openxmlformats.org/drawingml/2006/table">
            <a:tbl>
              <a:tblPr/>
              <a:tblGrid>
                <a:gridCol w="36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5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4" name="Text Box 58">
            <a:extLst>
              <a:ext uri="{FF2B5EF4-FFF2-40B4-BE49-F238E27FC236}">
                <a16:creationId xmlns:a16="http://schemas.microsoft.com/office/drawing/2014/main" id="{D2B34E30-07C8-4C3E-A536-E8DA6FFB3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1B400E3-7E01-4483-966B-22426F56A2BA}"/>
              </a:ext>
            </a:extLst>
          </p:cNvPr>
          <p:cNvGrpSpPr/>
          <p:nvPr/>
        </p:nvGrpSpPr>
        <p:grpSpPr>
          <a:xfrm>
            <a:off x="6248400" y="3086419"/>
            <a:ext cx="2133600" cy="1390650"/>
            <a:chOff x="6248400" y="3276600"/>
            <a:chExt cx="2133600" cy="1390650"/>
          </a:xfrm>
        </p:grpSpPr>
        <p:grpSp>
          <p:nvGrpSpPr>
            <p:cNvPr id="28" name="Group 23">
              <a:extLst>
                <a:ext uri="{FF2B5EF4-FFF2-40B4-BE49-F238E27FC236}">
                  <a16:creationId xmlns:a16="http://schemas.microsoft.com/office/drawing/2014/main" id="{9CD87764-AC29-44F6-8FE2-F34449FD4F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8400" y="3276600"/>
              <a:ext cx="2133600" cy="1390650"/>
              <a:chOff x="3936" y="2112"/>
              <a:chExt cx="1344" cy="876"/>
            </a:xfrm>
          </p:grpSpPr>
          <p:grpSp>
            <p:nvGrpSpPr>
              <p:cNvPr id="46" name="Group 24">
                <a:extLst>
                  <a:ext uri="{FF2B5EF4-FFF2-40B4-BE49-F238E27FC236}">
                    <a16:creationId xmlns:a16="http://schemas.microsoft.com/office/drawing/2014/main" id="{E9FCE323-4BBC-4E89-A34C-FA966AC71F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6" y="2256"/>
                <a:ext cx="1344" cy="732"/>
                <a:chOff x="3936" y="2256"/>
                <a:chExt cx="1344" cy="732"/>
              </a:xfrm>
            </p:grpSpPr>
            <p:grpSp>
              <p:nvGrpSpPr>
                <p:cNvPr id="48" name="Group 25">
                  <a:extLst>
                    <a:ext uri="{FF2B5EF4-FFF2-40B4-BE49-F238E27FC236}">
                      <a16:creationId xmlns:a16="http://schemas.microsoft.com/office/drawing/2014/main" id="{3608251D-6C28-4A9E-9725-4161B15860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936" y="2256"/>
                  <a:ext cx="1344" cy="732"/>
                  <a:chOff x="3792" y="2592"/>
                  <a:chExt cx="1344" cy="732"/>
                </a:xfrm>
              </p:grpSpPr>
              <p:sp>
                <p:nvSpPr>
                  <p:cNvPr id="53" name="Rectangle 26">
                    <a:extLst>
                      <a:ext uri="{FF2B5EF4-FFF2-40B4-BE49-F238E27FC236}">
                        <a16:creationId xmlns:a16="http://schemas.microsoft.com/office/drawing/2014/main" id="{71405D43-6B2D-427E-8D16-209B8D915AC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832"/>
                    <a:ext cx="960" cy="48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" name="Line 27">
                    <a:extLst>
                      <a:ext uri="{FF2B5EF4-FFF2-40B4-BE49-F238E27FC236}">
                        <a16:creationId xmlns:a16="http://schemas.microsoft.com/office/drawing/2014/main" id="{B3E374D4-6D10-4864-8740-718665BD666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320" y="2832"/>
                    <a:ext cx="0" cy="4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" name="Text Box 28">
                    <a:extLst>
                      <a:ext uri="{FF2B5EF4-FFF2-40B4-BE49-F238E27FC236}">
                        <a16:creationId xmlns:a16="http://schemas.microsoft.com/office/drawing/2014/main" id="{90C8A18D-9CAD-4437-AD65-E157510D0A5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8" y="2832"/>
                    <a:ext cx="195" cy="4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r" eaLnBrk="0" hangingPunct="0"/>
                    <a:r>
                      <a:rPr lang="en-GB" sz="1400" b="1">
                        <a:latin typeface="Times New Roman" pitchFamily="18" charset="0"/>
                      </a:rPr>
                      <a:t>0</a:t>
                    </a:r>
                  </a:p>
                  <a:p>
                    <a:pPr algn="r" eaLnBrk="0" hangingPunct="0"/>
                    <a:r>
                      <a:rPr lang="en-GB" sz="1400" b="1">
                        <a:latin typeface="Times New Roman" pitchFamily="18" charset="0"/>
                      </a:rPr>
                      <a:t>   1</a:t>
                    </a:r>
                    <a:endParaRPr lang="en-GB" sz="1600" b="1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6" name="Text Box 29">
                    <a:extLst>
                      <a:ext uri="{FF2B5EF4-FFF2-40B4-BE49-F238E27FC236}">
                        <a16:creationId xmlns:a16="http://schemas.microsoft.com/office/drawing/2014/main" id="{C1353C57-167A-4AE6-B1F7-47AC4992AA3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80" y="2640"/>
                    <a:ext cx="1056" cy="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r>
                      <a:rPr lang="en-GB" sz="1400" b="1" dirty="0">
                        <a:latin typeface="Times New Roman" pitchFamily="18" charset="0"/>
                      </a:rPr>
                      <a:t>00     01    11     10</a:t>
                    </a:r>
                  </a:p>
                </p:txBody>
              </p:sp>
              <p:sp>
                <p:nvSpPr>
                  <p:cNvPr id="57" name="Line 30">
                    <a:extLst>
                      <a:ext uri="{FF2B5EF4-FFF2-40B4-BE49-F238E27FC236}">
                        <a16:creationId xmlns:a16="http://schemas.microsoft.com/office/drawing/2014/main" id="{549D2E62-C579-471C-B43C-2BE506EC9AE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88" y="2688"/>
                    <a:ext cx="190" cy="13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" name="Text Box 31">
                    <a:extLst>
                      <a:ext uri="{FF2B5EF4-FFF2-40B4-BE49-F238E27FC236}">
                        <a16:creationId xmlns:a16="http://schemas.microsoft.com/office/drawing/2014/main" id="{ED0C3D1D-FF9F-4777-B58C-05F20838EB0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92" y="2708"/>
                    <a:ext cx="255" cy="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200" b="1">
                        <a:latin typeface="Tahoma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59" name="Text Box 32">
                    <a:extLst>
                      <a:ext uri="{FF2B5EF4-FFF2-40B4-BE49-F238E27FC236}">
                        <a16:creationId xmlns:a16="http://schemas.microsoft.com/office/drawing/2014/main" id="{F55585C6-96C2-47C2-96AE-F089130AF60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8" y="2592"/>
                    <a:ext cx="298" cy="18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200" b="1">
                        <a:latin typeface="Tahoma" pitchFamily="34" charset="0"/>
                      </a:rPr>
                      <a:t>YZ</a:t>
                    </a:r>
                  </a:p>
                </p:txBody>
              </p:sp>
              <p:sp>
                <p:nvSpPr>
                  <p:cNvPr id="60" name="Line 33">
                    <a:extLst>
                      <a:ext uri="{FF2B5EF4-FFF2-40B4-BE49-F238E27FC236}">
                        <a16:creationId xmlns:a16="http://schemas.microsoft.com/office/drawing/2014/main" id="{D1E1FEEF-81B8-40B5-9BE9-791555DB344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80" y="3072"/>
                    <a:ext cx="96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" name="Line 34">
                    <a:extLst>
                      <a:ext uri="{FF2B5EF4-FFF2-40B4-BE49-F238E27FC236}">
                        <a16:creationId xmlns:a16="http://schemas.microsoft.com/office/drawing/2014/main" id="{3542B7A7-35B2-484C-9BB3-1708ECBDEAD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00" y="2832"/>
                    <a:ext cx="0" cy="4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" name="Line 35">
                    <a:extLst>
                      <a:ext uri="{FF2B5EF4-FFF2-40B4-BE49-F238E27FC236}">
                        <a16:creationId xmlns:a16="http://schemas.microsoft.com/office/drawing/2014/main" id="{CE0B91BF-859E-4ABA-AC50-65F6FC90E6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60" y="2832"/>
                    <a:ext cx="0" cy="4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9" name="Text Box 36">
                  <a:extLst>
                    <a:ext uri="{FF2B5EF4-FFF2-40B4-BE49-F238E27FC236}">
                      <a16:creationId xmlns:a16="http://schemas.microsoft.com/office/drawing/2014/main" id="{8730AF3B-664E-4D38-95BE-E70D692005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68" y="276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  <p:sp>
              <p:nvSpPr>
                <p:cNvPr id="50" name="Text Box 37">
                  <a:extLst>
                    <a:ext uri="{FF2B5EF4-FFF2-40B4-BE49-F238E27FC236}">
                      <a16:creationId xmlns:a16="http://schemas.microsoft.com/office/drawing/2014/main" id="{C281A738-012C-450F-B784-162A7070328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21" y="276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  <p:sp>
              <p:nvSpPr>
                <p:cNvPr id="51" name="Text Box 38">
                  <a:extLst>
                    <a:ext uri="{FF2B5EF4-FFF2-40B4-BE49-F238E27FC236}">
                      <a16:creationId xmlns:a16="http://schemas.microsoft.com/office/drawing/2014/main" id="{07A21E88-8C6F-4564-87FF-3EA89011AD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80" y="276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  <p:sp>
              <p:nvSpPr>
                <p:cNvPr id="52" name="Text Box 39">
                  <a:extLst>
                    <a:ext uri="{FF2B5EF4-FFF2-40B4-BE49-F238E27FC236}">
                      <a16:creationId xmlns:a16="http://schemas.microsoft.com/office/drawing/2014/main" id="{35BFCAEC-34B9-417E-BA90-DB5F42CD61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35" y="2535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47" name="Text Box 40">
                <a:extLst>
                  <a:ext uri="{FF2B5EF4-FFF2-40B4-BE49-F238E27FC236}">
                    <a16:creationId xmlns:a16="http://schemas.microsoft.com/office/drawing/2014/main" id="{387D4F38-B470-49A4-9EB3-EE80EE4805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0" y="2112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>
                    <a:solidFill>
                      <a:srgbClr val="0000FF"/>
                    </a:solidFill>
                  </a:rPr>
                  <a:t>C</a:t>
                </a:r>
                <a:endParaRPr lang="en-GB" sz="1400" b="1"/>
              </a:p>
            </p:txBody>
          </p:sp>
        </p:grpSp>
        <p:sp>
          <p:nvSpPr>
            <p:cNvPr id="65" name="Text Box 39">
              <a:extLst>
                <a:ext uri="{FF2B5EF4-FFF2-40B4-BE49-F238E27FC236}">
                  <a16:creationId xmlns:a16="http://schemas.microsoft.com/office/drawing/2014/main" id="{A02D0031-A49A-429A-9C62-8CD7E6BF19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4019" y="3947796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  <p:sp>
          <p:nvSpPr>
            <p:cNvPr id="66" name="Text Box 39">
              <a:extLst>
                <a:ext uri="{FF2B5EF4-FFF2-40B4-BE49-F238E27FC236}">
                  <a16:creationId xmlns:a16="http://schemas.microsoft.com/office/drawing/2014/main" id="{2426F38B-BF4C-4BFB-8C0A-FBFAD59F7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2799" y="3948113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  <p:sp>
          <p:nvSpPr>
            <p:cNvPr id="67" name="Text Box 39">
              <a:extLst>
                <a:ext uri="{FF2B5EF4-FFF2-40B4-BE49-F238E27FC236}">
                  <a16:creationId xmlns:a16="http://schemas.microsoft.com/office/drawing/2014/main" id="{3F13D290-4D8A-421E-9644-3633AA466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0825" y="3948113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  <p:sp>
          <p:nvSpPr>
            <p:cNvPr id="68" name="Text Box 39">
              <a:extLst>
                <a:ext uri="{FF2B5EF4-FFF2-40B4-BE49-F238E27FC236}">
                  <a16:creationId xmlns:a16="http://schemas.microsoft.com/office/drawing/2014/main" id="{E8822392-8185-486B-AEF7-7E2FADA23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3701" y="4322762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9C95D10-02B9-4D54-B56E-DE9E6B2387C5}"/>
              </a:ext>
            </a:extLst>
          </p:cNvPr>
          <p:cNvGrpSpPr/>
          <p:nvPr/>
        </p:nvGrpSpPr>
        <p:grpSpPr>
          <a:xfrm>
            <a:off x="6248400" y="4762819"/>
            <a:ext cx="2133600" cy="1314450"/>
            <a:chOff x="6248400" y="4800600"/>
            <a:chExt cx="2133600" cy="1314450"/>
          </a:xfrm>
        </p:grpSpPr>
        <p:grpSp>
          <p:nvGrpSpPr>
            <p:cNvPr id="29" name="Group 41">
              <a:extLst>
                <a:ext uri="{FF2B5EF4-FFF2-40B4-BE49-F238E27FC236}">
                  <a16:creationId xmlns:a16="http://schemas.microsoft.com/office/drawing/2014/main" id="{A348A0CD-1D41-40B5-AAE9-D8FCA71C41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8400" y="4800600"/>
              <a:ext cx="2133600" cy="1314450"/>
              <a:chOff x="3936" y="3024"/>
              <a:chExt cx="1344" cy="828"/>
            </a:xfrm>
          </p:grpSpPr>
          <p:grpSp>
            <p:nvGrpSpPr>
              <p:cNvPr id="30" name="Group 42">
                <a:extLst>
                  <a:ext uri="{FF2B5EF4-FFF2-40B4-BE49-F238E27FC236}">
                    <a16:creationId xmlns:a16="http://schemas.microsoft.com/office/drawing/2014/main" id="{6C1B60F7-8220-43DF-AD10-A1DD744B9F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6" y="3120"/>
                <a:ext cx="1344" cy="732"/>
                <a:chOff x="3792" y="2592"/>
                <a:chExt cx="1344" cy="732"/>
              </a:xfrm>
            </p:grpSpPr>
            <p:sp>
              <p:nvSpPr>
                <p:cNvPr id="36" name="Rectangle 43">
                  <a:extLst>
                    <a:ext uri="{FF2B5EF4-FFF2-40B4-BE49-F238E27FC236}">
                      <a16:creationId xmlns:a16="http://schemas.microsoft.com/office/drawing/2014/main" id="{70CD16D1-2D01-4A61-8A22-EC277A5C8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0" y="2832"/>
                  <a:ext cx="960" cy="48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" name="Line 44">
                  <a:extLst>
                    <a:ext uri="{FF2B5EF4-FFF2-40B4-BE49-F238E27FC236}">
                      <a16:creationId xmlns:a16="http://schemas.microsoft.com/office/drawing/2014/main" id="{CE51224E-B20E-4482-9433-4190CE44C9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0" y="2832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Text Box 45">
                  <a:extLst>
                    <a:ext uri="{FF2B5EF4-FFF2-40B4-BE49-F238E27FC236}">
                      <a16:creationId xmlns:a16="http://schemas.microsoft.com/office/drawing/2014/main" id="{F9C555F6-B401-40BB-AA26-BB3AE8E9BD2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8" y="2832"/>
                  <a:ext cx="195" cy="4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r>
                    <a:rPr lang="en-GB" sz="1400" b="1">
                      <a:latin typeface="Times New Roman" pitchFamily="18" charset="0"/>
                    </a:rPr>
                    <a:t>0</a:t>
                  </a:r>
                </a:p>
                <a:p>
                  <a:pPr algn="r" eaLnBrk="0" hangingPunct="0"/>
                  <a:r>
                    <a:rPr lang="en-GB" sz="1400" b="1">
                      <a:latin typeface="Times New Roman" pitchFamily="18" charset="0"/>
                    </a:rPr>
                    <a:t>   1</a:t>
                  </a:r>
                  <a:endParaRPr lang="en-GB" sz="1600" b="1">
                    <a:latin typeface="Times New Roman" pitchFamily="18" charset="0"/>
                  </a:endParaRPr>
                </a:p>
              </p:txBody>
            </p:sp>
            <p:sp>
              <p:nvSpPr>
                <p:cNvPr id="39" name="Text Box 46">
                  <a:extLst>
                    <a:ext uri="{FF2B5EF4-FFF2-40B4-BE49-F238E27FC236}">
                      <a16:creationId xmlns:a16="http://schemas.microsoft.com/office/drawing/2014/main" id="{4096437A-A9E7-4368-8394-161F70B66E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80" y="2640"/>
                  <a:ext cx="1056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GB" sz="1400" b="1" dirty="0">
                      <a:latin typeface="Times New Roman" pitchFamily="18" charset="0"/>
                    </a:rPr>
                    <a:t>00     01    11     10</a:t>
                  </a:r>
                </a:p>
              </p:txBody>
            </p:sp>
            <p:sp>
              <p:nvSpPr>
                <p:cNvPr id="40" name="Line 47">
                  <a:extLst>
                    <a:ext uri="{FF2B5EF4-FFF2-40B4-BE49-F238E27FC236}">
                      <a16:creationId xmlns:a16="http://schemas.microsoft.com/office/drawing/2014/main" id="{2601F7C9-16D1-450A-85F3-085E91CCFD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888" y="2688"/>
                  <a:ext cx="190" cy="13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Text Box 48">
                  <a:extLst>
                    <a:ext uri="{FF2B5EF4-FFF2-40B4-BE49-F238E27FC236}">
                      <a16:creationId xmlns:a16="http://schemas.microsoft.com/office/drawing/2014/main" id="{62E87E49-CE69-4322-B61A-1F54B85C2F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92" y="2708"/>
                  <a:ext cx="255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200" b="1">
                      <a:latin typeface="Tahoma" pitchFamily="34" charset="0"/>
                    </a:rPr>
                    <a:t>X</a:t>
                  </a:r>
                </a:p>
              </p:txBody>
            </p:sp>
            <p:sp>
              <p:nvSpPr>
                <p:cNvPr id="42" name="Text Box 49">
                  <a:extLst>
                    <a:ext uri="{FF2B5EF4-FFF2-40B4-BE49-F238E27FC236}">
                      <a16:creationId xmlns:a16="http://schemas.microsoft.com/office/drawing/2014/main" id="{89D03043-5947-4530-891E-7081A1F145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8" y="2592"/>
                  <a:ext cx="298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200" b="1">
                      <a:latin typeface="Tahoma" pitchFamily="34" charset="0"/>
                    </a:rPr>
                    <a:t>YZ</a:t>
                  </a:r>
                </a:p>
              </p:txBody>
            </p:sp>
            <p:sp>
              <p:nvSpPr>
                <p:cNvPr id="43" name="Line 50">
                  <a:extLst>
                    <a:ext uri="{FF2B5EF4-FFF2-40B4-BE49-F238E27FC236}">
                      <a16:creationId xmlns:a16="http://schemas.microsoft.com/office/drawing/2014/main" id="{317B424F-1C39-46E1-A41B-715679948A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80" y="3072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51">
                  <a:extLst>
                    <a:ext uri="{FF2B5EF4-FFF2-40B4-BE49-F238E27FC236}">
                      <a16:creationId xmlns:a16="http://schemas.microsoft.com/office/drawing/2014/main" id="{1F9CBB1C-DCA5-4118-9B0F-3EF01BE342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0" y="2832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Line 52">
                  <a:extLst>
                    <a:ext uri="{FF2B5EF4-FFF2-40B4-BE49-F238E27FC236}">
                      <a16:creationId xmlns:a16="http://schemas.microsoft.com/office/drawing/2014/main" id="{1B815D63-5E6F-4AD1-9E57-A370FD475A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60" y="2832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" name="Text Box 53">
                <a:extLst>
                  <a:ext uri="{FF2B5EF4-FFF2-40B4-BE49-F238E27FC236}">
                    <a16:creationId xmlns:a16="http://schemas.microsoft.com/office/drawing/2014/main" id="{BACAFCE0-7C97-46CF-A7F5-86F5A11A37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35" y="3621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sp>
            <p:nvSpPr>
              <p:cNvPr id="32" name="Text Box 54">
                <a:extLst>
                  <a:ext uri="{FF2B5EF4-FFF2-40B4-BE49-F238E27FC236}">
                    <a16:creationId xmlns:a16="http://schemas.microsoft.com/office/drawing/2014/main" id="{0E6CFAE5-A8E3-4E7B-B7BE-2CA0D1A6A3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1" y="3621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sp>
            <p:nvSpPr>
              <p:cNvPr id="33" name="Text Box 55">
                <a:extLst>
                  <a:ext uri="{FF2B5EF4-FFF2-40B4-BE49-F238E27FC236}">
                    <a16:creationId xmlns:a16="http://schemas.microsoft.com/office/drawing/2014/main" id="{CE081412-1DC0-49FA-BD61-BF35EC5294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80" y="338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sp>
            <p:nvSpPr>
              <p:cNvPr id="34" name="Text Box 56">
                <a:extLst>
                  <a:ext uri="{FF2B5EF4-FFF2-40B4-BE49-F238E27FC236}">
                    <a16:creationId xmlns:a16="http://schemas.microsoft.com/office/drawing/2014/main" id="{22DDD0F9-4963-4CD7-B234-5921116EC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82" y="338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sp>
            <p:nvSpPr>
              <p:cNvPr id="35" name="Text Box 57">
                <a:extLst>
                  <a:ext uri="{FF2B5EF4-FFF2-40B4-BE49-F238E27FC236}">
                    <a16:creationId xmlns:a16="http://schemas.microsoft.com/office/drawing/2014/main" id="{70769561-3EF6-4BA3-88C1-1AC0058D48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8" y="3024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>
                    <a:solidFill>
                      <a:srgbClr val="0000FF"/>
                    </a:solidFill>
                  </a:rPr>
                  <a:t>S</a:t>
                </a:r>
                <a:endParaRPr lang="en-GB" sz="1400" b="1"/>
              </a:p>
            </p:txBody>
          </p:sp>
        </p:grpSp>
        <p:sp>
          <p:nvSpPr>
            <p:cNvPr id="69" name="Text Box 39">
              <a:extLst>
                <a:ext uri="{FF2B5EF4-FFF2-40B4-BE49-F238E27FC236}">
                  <a16:creationId xmlns:a16="http://schemas.microsoft.com/office/drawing/2014/main" id="{5DBC7E97-17CF-4507-A52C-49B355347A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3860" y="5388927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  <p:sp>
          <p:nvSpPr>
            <p:cNvPr id="70" name="Text Box 39">
              <a:extLst>
                <a:ext uri="{FF2B5EF4-FFF2-40B4-BE49-F238E27FC236}">
                  <a16:creationId xmlns:a16="http://schemas.microsoft.com/office/drawing/2014/main" id="{E1655900-045E-4C61-B588-0A291B80A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5226" y="5367338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  <p:sp>
          <p:nvSpPr>
            <p:cNvPr id="71" name="Text Box 39">
              <a:extLst>
                <a:ext uri="{FF2B5EF4-FFF2-40B4-BE49-F238E27FC236}">
                  <a16:creationId xmlns:a16="http://schemas.microsoft.com/office/drawing/2014/main" id="{CB1B5D4D-E345-49CC-900C-6667CC48D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2000" y="5755957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  <p:sp>
          <p:nvSpPr>
            <p:cNvPr id="72" name="Text Box 39">
              <a:extLst>
                <a:ext uri="{FF2B5EF4-FFF2-40B4-BE49-F238E27FC236}">
                  <a16:creationId xmlns:a16="http://schemas.microsoft.com/office/drawing/2014/main" id="{9CA2E0A0-0F5E-4B81-A856-06D614C36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5750" y="5745797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36789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 bldLvl="2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19144</TotalTime>
  <Words>4595</Words>
  <Application>Microsoft Office PowerPoint</Application>
  <PresentationFormat>On-screen Show (4:3)</PresentationFormat>
  <Paragraphs>1701</Paragraphs>
  <Slides>40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ZapfDingbats</vt:lpstr>
      <vt:lpstr>Arial</vt:lpstr>
      <vt:lpstr>Calibri</vt:lpstr>
      <vt:lpstr>Symbol</vt:lpstr>
      <vt:lpstr>Tahoma</vt:lpstr>
      <vt:lpstr>Times New Roman</vt:lpstr>
      <vt:lpstr>Wingdings</vt:lpstr>
      <vt:lpstr>Clarity</vt:lpstr>
      <vt:lpstr>Document</vt:lpstr>
      <vt:lpstr>http://www.comp.nus.edu.sg/~cs2100/</vt:lpstr>
      <vt:lpstr>Lecture #17: Combinational Circuits</vt:lpstr>
      <vt:lpstr>1. Introduction</vt:lpstr>
      <vt:lpstr>2. Analysis Procedure</vt:lpstr>
      <vt:lpstr>3. Design Methods</vt:lpstr>
      <vt:lpstr>4. Gate-Level (SSI) Design: Half Adder (1/2)</vt:lpstr>
      <vt:lpstr>4. Gate-Level (SSI) Design: Half Adder (2/2)</vt:lpstr>
      <vt:lpstr>4. Gate-Level (SSI) Design: Full Adder (1/5)</vt:lpstr>
      <vt:lpstr>4. Gate-Level (SSI) Design: Full Adder (2/5)</vt:lpstr>
      <vt:lpstr>4. Gate-Level (SSI) Design: Full Adder (3/5)</vt:lpstr>
      <vt:lpstr>4. Gate-Level (SSI) Design: Full Adder (4/5)</vt:lpstr>
      <vt:lpstr>4. Gate-Level (SSI) Design: Full Adder (5/5)</vt:lpstr>
      <vt:lpstr>4. Gate-Level (SSI) Design: Code Converters</vt:lpstr>
      <vt:lpstr>4. BCD to Excess-3 Code Converter (1/3) </vt:lpstr>
      <vt:lpstr>4. BCD to Excess-3 Code Converter (2/3) </vt:lpstr>
      <vt:lpstr>4. BCD to Excess-3 Code Converter (3/3) </vt:lpstr>
      <vt:lpstr>5. Block-Level Design</vt:lpstr>
      <vt:lpstr>5. 4-bit Parallel Adder (1/4)</vt:lpstr>
      <vt:lpstr>5. 4-bit Parallel Adder (2/4)</vt:lpstr>
      <vt:lpstr>5. 4-bit Parallel Adder (3/4)</vt:lpstr>
      <vt:lpstr>5. 4-bit Parallel Adder (4/4)</vt:lpstr>
      <vt:lpstr>5. BCD to Excess-3 Converter: Revisit (1/2)</vt:lpstr>
      <vt:lpstr>5. BCD to Excess-3 Converter: Revisit (2/2)</vt:lpstr>
      <vt:lpstr>5. 16-bit Parallel Adder</vt:lpstr>
      <vt:lpstr>6. Summary of Arithmetic Circuits (1/4)</vt:lpstr>
      <vt:lpstr>6. Summary of Arithmetic Circuits (2/4)</vt:lpstr>
      <vt:lpstr>6. Summary of Arithmetic Circuits (3/4)</vt:lpstr>
      <vt:lpstr>6. Summary of Arithmetic Circuits (4/4)</vt:lpstr>
      <vt:lpstr>7. Example: 6-Person Voting System</vt:lpstr>
      <vt:lpstr>8. Magnitude Comparator (1/4)</vt:lpstr>
      <vt:lpstr>8. Magnitude Comparator (2/4)</vt:lpstr>
      <vt:lpstr>8. Magnitude Comparator (3/4)</vt:lpstr>
      <vt:lpstr>8. Magnitude Comparator (4/4)</vt:lpstr>
      <vt:lpstr>9. Circuit Delays (1/5)</vt:lpstr>
      <vt:lpstr>9. Circuit Delays (2/5)</vt:lpstr>
      <vt:lpstr>9. Circuit Delays (3/5)</vt:lpstr>
      <vt:lpstr>9. Circuit Delays (4/5)</vt:lpstr>
      <vt:lpstr>9. Circuit Delays (5/5)</vt:lpstr>
      <vt:lpstr>Quick Review Questions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Ronald Toh</cp:lastModifiedBy>
  <cp:revision>1720</cp:revision>
  <cp:lastPrinted>2017-06-30T03:15:07Z</cp:lastPrinted>
  <dcterms:created xsi:type="dcterms:W3CDTF">1998-09-05T15:03:32Z</dcterms:created>
  <dcterms:modified xsi:type="dcterms:W3CDTF">2021-11-16T07:08:31Z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